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57" r:id="rId4"/>
    <p:sldId id="304" r:id="rId5"/>
    <p:sldId id="305" r:id="rId6"/>
    <p:sldId id="306" r:id="rId7"/>
    <p:sldId id="258" r:id="rId8"/>
    <p:sldId id="277" r:id="rId9"/>
    <p:sldId id="278" r:id="rId10"/>
    <p:sldId id="279" r:id="rId11"/>
    <p:sldId id="280" r:id="rId12"/>
    <p:sldId id="259" r:id="rId13"/>
    <p:sldId id="301" r:id="rId14"/>
    <p:sldId id="260" r:id="rId15"/>
    <p:sldId id="311" r:id="rId16"/>
    <p:sldId id="273" r:id="rId17"/>
    <p:sldId id="263" r:id="rId18"/>
    <p:sldId id="312" r:id="rId19"/>
    <p:sldId id="275" r:id="rId20"/>
    <p:sldId id="261" r:id="rId21"/>
    <p:sldId id="307" r:id="rId22"/>
    <p:sldId id="308" r:id="rId23"/>
    <p:sldId id="309" r:id="rId24"/>
    <p:sldId id="310" r:id="rId25"/>
    <p:sldId id="268" r:id="rId26"/>
    <p:sldId id="269" r:id="rId27"/>
    <p:sldId id="262" r:id="rId28"/>
    <p:sldId id="265" r:id="rId29"/>
    <p:sldId id="303" r:id="rId30"/>
    <p:sldId id="266" r:id="rId31"/>
    <p:sldId id="267" r:id="rId32"/>
    <p:sldId id="283" r:id="rId33"/>
    <p:sldId id="270"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4E9"/>
    <a:srgbClr val="E9F2F6"/>
    <a:srgbClr val="283845"/>
    <a:srgbClr val="FFD100"/>
    <a:srgbClr val="B9CDD8"/>
    <a:srgbClr val="8CABBF"/>
    <a:srgbClr val="435968"/>
    <a:srgbClr val="6A8699"/>
    <a:srgbClr val="243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04FD2-E776-4B6D-9162-5C0AAF3EEAEA}" type="datetimeFigureOut">
              <a:rPr lang="uk-UA" smtClean="0"/>
              <a:t>25.12.2024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2426F-AF8F-4C12-A300-0A8C0C772B98}" type="slidenum">
              <a:rPr lang="uk-UA" smtClean="0"/>
              <a:t>‹№›</a:t>
            </a:fld>
            <a:endParaRPr lang="uk-UA"/>
          </a:p>
        </p:txBody>
      </p:sp>
    </p:spTree>
    <p:extLst>
      <p:ext uri="{BB962C8B-B14F-4D97-AF65-F5344CB8AC3E}">
        <p14:creationId xmlns:p14="http://schemas.microsoft.com/office/powerpoint/2010/main" val="17543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F3CD4-21F9-B2DD-F8A4-E1D976E6B6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29D412F9-5786-58C6-4C60-E904F4074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4CB3AF82-6A22-44DF-732B-6D26FE26368B}"/>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912EC3C3-795E-96BC-AD42-BE019685CC0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5EB4B1CC-C851-4C01-EAE1-9EFB8BC4BD9C}"/>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1134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36601-5A18-D776-9A8F-FC510065D83D}"/>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116A7343-EA0E-978F-9865-BD3AB36EEB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B8B806C-CB14-4A78-E9EB-006D701C427E}"/>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6DD387FD-1E81-28D5-4FA8-59B4084CCAD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0021EA6-6A18-A0FB-CA26-177D740FAB48}"/>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5165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8BC45BF-A7A6-82CB-534E-8DB58E9993A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E7DDAFD7-AD41-34BF-056F-EC753424FF5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9EF576E5-A17D-399C-F013-FA4C1DB32A84}"/>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74AE3B3E-6CF4-94A4-5850-B8ED50F28FE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AD2CF07-829C-7334-2B4F-ED0EA4E225D6}"/>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1047916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0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BA85B-FEF7-BBA8-5A21-1251584882D7}"/>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FB1081CB-3040-3878-1317-48489F7596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3D75635-06E1-4E2A-2D7B-BC0A77DB42E6}"/>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651379FD-716A-87AA-C700-870AFFCC59E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32A4C27-2723-6A5C-F08C-DBF6AFC08779}"/>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6272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17B76-A6B7-11FA-B396-D374EB23996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069FD0A-0C91-D658-F74E-9722BB0373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A0A09D6-999F-80D3-5BA9-991886100E57}"/>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9051C458-D3B2-3D4A-6B9C-2AAA2287237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852940D-D0BC-6A95-C1FD-CFDB22CCFD73}"/>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9124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E36EB-0AB7-9C1B-85AE-93CE0CB029E5}"/>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AAC097B-ECD7-8546-1A4C-417FBD75234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1E31B991-2CCC-13E7-F942-9878D9352E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EE5CAFB4-F9F6-5944-459C-169CCCFA58EC}"/>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6" name="Нижний колонтитул 5">
            <a:extLst>
              <a:ext uri="{FF2B5EF4-FFF2-40B4-BE49-F238E27FC236}">
                <a16:creationId xmlns:a16="http://schemas.microsoft.com/office/drawing/2014/main" id="{7D3F6889-4213-2C0B-B8BE-2EAFC19EDA06}"/>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08E7391-2B28-1EE3-9CB7-0972EAC67641}"/>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75214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6B499A-7306-B06A-C6C9-653900F9EC22}"/>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33DAC5E8-D741-DD87-238D-2E4EF7432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AE71628-B416-0AD7-165E-38FD3745938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8F912A2D-B0C8-C96C-5554-9536525B0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F71F14B-A4CD-B0AE-AD30-746E1398D1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41BA5584-4AD5-96BA-ACCD-85D70ECBA10D}"/>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8" name="Нижний колонтитул 7">
            <a:extLst>
              <a:ext uri="{FF2B5EF4-FFF2-40B4-BE49-F238E27FC236}">
                <a16:creationId xmlns:a16="http://schemas.microsoft.com/office/drawing/2014/main" id="{B06B467D-BA7B-5D44-2B1F-4E045A3D31ED}"/>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72913020-FE2D-2633-FF7B-2AA7E14B9A26}"/>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7550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893A4-05CD-A4F0-A738-5F24C237CB6B}"/>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37EBBC5D-562C-7A7F-67E5-62BDCD0484AE}"/>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4" name="Нижний колонтитул 3">
            <a:extLst>
              <a:ext uri="{FF2B5EF4-FFF2-40B4-BE49-F238E27FC236}">
                <a16:creationId xmlns:a16="http://schemas.microsoft.com/office/drawing/2014/main" id="{CA7B043C-C077-FDBF-82F8-ACA530052A0A}"/>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FF95E8FD-C43F-9FBC-E1A8-8E9B0112B140}"/>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16570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C52008-3C43-FA28-C92B-3FC512BBBBD4}"/>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3" name="Нижний колонтитул 2">
            <a:extLst>
              <a:ext uri="{FF2B5EF4-FFF2-40B4-BE49-F238E27FC236}">
                <a16:creationId xmlns:a16="http://schemas.microsoft.com/office/drawing/2014/main" id="{220C0B02-1B17-ABD6-5299-87541249311C}"/>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885C835D-F24A-F52E-2F19-D8B4213A8472}"/>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4872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A346F8-F1BB-C943-C95F-7892AB8734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305FCC72-81A5-9B8D-76CB-062CF03C1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DFBE0F86-96F1-3753-960E-C8180ABC7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F92DE7-7441-7231-49FB-2699D60A51F0}"/>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6" name="Нижний колонтитул 5">
            <a:extLst>
              <a:ext uri="{FF2B5EF4-FFF2-40B4-BE49-F238E27FC236}">
                <a16:creationId xmlns:a16="http://schemas.microsoft.com/office/drawing/2014/main" id="{B6CB8D67-6BD8-F16E-D3B6-1E48CF10A23E}"/>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7F0D7ED-1F20-5FA4-D58C-92F9929AA190}"/>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222124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FE7F3-2D99-CAE4-8722-0600A1F744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F42A0C94-AF6B-CDD1-5286-BED1FA462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8E9B0CA0-4A5F-1227-AAE4-677C54090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916B013-A10E-1347-9566-FBC985887BF2}"/>
              </a:ext>
            </a:extLst>
          </p:cNvPr>
          <p:cNvSpPr>
            <a:spLocks noGrp="1"/>
          </p:cNvSpPr>
          <p:nvPr>
            <p:ph type="dt" sz="half" idx="10"/>
          </p:nvPr>
        </p:nvSpPr>
        <p:spPr/>
        <p:txBody>
          <a:bodyPr/>
          <a:lstStyle/>
          <a:p>
            <a:fld id="{C9379579-233A-4654-BC8E-40491BC31BFC}" type="datetimeFigureOut">
              <a:rPr lang="uk-UA" smtClean="0"/>
              <a:t>25.12.2024</a:t>
            </a:fld>
            <a:endParaRPr lang="uk-UA"/>
          </a:p>
        </p:txBody>
      </p:sp>
      <p:sp>
        <p:nvSpPr>
          <p:cNvPr id="6" name="Нижний колонтитул 5">
            <a:extLst>
              <a:ext uri="{FF2B5EF4-FFF2-40B4-BE49-F238E27FC236}">
                <a16:creationId xmlns:a16="http://schemas.microsoft.com/office/drawing/2014/main" id="{41827303-75D0-DBC3-9C9A-D2B6D5B5B4A9}"/>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B2BE05DA-7CAF-F642-B77A-FC084BA39A62}"/>
              </a:ext>
            </a:extLst>
          </p:cNvPr>
          <p:cNvSpPr>
            <a:spLocks noGrp="1"/>
          </p:cNvSpPr>
          <p:nvPr>
            <p:ph type="sldNum" sz="quarter" idx="12"/>
          </p:nvPr>
        </p:nvSpPr>
        <p:spPr/>
        <p:txBody>
          <a:bodyPr/>
          <a:lstStyle/>
          <a:p>
            <a:fld id="{E3A66B94-FE9F-425C-BB97-3A30FBA93A20}" type="slidenum">
              <a:rPr lang="uk-UA" smtClean="0"/>
              <a:t>‹№›</a:t>
            </a:fld>
            <a:endParaRPr lang="uk-UA"/>
          </a:p>
        </p:txBody>
      </p:sp>
    </p:spTree>
    <p:extLst>
      <p:ext uri="{BB962C8B-B14F-4D97-AF65-F5344CB8AC3E}">
        <p14:creationId xmlns:p14="http://schemas.microsoft.com/office/powerpoint/2010/main" val="341547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bg2">
                <a:lumMod val="75000"/>
              </a:schemeClr>
            </a:gs>
            <a:gs pos="5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F2A98-04C7-523F-91EF-D9A59A5A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4147728C-1969-CEB6-7301-21ED9F28C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26D5CEB9-0DDB-7439-136A-14FC6F063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79579-233A-4654-BC8E-40491BC31BFC}" type="datetimeFigureOut">
              <a:rPr lang="uk-UA" smtClean="0"/>
              <a:t>25.12.2024</a:t>
            </a:fld>
            <a:endParaRPr lang="uk-UA"/>
          </a:p>
        </p:txBody>
      </p:sp>
      <p:sp>
        <p:nvSpPr>
          <p:cNvPr id="5" name="Нижний колонтитул 4">
            <a:extLst>
              <a:ext uri="{FF2B5EF4-FFF2-40B4-BE49-F238E27FC236}">
                <a16:creationId xmlns:a16="http://schemas.microsoft.com/office/drawing/2014/main" id="{E5C8709C-4695-78C9-3B86-CBE14DA21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Номер слайда 5">
            <a:extLst>
              <a:ext uri="{FF2B5EF4-FFF2-40B4-BE49-F238E27FC236}">
                <a16:creationId xmlns:a16="http://schemas.microsoft.com/office/drawing/2014/main" id="{73E888D4-EDEC-91B3-2195-BCBF04DCA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A66B94-FE9F-425C-BB97-3A30FBA93A20}" type="slidenum">
              <a:rPr lang="uk-UA" smtClean="0"/>
              <a:t>‹№›</a:t>
            </a:fld>
            <a:endParaRPr lang="uk-UA"/>
          </a:p>
        </p:txBody>
      </p:sp>
    </p:spTree>
    <p:extLst>
      <p:ext uri="{BB962C8B-B14F-4D97-AF65-F5344CB8AC3E}">
        <p14:creationId xmlns:p14="http://schemas.microsoft.com/office/powerpoint/2010/main" val="338776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mailto:antikor@dpss.gov.ua" TargetMode="External"/><Relationship Id="rId3" Type="http://schemas.openxmlformats.org/officeDocument/2006/relationships/image" Target="../media/image19.png"/><Relationship Id="rId7" Type="http://schemas.openxmlformats.org/officeDocument/2006/relationships/hyperlink" Target="https://dpss.gov.ua/diyalnist/stop-korupciya/povidom-pro-korupciyu" TargetMode="Externa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25.jpg"/><Relationship Id="rId5" Type="http://schemas.openxmlformats.org/officeDocument/2006/relationships/image" Target="../media/image21.png"/><Relationship Id="rId10" Type="http://schemas.openxmlformats.org/officeDocument/2006/relationships/image" Target="../media/image24.jpg"/><Relationship Id="rId4" Type="http://schemas.openxmlformats.org/officeDocument/2006/relationships/image" Target="../media/image20.jp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mailto:info@nabu.gov.ua" TargetMode="External"/><Relationship Id="rId3" Type="http://schemas.microsoft.com/office/2007/relationships/hdphoto" Target="../media/hdphoto2.wdp"/><Relationship Id="rId7" Type="http://schemas.openxmlformats.org/officeDocument/2006/relationships/hyperlink" Target="https://mvs.gov.ua/uk/activity/prevention-corruption" TargetMode="External"/><Relationship Id="rId12"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hyperlink" Target="mailto:anticor@mvs.gov.ua" TargetMode="External"/><Relationship Id="rId11" Type="http://schemas.openxmlformats.org/officeDocument/2006/relationships/hyperlink" Target="https://www.gp.gov.ua/ua/forms/pro-korupciyu" TargetMode="External"/><Relationship Id="rId5" Type="http://schemas.openxmlformats.org/officeDocument/2006/relationships/hyperlink" Target="https://nazk.gov.ua/uk/povidomyty-pro-koruptsiyu/" TargetMode="External"/><Relationship Id="rId10" Type="http://schemas.openxmlformats.org/officeDocument/2006/relationships/hyperlink" Target="mailto:korrupcia.centr@gp.gov.ua" TargetMode="External"/><Relationship Id="rId4" Type="http://schemas.openxmlformats.org/officeDocument/2006/relationships/hyperlink" Target="mailto:anticor_reports@nazk.gov.ua" TargetMode="External"/><Relationship Id="rId9" Type="http://schemas.openxmlformats.org/officeDocument/2006/relationships/hyperlink" Target="https://nabu.gov.ua/povidomlennya-pro-kryminalni-pravoporushennya-abo-neobgruntovani-aktyv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histleblowers.nazk.gov.ua/#/"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визитная карточка, дизайн&#10;&#10;Автоматически созданное описание">
            <a:extLst>
              <a:ext uri="{FF2B5EF4-FFF2-40B4-BE49-F238E27FC236}">
                <a16:creationId xmlns:a16="http://schemas.microsoft.com/office/drawing/2014/main" id="{FD082C40-27BF-CB6C-F803-5E8BB3FB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8B5933-543D-C1A6-6B8E-5E19F03927BA}"/>
              </a:ext>
            </a:extLst>
          </p:cNvPr>
          <p:cNvSpPr txBox="1"/>
          <p:nvPr/>
        </p:nvSpPr>
        <p:spPr>
          <a:xfrm>
            <a:off x="504497" y="1506848"/>
            <a:ext cx="5591503" cy="2308324"/>
          </a:xfrm>
          <a:prstGeom prst="rect">
            <a:avLst/>
          </a:prstGeom>
          <a:noFill/>
        </p:spPr>
        <p:txBody>
          <a:bodyPr wrap="square" rtlCol="0">
            <a:spAutoFit/>
          </a:bodyPr>
          <a:lstStyle/>
          <a:p>
            <a:r>
              <a:rPr lang="uk-UA" sz="2400" b="1">
                <a:solidFill>
                  <a:srgbClr val="243542"/>
                </a:solidFill>
                <a:latin typeface="Inerta ExtBd" pitchFamily="50" charset="-52"/>
              </a:rPr>
              <a:t>«Впровадження механізмів заохочення та формування культури повідомлення про можливі факти корупційних або пов’язаних з корупцією правопорушень, інших порушень Закону України «Про запобігання корупції»</a:t>
            </a:r>
          </a:p>
        </p:txBody>
      </p:sp>
      <p:sp>
        <p:nvSpPr>
          <p:cNvPr id="5" name="TextBox 4">
            <a:extLst>
              <a:ext uri="{FF2B5EF4-FFF2-40B4-BE49-F238E27FC236}">
                <a16:creationId xmlns:a16="http://schemas.microsoft.com/office/drawing/2014/main" id="{5F289808-6D4C-42E9-4F4A-B59C291BA74F}"/>
              </a:ext>
            </a:extLst>
          </p:cNvPr>
          <p:cNvSpPr txBox="1"/>
          <p:nvPr/>
        </p:nvSpPr>
        <p:spPr>
          <a:xfrm>
            <a:off x="6266408" y="4816858"/>
            <a:ext cx="4674860" cy="1631216"/>
          </a:xfrm>
          <a:prstGeom prst="rect">
            <a:avLst/>
          </a:prstGeom>
          <a:noFill/>
        </p:spPr>
        <p:txBody>
          <a:bodyPr wrap="square" rtlCol="0">
            <a:spAutoFit/>
          </a:bodyPr>
          <a:lstStyle/>
          <a:p>
            <a:r>
              <a:rPr lang="uk-UA" sz="2000" b="1" i="1">
                <a:solidFill>
                  <a:srgbClr val="243542"/>
                </a:solidFill>
                <a:latin typeface="Inerta ExtBd" pitchFamily="50" charset="-52"/>
              </a:rPr>
              <a:t>Сектор з питань запобігання </a:t>
            </a:r>
          </a:p>
          <a:p>
            <a:r>
              <a:rPr lang="uk-UA" sz="2000" b="1" i="1">
                <a:solidFill>
                  <a:srgbClr val="243542"/>
                </a:solidFill>
                <a:latin typeface="Inerta ExtBd" pitchFamily="50" charset="-52"/>
              </a:rPr>
              <a:t>та виявлення корупції</a:t>
            </a:r>
          </a:p>
          <a:p>
            <a:pPr algn="ctr"/>
            <a:endParaRPr lang="uk-UA" sz="2000" b="1">
              <a:solidFill>
                <a:srgbClr val="243542"/>
              </a:solidFill>
              <a:latin typeface="Inerta ExtBd" pitchFamily="50" charset="-52"/>
            </a:endParaRPr>
          </a:p>
          <a:p>
            <a:pPr algn="ctr"/>
            <a:endParaRPr lang="uk-UA" sz="2000" b="1">
              <a:solidFill>
                <a:srgbClr val="243542"/>
              </a:solidFill>
              <a:latin typeface="Inerta ExtBd" pitchFamily="50" charset="-52"/>
            </a:endParaRPr>
          </a:p>
          <a:p>
            <a:pPr algn="ctr"/>
            <a:r>
              <a:rPr lang="uk-UA" sz="2000" b="1">
                <a:solidFill>
                  <a:srgbClr val="243542"/>
                </a:solidFill>
                <a:latin typeface="Inerta ExtBd" pitchFamily="50" charset="-52"/>
              </a:rPr>
              <a:t>2024 рік</a:t>
            </a:r>
            <a:endParaRPr lang="uk-UA">
              <a:solidFill>
                <a:srgbClr val="243542"/>
              </a:solidFill>
              <a:latin typeface="Inerta Light" pitchFamily="50" charset="-52"/>
            </a:endParaRPr>
          </a:p>
        </p:txBody>
      </p:sp>
      <p:pic>
        <p:nvPicPr>
          <p:cNvPr id="6" name="Рисунок 5">
            <a:extLst>
              <a:ext uri="{FF2B5EF4-FFF2-40B4-BE49-F238E27FC236}">
                <a16:creationId xmlns:a16="http://schemas.microsoft.com/office/drawing/2014/main" id="{BBB6B0BC-F053-348C-7E09-3DCBCA60CAB9}"/>
              </a:ext>
            </a:extLst>
          </p:cNvPr>
          <p:cNvPicPr>
            <a:picLocks noChangeAspect="1"/>
          </p:cNvPicPr>
          <p:nvPr/>
        </p:nvPicPr>
        <p:blipFill>
          <a:blip r:embed="rId3"/>
          <a:stretch>
            <a:fillRect/>
          </a:stretch>
        </p:blipFill>
        <p:spPr>
          <a:xfrm>
            <a:off x="504497" y="3874707"/>
            <a:ext cx="5421096" cy="2834896"/>
          </a:xfrm>
          <a:prstGeom prst="rect">
            <a:avLst/>
          </a:prstGeom>
        </p:spPr>
      </p:pic>
    </p:spTree>
    <p:extLst>
      <p:ext uri="{BB962C8B-B14F-4D97-AF65-F5344CB8AC3E}">
        <p14:creationId xmlns:p14="http://schemas.microsoft.com/office/powerpoint/2010/main" val="13326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rot="5400000">
            <a:off x="7241086" y="602669"/>
            <a:ext cx="445008" cy="466344"/>
          </a:xfrm>
          <a:prstGeom prst="rect">
            <a:avLst/>
          </a:prstGeom>
          <a:effectLst>
            <a:softEdge rad="76200"/>
          </a:effectLst>
        </p:spPr>
      </p:pic>
      <p:sp>
        <p:nvSpPr>
          <p:cNvPr id="6" name="Прямокутник 5"/>
          <p:cNvSpPr/>
          <p:nvPr/>
        </p:nvSpPr>
        <p:spPr>
          <a:xfrm>
            <a:off x="7918142" y="737961"/>
            <a:ext cx="2804160" cy="195072"/>
          </a:xfrm>
          <a:prstGeom prst="rect">
            <a:avLst/>
          </a:prstGeom>
        </p:spPr>
        <p:txBody>
          <a:bodyPr wrap="none" lIns="0" tIns="0" rIns="0" bIns="0">
            <a:noAutofit/>
          </a:bodyPr>
          <a:lstStyle/>
          <a:p>
            <a:pPr>
              <a:lnSpc>
                <a:spcPts val="1550"/>
              </a:lnSpc>
            </a:pPr>
            <a:r>
              <a:rPr lang="uk" sz="2000" b="1" i="1">
                <a:latin typeface="Times New Roman"/>
              </a:rPr>
              <a:t>Національне антикорупційне бюро</a:t>
            </a:r>
          </a:p>
        </p:txBody>
      </p:sp>
      <p:sp>
        <p:nvSpPr>
          <p:cNvPr id="7" name="Прямокутник 6"/>
          <p:cNvSpPr/>
          <p:nvPr/>
        </p:nvSpPr>
        <p:spPr>
          <a:xfrm>
            <a:off x="313944" y="1420368"/>
            <a:ext cx="6684264" cy="5182563"/>
          </a:xfrm>
          <a:prstGeom prst="rect">
            <a:avLst/>
          </a:prstGeom>
        </p:spPr>
        <p:txBody>
          <a:bodyPr lIns="0" tIns="0" rIns="0" bIns="0">
            <a:noAutofit/>
          </a:bodyPr>
          <a:lstStyle/>
          <a:p>
            <a:pPr indent="0" algn="r">
              <a:lnSpc>
                <a:spcPts val="1550"/>
              </a:lnSpc>
              <a:spcBef>
                <a:spcPts val="700"/>
              </a:spcBef>
            </a:pPr>
            <a:r>
              <a:rPr lang="uk" sz="1400" b="1" i="1">
                <a:solidFill>
                  <a:srgbClr val="155A8F"/>
                </a:solidFill>
                <a:latin typeface="Times New Roman"/>
              </a:rPr>
              <a:t>Суб'єкти</a:t>
            </a:r>
            <a:r>
              <a:rPr lang="uk" sz="1400">
                <a:solidFill>
                  <a:srgbClr val="155A8F"/>
                </a:solidFill>
                <a:latin typeface="Times New Roman"/>
              </a:rPr>
              <a:t>, </a:t>
            </a:r>
            <a:r>
              <a:rPr lang="uk" sz="1400" b="1" i="1">
                <a:solidFill>
                  <a:srgbClr val="155A8F"/>
                </a:solidFill>
                <a:latin typeface="Times New Roman"/>
              </a:rPr>
              <a:t>щодо яких проводиться розслідування:</a:t>
            </a:r>
          </a:p>
          <a:p>
            <a:pPr marL="177800" indent="-177800">
              <a:lnSpc>
                <a:spcPts val="1344"/>
              </a:lnSpc>
            </a:pPr>
            <a:r>
              <a:rPr lang="uk" sz="1200" b="1" i="1">
                <a:solidFill>
                  <a:srgbClr val="155A8F"/>
                </a:solidFill>
                <a:latin typeface="Times New Roman"/>
              </a:rPr>
              <a:t>✓</a:t>
            </a:r>
            <a:r>
              <a:rPr lang="uk" sz="1200">
                <a:solidFill>
                  <a:srgbClr val="155A8F"/>
                </a:solidFill>
                <a:latin typeface="Times New Roman"/>
              </a:rPr>
              <a:t>  </a:t>
            </a:r>
            <a:r>
              <a:rPr lang="uk" sz="1200">
                <a:latin typeface="Times New Roman"/>
              </a:rPr>
              <a:t>Президент України, повноваження якого припинено;</a:t>
            </a:r>
          </a:p>
          <a:p>
            <a:pPr marL="177800" indent="-177800">
              <a:lnSpc>
                <a:spcPts val="1344"/>
              </a:lnSpc>
            </a:pPr>
            <a:r>
              <a:rPr lang="uk" sz="1200">
                <a:solidFill>
                  <a:srgbClr val="155A8F"/>
                </a:solidFill>
                <a:latin typeface="Times New Roman"/>
              </a:rPr>
              <a:t>✓  </a:t>
            </a:r>
            <a:r>
              <a:rPr lang="uk" sz="1200">
                <a:latin typeface="Times New Roman"/>
              </a:rPr>
              <a:t>народні депутати України;</a:t>
            </a:r>
          </a:p>
          <a:p>
            <a:pPr marL="177800" indent="-177800">
              <a:lnSpc>
                <a:spcPts val="1344"/>
              </a:lnSpc>
            </a:pPr>
            <a:r>
              <a:rPr lang="uk" sz="1200">
                <a:solidFill>
                  <a:srgbClr val="155A8F"/>
                </a:solidFill>
                <a:latin typeface="Times New Roman"/>
              </a:rPr>
              <a:t>✓  </a:t>
            </a:r>
            <a:r>
              <a:rPr lang="uk" sz="1200">
                <a:latin typeface="Times New Roman"/>
              </a:rPr>
              <a:t>Прем’єр-міністр України;</a:t>
            </a:r>
          </a:p>
          <a:p>
            <a:pPr marL="177800" indent="-177800">
              <a:lnSpc>
                <a:spcPts val="1344"/>
              </a:lnSpc>
            </a:pPr>
            <a:r>
              <a:rPr lang="uk" sz="1200">
                <a:solidFill>
                  <a:srgbClr val="155A8F"/>
                </a:solidFill>
                <a:latin typeface="Times New Roman"/>
              </a:rPr>
              <a:t>✓  </a:t>
            </a:r>
            <a:r>
              <a:rPr lang="uk" sz="1200">
                <a:latin typeface="Times New Roman"/>
              </a:rPr>
              <a:t>члени Кабінету Міністрів України;</a:t>
            </a:r>
          </a:p>
          <a:p>
            <a:pPr marL="177800" indent="-177800">
              <a:lnSpc>
                <a:spcPts val="1344"/>
              </a:lnSpc>
            </a:pPr>
            <a:r>
              <a:rPr lang="uk" sz="1200">
                <a:solidFill>
                  <a:srgbClr val="155A8F"/>
                </a:solidFill>
                <a:latin typeface="Times New Roman"/>
              </a:rPr>
              <a:t>✓  </a:t>
            </a:r>
            <a:r>
              <a:rPr lang="uk" sz="1200">
                <a:latin typeface="Times New Roman"/>
              </a:rPr>
              <a:t>перші заступники та заступники міністра;</a:t>
            </a:r>
          </a:p>
          <a:p>
            <a:pPr marL="177800" indent="-177800">
              <a:lnSpc>
                <a:spcPts val="1344"/>
              </a:lnSpc>
            </a:pPr>
            <a:r>
              <a:rPr lang="uk" sz="1200">
                <a:solidFill>
                  <a:srgbClr val="155A8F"/>
                </a:solidFill>
                <a:latin typeface="Times New Roman"/>
              </a:rPr>
              <a:t>✓  </a:t>
            </a:r>
            <a:r>
              <a:rPr lang="uk" sz="1200">
                <a:latin typeface="Times New Roman"/>
              </a:rPr>
              <a:t>члени Національної ради України з питань телебачення і радіомовлення;</a:t>
            </a:r>
          </a:p>
          <a:p>
            <a:pPr marL="177800" marR="88900" indent="-177800">
              <a:lnSpc>
                <a:spcPts val="1176"/>
              </a:lnSpc>
            </a:pPr>
            <a:r>
              <a:rPr lang="uk" sz="1200">
                <a:solidFill>
                  <a:srgbClr val="155A8F"/>
                </a:solidFill>
                <a:latin typeface="Times New Roman"/>
              </a:rPr>
              <a:t>✓  </a:t>
            </a:r>
            <a:r>
              <a:rPr lang="uk" sz="1200">
                <a:latin typeface="Times New Roman"/>
              </a:rPr>
              <a:t>члени Національної комісії, що здійснює державне регулювання у сфері ринків фінансових послуг;</a:t>
            </a:r>
          </a:p>
          <a:p>
            <a:pPr marL="177800" indent="-177800">
              <a:lnSpc>
                <a:spcPts val="1344"/>
              </a:lnSpc>
            </a:pPr>
            <a:r>
              <a:rPr lang="uk" sz="1200">
                <a:solidFill>
                  <a:srgbClr val="155A8F"/>
                </a:solidFill>
                <a:latin typeface="Times New Roman"/>
              </a:rPr>
              <a:t>✓  </a:t>
            </a:r>
            <a:r>
              <a:rPr lang="uk" sz="1200">
                <a:latin typeface="Times New Roman"/>
              </a:rPr>
              <a:t>члени Національної комісії з цінних паперів та фондового ринку;</a:t>
            </a:r>
          </a:p>
          <a:p>
            <a:pPr marL="177800" indent="-177800">
              <a:lnSpc>
                <a:spcPts val="1344"/>
              </a:lnSpc>
            </a:pPr>
            <a:r>
              <a:rPr lang="uk" sz="1200">
                <a:solidFill>
                  <a:srgbClr val="155A8F"/>
                </a:solidFill>
                <a:latin typeface="Times New Roman"/>
              </a:rPr>
              <a:t>✓  </a:t>
            </a:r>
            <a:r>
              <a:rPr lang="uk" sz="1200">
                <a:latin typeface="Times New Roman"/>
              </a:rPr>
              <a:t>члени Антимонопольного комітету України;</a:t>
            </a:r>
          </a:p>
          <a:p>
            <a:pPr marL="177800" indent="-177800">
              <a:lnSpc>
                <a:spcPts val="1344"/>
              </a:lnSpc>
            </a:pPr>
            <a:r>
              <a:rPr lang="uk" sz="1200">
                <a:solidFill>
                  <a:srgbClr val="155A8F"/>
                </a:solidFill>
                <a:latin typeface="Times New Roman"/>
              </a:rPr>
              <a:t>✓  </a:t>
            </a:r>
            <a:r>
              <a:rPr lang="uk" sz="1200">
                <a:latin typeface="Times New Roman"/>
              </a:rPr>
              <a:t>державні службовці категорії «А»;</a:t>
            </a:r>
          </a:p>
          <a:p>
            <a:pPr marL="177800" indent="-177800">
              <a:lnSpc>
                <a:spcPts val="1344"/>
              </a:lnSpc>
            </a:pPr>
            <a:r>
              <a:rPr lang="uk" sz="1200">
                <a:solidFill>
                  <a:srgbClr val="155A8F"/>
                </a:solidFill>
                <a:latin typeface="Times New Roman"/>
              </a:rPr>
              <a:t>✓  </a:t>
            </a:r>
            <a:r>
              <a:rPr lang="uk" sz="1200">
                <a:latin typeface="Times New Roman"/>
              </a:rPr>
              <a:t>члени Ради Національного банку України;</a:t>
            </a:r>
          </a:p>
          <a:p>
            <a:pPr marL="177800" indent="-177800">
              <a:lnSpc>
                <a:spcPts val="1344"/>
              </a:lnSpc>
            </a:pPr>
            <a:r>
              <a:rPr lang="uk" sz="1200">
                <a:solidFill>
                  <a:srgbClr val="155A8F"/>
                </a:solidFill>
                <a:latin typeface="Times New Roman"/>
              </a:rPr>
              <a:t>✓  </a:t>
            </a:r>
            <a:r>
              <a:rPr lang="uk" sz="1200">
                <a:latin typeface="Times New Roman"/>
              </a:rPr>
              <a:t>Секретар РНБО України, його перший заступник та заступник;</a:t>
            </a:r>
          </a:p>
          <a:p>
            <a:pPr marL="177800" indent="-177800">
              <a:lnSpc>
                <a:spcPts val="1344"/>
              </a:lnSpc>
            </a:pPr>
            <a:r>
              <a:rPr lang="uk" sz="1200">
                <a:solidFill>
                  <a:srgbClr val="155A8F"/>
                </a:solidFill>
                <a:latin typeface="Times New Roman"/>
              </a:rPr>
              <a:t>✓  </a:t>
            </a:r>
            <a:r>
              <a:rPr lang="uk" sz="1200">
                <a:latin typeface="Times New Roman"/>
              </a:rPr>
              <a:t>радник або помічник Президента України, Голови ВР України, Прем’єр-міністра України;</a:t>
            </a:r>
          </a:p>
          <a:p>
            <a:pPr marL="177800" indent="-177800">
              <a:lnSpc>
                <a:spcPts val="1344"/>
              </a:lnSpc>
            </a:pPr>
            <a:r>
              <a:rPr lang="uk" sz="1200">
                <a:solidFill>
                  <a:srgbClr val="155A8F"/>
                </a:solidFill>
                <a:latin typeface="Times New Roman"/>
              </a:rPr>
              <a:t>✓  </a:t>
            </a:r>
            <a:r>
              <a:rPr lang="uk" sz="1200">
                <a:latin typeface="Times New Roman"/>
              </a:rPr>
              <a:t>депутати ВР АР Крим, депутати обласної ради, міської ради міст Києва та Севастополя;</a:t>
            </a:r>
          </a:p>
          <a:p>
            <a:pPr marL="177800" marR="88900" indent="-177800">
              <a:lnSpc>
                <a:spcPts val="1200"/>
              </a:lnSpc>
            </a:pPr>
            <a:r>
              <a:rPr lang="uk" sz="1200">
                <a:solidFill>
                  <a:srgbClr val="155A8F"/>
                </a:solidFill>
                <a:latin typeface="Times New Roman"/>
              </a:rPr>
              <a:t>✓  </a:t>
            </a:r>
            <a:r>
              <a:rPr lang="uk" sz="1200">
                <a:latin typeface="Times New Roman"/>
              </a:rPr>
              <a:t>посадові особи місцевого самоврядування, посади яких віднесено до першої та другої категорій посад;</a:t>
            </a:r>
          </a:p>
          <a:p>
            <a:pPr marL="177800" indent="-177800">
              <a:lnSpc>
                <a:spcPts val="1344"/>
              </a:lnSpc>
            </a:pPr>
            <a:r>
              <a:rPr lang="uk" sz="1200">
                <a:solidFill>
                  <a:srgbClr val="155A8F"/>
                </a:solidFill>
                <a:latin typeface="Times New Roman"/>
              </a:rPr>
              <a:t>✓  </a:t>
            </a:r>
            <a:r>
              <a:rPr lang="uk" sz="1200">
                <a:latin typeface="Times New Roman"/>
              </a:rPr>
              <a:t>судді (крім суддів ВАКС), судді Конституційного Суду України;</a:t>
            </a:r>
          </a:p>
          <a:p>
            <a:pPr marL="177800" indent="-177800">
              <a:lnSpc>
                <a:spcPts val="1344"/>
              </a:lnSpc>
            </a:pPr>
            <a:r>
              <a:rPr lang="uk" sz="1200">
                <a:solidFill>
                  <a:srgbClr val="155A8F"/>
                </a:solidFill>
                <a:latin typeface="Times New Roman"/>
              </a:rPr>
              <a:t>✓  </a:t>
            </a:r>
            <a:r>
              <a:rPr lang="uk" sz="1200">
                <a:latin typeface="Times New Roman"/>
              </a:rPr>
              <a:t>присяжні (під час виконання ними обов’язків у суді);</a:t>
            </a:r>
          </a:p>
          <a:p>
            <a:pPr marL="177800" indent="-177800">
              <a:lnSpc>
                <a:spcPts val="1344"/>
              </a:lnSpc>
            </a:pPr>
            <a:r>
              <a:rPr lang="uk" sz="1200">
                <a:solidFill>
                  <a:srgbClr val="155A8F"/>
                </a:solidFill>
                <a:latin typeface="Times New Roman"/>
              </a:rPr>
              <a:t>✓  </a:t>
            </a:r>
            <a:r>
              <a:rPr lang="uk" sz="1200">
                <a:latin typeface="Times New Roman"/>
              </a:rPr>
              <a:t>Голова, заступник Голови, члени, інспектори Вищої ради правосуддя;</a:t>
            </a:r>
          </a:p>
          <a:p>
            <a:pPr marL="177800" indent="-177800">
              <a:lnSpc>
                <a:spcPts val="1344"/>
              </a:lnSpc>
            </a:pPr>
            <a:r>
              <a:rPr lang="uk" sz="1200">
                <a:solidFill>
                  <a:srgbClr val="155A8F"/>
                </a:solidFill>
                <a:latin typeface="Times New Roman"/>
              </a:rPr>
              <a:t>✓  </a:t>
            </a:r>
            <a:r>
              <a:rPr lang="uk" sz="1200">
                <a:latin typeface="Times New Roman"/>
              </a:rPr>
              <a:t>Голова, заступник Голови, члени, інспектори Вищої кваліфікаційної комісії суддів України;</a:t>
            </a:r>
          </a:p>
          <a:p>
            <a:pPr marL="177800" indent="-177800">
              <a:lnSpc>
                <a:spcPts val="1344"/>
              </a:lnSpc>
            </a:pPr>
            <a:r>
              <a:rPr lang="uk" sz="1200">
                <a:solidFill>
                  <a:srgbClr val="155A8F"/>
                </a:solidFill>
                <a:latin typeface="Times New Roman"/>
              </a:rPr>
              <a:t>✓  </a:t>
            </a:r>
            <a:r>
              <a:rPr lang="uk" sz="1200">
                <a:latin typeface="Times New Roman"/>
              </a:rPr>
              <a:t>прокурори;</a:t>
            </a:r>
          </a:p>
          <a:p>
            <a:pPr marL="177800" marR="88900" indent="-177800">
              <a:lnSpc>
                <a:spcPts val="1128"/>
              </a:lnSpc>
            </a:pPr>
            <a:r>
              <a:rPr lang="uk" sz="1200">
                <a:solidFill>
                  <a:srgbClr val="155A8F"/>
                </a:solidFill>
                <a:latin typeface="Times New Roman"/>
              </a:rPr>
              <a:t>✓  </a:t>
            </a:r>
            <a:r>
              <a:rPr lang="uk" sz="1200">
                <a:latin typeface="Times New Roman"/>
              </a:rPr>
              <a:t>особи вищого начальницького складу державної кримінально-виконавчої служби, органів та підрозділів цивільного захисту, вищого складу Національної поліції, посадові особи митної служби, яким присвоєно спеціальне звання державного радника митної служби III рангу і вище;</a:t>
            </a:r>
          </a:p>
          <a:p>
            <a:pPr marL="177800" marR="88900" indent="-177800">
              <a:lnSpc>
                <a:spcPts val="1152"/>
              </a:lnSpc>
            </a:pPr>
            <a:r>
              <a:rPr lang="uk" sz="1200">
                <a:solidFill>
                  <a:srgbClr val="155A8F"/>
                </a:solidFill>
                <a:latin typeface="Times New Roman"/>
              </a:rPr>
              <a:t>✓  </a:t>
            </a:r>
            <a:r>
              <a:rPr lang="uk" sz="1200">
                <a:latin typeface="Times New Roman"/>
              </a:rPr>
              <a:t>посадові особи органів державної податкової служби, яким присвоєно спеціальне звання державного радника податкової служби III рангу і вище;</a:t>
            </a:r>
          </a:p>
          <a:p>
            <a:pPr marL="177800" marR="88900" indent="-177800">
              <a:lnSpc>
                <a:spcPts val="1152"/>
              </a:lnSpc>
            </a:pPr>
            <a:r>
              <a:rPr lang="uk" sz="1200">
                <a:solidFill>
                  <a:srgbClr val="155A8F"/>
                </a:solidFill>
                <a:latin typeface="Times New Roman"/>
              </a:rPr>
              <a:t>✓  </a:t>
            </a:r>
            <a:r>
              <a:rPr lang="uk" sz="1200">
                <a:latin typeface="Times New Roman"/>
              </a:rPr>
              <a:t>військовослужбовці вищого офіцерського складу ЗСУ, СБУ, Державної прикордонної служби України, Державної спеціальної служби транспорту, Національної гвардії України;</a:t>
            </a:r>
          </a:p>
          <a:p>
            <a:pPr marL="177800" marR="88900" indent="-177800">
              <a:lnSpc>
                <a:spcPts val="1128"/>
              </a:lnSpc>
            </a:pPr>
            <a:r>
              <a:rPr lang="uk" sz="1200">
                <a:solidFill>
                  <a:srgbClr val="155A8F"/>
                </a:solidFill>
                <a:latin typeface="Times New Roman"/>
              </a:rPr>
              <a:t>✓  </a:t>
            </a:r>
            <a:r>
              <a:rPr lang="uk" sz="1200">
                <a:latin typeface="Times New Roman"/>
              </a:rPr>
              <a:t>керівники суб’єкта великого підприємництва, у статутному капіталі якого частка державної або комунальної власності перевищує 50 %</a:t>
            </a:r>
          </a:p>
        </p:txBody>
      </p:sp>
      <p:sp>
        <p:nvSpPr>
          <p:cNvPr id="8" name="Прямокутник 7"/>
          <p:cNvSpPr/>
          <p:nvPr/>
        </p:nvSpPr>
        <p:spPr>
          <a:xfrm>
            <a:off x="8391144" y="1395984"/>
            <a:ext cx="3511296" cy="195072"/>
          </a:xfrm>
          <a:prstGeom prst="rect">
            <a:avLst/>
          </a:prstGeom>
        </p:spPr>
        <p:txBody>
          <a:bodyPr wrap="none" lIns="0" tIns="0" rIns="0" bIns="0">
            <a:noAutofit/>
          </a:bodyPr>
          <a:lstStyle/>
          <a:p>
            <a:pPr indent="0">
              <a:lnSpc>
                <a:spcPts val="1550"/>
              </a:lnSpc>
            </a:pPr>
            <a:r>
              <a:rPr lang="uk" sz="1400" i="1">
                <a:solidFill>
                  <a:srgbClr val="155A8F"/>
                </a:solidFill>
                <a:latin typeface="Times New Roman"/>
              </a:rPr>
              <a:t>Особа, якій пропонують неправомірну вигоду:</a:t>
            </a:r>
          </a:p>
        </p:txBody>
      </p:sp>
      <p:sp>
        <p:nvSpPr>
          <p:cNvPr id="9" name="Прямокутник 8"/>
          <p:cNvSpPr/>
          <p:nvPr/>
        </p:nvSpPr>
        <p:spPr>
          <a:xfrm>
            <a:off x="7357872" y="1984248"/>
            <a:ext cx="4602480" cy="3124200"/>
          </a:xfrm>
          <a:prstGeom prst="rect">
            <a:avLst/>
          </a:prstGeom>
        </p:spPr>
        <p:txBody>
          <a:bodyPr lIns="0" tIns="0" rIns="0" bIns="0">
            <a:noAutofit/>
          </a:bodyPr>
          <a:lstStyle/>
          <a:p>
            <a:pPr marL="292100" indent="-292100" algn="just">
              <a:lnSpc>
                <a:spcPts val="1550"/>
              </a:lnSpc>
            </a:pPr>
            <a:r>
              <a:rPr lang="uk" sz="1400">
                <a:solidFill>
                  <a:srgbClr val="F6DD17"/>
                </a:solidFill>
                <a:latin typeface="Times New Roman"/>
              </a:rPr>
              <a:t>&gt;    </a:t>
            </a:r>
            <a:r>
              <a:rPr lang="uk" sz="1400">
                <a:latin typeface="Times New Roman"/>
              </a:rPr>
              <a:t>Усі вказані особи;</a:t>
            </a:r>
          </a:p>
          <a:p>
            <a:pPr marL="292100" indent="-292100" algn="just">
              <a:lnSpc>
                <a:spcPts val="1320"/>
              </a:lnSpc>
            </a:pPr>
            <a:r>
              <a:rPr lang="uk" sz="1400">
                <a:solidFill>
                  <a:srgbClr val="F6DD17"/>
                </a:solidFill>
                <a:latin typeface="Times New Roman"/>
              </a:rPr>
              <a:t>&gt;    </a:t>
            </a:r>
            <a:r>
              <a:rPr lang="uk" sz="1400">
                <a:latin typeface="Times New Roman"/>
              </a:rPr>
              <a:t>посадові особи іноземних держав (особи, які обіймають посади в законодавчому, виконавчому або судовому органі іноземної держави, у т.ч. присяжні засідателі, інші особи, які здійснюють функції держави для іноземної держави, зокрема для державного органу або державного підприємства);</a:t>
            </a:r>
          </a:p>
          <a:p>
            <a:pPr marL="292100" indent="-292100" algn="just">
              <a:lnSpc>
                <a:spcPts val="1344"/>
              </a:lnSpc>
            </a:pPr>
            <a:r>
              <a:rPr lang="uk" sz="1400">
                <a:solidFill>
                  <a:srgbClr val="F6DD17"/>
                </a:solidFill>
                <a:latin typeface="Times New Roman"/>
              </a:rPr>
              <a:t>&gt; </a:t>
            </a:r>
            <a:r>
              <a:rPr lang="uk" sz="1400">
                <a:latin typeface="Times New Roman"/>
              </a:rPr>
              <a:t>іноземні третейські судді, особи, уповноважені вирішувати цивільні, комерційні або трудові спори в іноземних державах у порядку, альтернативному судовому;</a:t>
            </a:r>
          </a:p>
          <a:p>
            <a:pPr marL="292100" indent="-292100" algn="just">
              <a:lnSpc>
                <a:spcPts val="1320"/>
              </a:lnSpc>
            </a:pPr>
            <a:r>
              <a:rPr lang="uk" sz="1400">
                <a:solidFill>
                  <a:srgbClr val="F6DD17"/>
                </a:solidFill>
                <a:latin typeface="Times New Roman"/>
              </a:rPr>
              <a:t>&gt;  </a:t>
            </a:r>
            <a:r>
              <a:rPr lang="uk" sz="1400">
                <a:latin typeface="Times New Roman"/>
              </a:rPr>
              <a:t>посадові особи міжнародних організацій (працівники міжнародної організації чи будь-які інші особи, уповноважені такою організацією діяти від її імені);</a:t>
            </a:r>
          </a:p>
          <a:p>
            <a:pPr marL="292100" indent="-292100" algn="just">
              <a:lnSpc>
                <a:spcPts val="1344"/>
              </a:lnSpc>
            </a:pPr>
            <a:r>
              <a:rPr lang="uk" sz="1400">
                <a:solidFill>
                  <a:srgbClr val="F6DD17"/>
                </a:solidFill>
                <a:latin typeface="Times New Roman"/>
              </a:rPr>
              <a:t>&gt;  </a:t>
            </a:r>
            <a:r>
              <a:rPr lang="uk" sz="1400">
                <a:latin typeface="Times New Roman"/>
              </a:rPr>
              <a:t>члени міжнародних парламентських асамблей, учасником яких є Україна;</a:t>
            </a:r>
          </a:p>
          <a:p>
            <a:pPr marL="292100" indent="-292100" algn="just">
              <a:lnSpc>
                <a:spcPts val="1550"/>
              </a:lnSpc>
            </a:pPr>
            <a:r>
              <a:rPr lang="uk" sz="1400">
                <a:solidFill>
                  <a:srgbClr val="F6DD17"/>
                </a:solidFill>
                <a:latin typeface="Times New Roman"/>
              </a:rPr>
              <a:t>&gt;    </a:t>
            </a:r>
            <a:r>
              <a:rPr lang="uk" sz="1400">
                <a:latin typeface="Times New Roman"/>
              </a:rPr>
              <a:t>судді і посадові особи міжнародних судів.</a:t>
            </a:r>
          </a:p>
        </p:txBody>
      </p:sp>
      <p:sp>
        <p:nvSpPr>
          <p:cNvPr id="10" name="Прямокутник 9"/>
          <p:cNvSpPr/>
          <p:nvPr/>
        </p:nvSpPr>
        <p:spPr>
          <a:xfrm>
            <a:off x="7310628" y="5221224"/>
            <a:ext cx="4696968" cy="1048512"/>
          </a:xfrm>
          <a:prstGeom prst="rect">
            <a:avLst/>
          </a:prstGeom>
        </p:spPr>
        <p:txBody>
          <a:bodyPr lIns="0" tIns="0" rIns="0" bIns="0">
            <a:noAutofit/>
          </a:bodyPr>
          <a:lstStyle/>
          <a:p>
            <a:pPr indent="0" algn="just">
              <a:lnSpc>
                <a:spcPts val="1680"/>
              </a:lnSpc>
            </a:pPr>
            <a:r>
              <a:rPr lang="uk" sz="1400" b="1" i="1">
                <a:solidFill>
                  <a:srgbClr val="F6DD17"/>
                </a:solidFill>
                <a:latin typeface="Times New Roman"/>
              </a:rPr>
              <a:t>Зверніть увагу! </a:t>
            </a:r>
            <a:r>
              <a:rPr lang="uk" sz="1400" i="1">
                <a:latin typeface="Times New Roman"/>
              </a:rPr>
              <a:t>Розмір предмета кримінального правопорушення або завданої ним шкоди </a:t>
            </a:r>
            <a:r>
              <a:rPr lang="uk" sz="1400" b="1" i="1">
                <a:latin typeface="Times New Roman"/>
              </a:rPr>
              <a:t>у 500 і більше разів перевищує розмір прожиткового мінімуму для працездатних осіб</a:t>
            </a:r>
            <a:r>
              <a:rPr lang="uk" sz="1400" i="1">
                <a:latin typeface="Times New Roman"/>
              </a:rPr>
              <a:t>, встановленого законом на час вчинення кримінального правопорушення</a:t>
            </a:r>
          </a:p>
        </p:txBody>
      </p:sp>
      <p:sp>
        <p:nvSpPr>
          <p:cNvPr id="11" name="Google Shape;102;p14">
            <a:extLst>
              <a:ext uri="{FF2B5EF4-FFF2-40B4-BE49-F238E27FC236}">
                <a16:creationId xmlns:a16="http://schemas.microsoft.com/office/drawing/2014/main" id="{59C3D62D-0329-2524-F377-5041EF1DD644}"/>
              </a:ext>
            </a:extLst>
          </p:cNvPr>
          <p:cNvSpPr/>
          <p:nvPr/>
        </p:nvSpPr>
        <p:spPr>
          <a:xfrm>
            <a:off x="347214" y="173072"/>
            <a:ext cx="5024418" cy="885273"/>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Про </a:t>
            </a:r>
            <a:r>
              <a:rPr lang="uk-UA" sz="3200">
                <a:solidFill>
                  <a:schemeClr val="dk1"/>
                </a:solidFill>
                <a:latin typeface="Georgia"/>
                <a:ea typeface="Georgia"/>
                <a:cs typeface="Georgia"/>
                <a:sym typeface="Georgia"/>
              </a:rPr>
              <a:t>кого</a:t>
            </a:r>
            <a:r>
              <a:rPr lang="uk-UA" sz="3200" b="0" i="0" u="none" strike="noStrike" cap="none">
                <a:solidFill>
                  <a:schemeClr val="dk1"/>
                </a:solidFill>
                <a:latin typeface="Georgia"/>
                <a:ea typeface="Georgia"/>
                <a:cs typeface="Georgia"/>
                <a:sym typeface="Georgia"/>
              </a:rPr>
              <a:t> повідомляти?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768096" y="2722626"/>
            <a:ext cx="3370126" cy="216408"/>
          </a:xfrm>
          <a:prstGeom prst="rect">
            <a:avLst/>
          </a:prstGeom>
        </p:spPr>
        <p:txBody>
          <a:bodyPr wrap="none" lIns="0" tIns="0" rIns="0" bIns="0">
            <a:noAutofit/>
          </a:bodyPr>
          <a:lstStyle/>
          <a:p>
            <a:pPr indent="0" algn="r">
              <a:lnSpc>
                <a:spcPts val="1550"/>
              </a:lnSpc>
            </a:pPr>
            <a:r>
              <a:rPr lang="uk" sz="2000" b="1" i="1">
                <a:latin typeface="Times New Roman"/>
              </a:rPr>
              <a:t>Національна поліція України</a:t>
            </a:r>
          </a:p>
        </p:txBody>
      </p:sp>
      <p:sp>
        <p:nvSpPr>
          <p:cNvPr id="7" name="Прямокутник 6"/>
          <p:cNvSpPr/>
          <p:nvPr/>
        </p:nvSpPr>
        <p:spPr>
          <a:xfrm>
            <a:off x="768096" y="4238244"/>
            <a:ext cx="2968752" cy="630936"/>
          </a:xfrm>
          <a:prstGeom prst="rect">
            <a:avLst/>
          </a:prstGeom>
        </p:spPr>
        <p:txBody>
          <a:bodyPr lIns="0" tIns="0" rIns="0" bIns="0">
            <a:noAutofit/>
          </a:bodyPr>
          <a:lstStyle/>
          <a:p>
            <a:pPr marL="292100" indent="-292100" algn="just">
              <a:lnSpc>
                <a:spcPts val="1680"/>
              </a:lnSpc>
            </a:pPr>
            <a:r>
              <a:rPr lang="uk" sz="1400">
                <a:solidFill>
                  <a:srgbClr val="155A8F"/>
                </a:solidFill>
                <a:latin typeface="Times New Roman"/>
              </a:rPr>
              <a:t>✓ </a:t>
            </a:r>
            <a:r>
              <a:rPr lang="uk" sz="1400">
                <a:latin typeface="Times New Roman"/>
              </a:rPr>
              <a:t>Всі інші особи, не вказані в переліку підслідності НАБУ та ДБР</a:t>
            </a:r>
          </a:p>
        </p:txBody>
      </p:sp>
      <p:sp>
        <p:nvSpPr>
          <p:cNvPr id="8" name="Прямокутник 7"/>
          <p:cNvSpPr/>
          <p:nvPr/>
        </p:nvSpPr>
        <p:spPr>
          <a:xfrm>
            <a:off x="6743700" y="736092"/>
            <a:ext cx="2310384" cy="195072"/>
          </a:xfrm>
          <a:prstGeom prst="rect">
            <a:avLst/>
          </a:prstGeom>
        </p:spPr>
        <p:txBody>
          <a:bodyPr wrap="none" lIns="0" tIns="0" rIns="0" bIns="0">
            <a:noAutofit/>
          </a:bodyPr>
          <a:lstStyle/>
          <a:p>
            <a:pPr indent="0">
              <a:lnSpc>
                <a:spcPts val="1550"/>
              </a:lnSpc>
            </a:pPr>
            <a:r>
              <a:rPr lang="uk" sz="2000" b="1" i="1">
                <a:latin typeface="Times New Roman"/>
              </a:rPr>
              <a:t>Державне бюро розслідувань</a:t>
            </a:r>
          </a:p>
        </p:txBody>
      </p:sp>
      <p:sp>
        <p:nvSpPr>
          <p:cNvPr id="9" name="Прямокутник 8"/>
          <p:cNvSpPr/>
          <p:nvPr/>
        </p:nvSpPr>
        <p:spPr>
          <a:xfrm>
            <a:off x="4526280" y="1307592"/>
            <a:ext cx="7473696" cy="5416296"/>
          </a:xfrm>
          <a:prstGeom prst="rect">
            <a:avLst/>
          </a:prstGeom>
        </p:spPr>
        <p:txBody>
          <a:bodyPr wrap="square" lIns="0" tIns="0" rIns="0" bIns="0">
            <a:spAutoFit/>
          </a:bodyPr>
          <a:lstStyle/>
          <a:p>
            <a:pPr indent="0" algn="r">
              <a:lnSpc>
                <a:spcPts val="1550"/>
              </a:lnSpc>
              <a:spcAft>
                <a:spcPts val="350"/>
              </a:spcAft>
            </a:pPr>
            <a:r>
              <a:rPr lang="uk" sz="1400" b="1" i="1">
                <a:solidFill>
                  <a:srgbClr val="155A8F"/>
                </a:solidFill>
                <a:latin typeface="Times New Roman"/>
              </a:rPr>
              <a:t>Суб'єкти</a:t>
            </a:r>
            <a:r>
              <a:rPr lang="en-US" sz="1400" b="1" i="1">
                <a:solidFill>
                  <a:srgbClr val="155A8F"/>
                </a:solidFill>
                <a:latin typeface="Times New Roman"/>
              </a:rPr>
              <a:t>,</a:t>
            </a:r>
            <a:r>
              <a:rPr lang="uk" sz="1400">
                <a:solidFill>
                  <a:srgbClr val="155A8F"/>
                </a:solidFill>
                <a:latin typeface="Times New Roman"/>
              </a:rPr>
              <a:t> </a:t>
            </a:r>
            <a:r>
              <a:rPr lang="uk" sz="1400" b="1" i="1">
                <a:solidFill>
                  <a:srgbClr val="155A8F"/>
                </a:solidFill>
                <a:latin typeface="Times New Roman"/>
              </a:rPr>
              <a:t>щодо яких проводиться розслідування:</a:t>
            </a:r>
          </a:p>
          <a:p>
            <a:pPr marL="292100" indent="-292100" algn="just">
              <a:lnSpc>
                <a:spcPts val="1344"/>
              </a:lnSpc>
            </a:pPr>
            <a:r>
              <a:rPr lang="uk" sz="1400">
                <a:solidFill>
                  <a:srgbClr val="155A8F"/>
                </a:solidFill>
                <a:latin typeface="Times New Roman"/>
              </a:rPr>
              <a:t>✓  </a:t>
            </a:r>
            <a:r>
              <a:rPr lang="uk" sz="1400">
                <a:latin typeface="Times New Roman"/>
              </a:rPr>
              <a:t>Президент України, повноваження якого припинено;</a:t>
            </a:r>
          </a:p>
          <a:p>
            <a:pPr marL="292100" indent="-292100" algn="just">
              <a:lnSpc>
                <a:spcPts val="1344"/>
              </a:lnSpc>
            </a:pPr>
            <a:r>
              <a:rPr lang="uk" sz="1400">
                <a:solidFill>
                  <a:srgbClr val="155A8F"/>
                </a:solidFill>
                <a:latin typeface="Times New Roman"/>
              </a:rPr>
              <a:t>✓  </a:t>
            </a:r>
            <a:r>
              <a:rPr lang="uk" sz="1400">
                <a:latin typeface="Times New Roman"/>
              </a:rPr>
              <a:t>Прем’єр-міністр України;</a:t>
            </a:r>
          </a:p>
          <a:p>
            <a:pPr marL="292100" indent="-292100" algn="just">
              <a:lnSpc>
                <a:spcPts val="1344"/>
              </a:lnSpc>
            </a:pPr>
            <a:r>
              <a:rPr lang="uk" sz="1400">
                <a:solidFill>
                  <a:srgbClr val="155A8F"/>
                </a:solidFill>
                <a:latin typeface="Times New Roman"/>
              </a:rPr>
              <a:t>✓  </a:t>
            </a:r>
            <a:r>
              <a:rPr lang="uk" sz="1400">
                <a:latin typeface="Times New Roman"/>
              </a:rPr>
              <a:t>члени Кабінету Міністрів України;</a:t>
            </a:r>
          </a:p>
          <a:p>
            <a:pPr marL="292100" indent="-292100" algn="just">
              <a:lnSpc>
                <a:spcPts val="1344"/>
              </a:lnSpc>
            </a:pPr>
            <a:r>
              <a:rPr lang="uk" sz="1400">
                <a:solidFill>
                  <a:srgbClr val="155A8F"/>
                </a:solidFill>
                <a:latin typeface="Times New Roman"/>
              </a:rPr>
              <a:t>✓  </a:t>
            </a:r>
            <a:r>
              <a:rPr lang="uk" sz="1400">
                <a:latin typeface="Times New Roman"/>
              </a:rPr>
              <a:t>перші заступники та заступники міністра;</a:t>
            </a:r>
          </a:p>
          <a:p>
            <a:pPr marL="292100" indent="-292100" algn="just">
              <a:lnSpc>
                <a:spcPts val="1344"/>
              </a:lnSpc>
            </a:pPr>
            <a:r>
              <a:rPr lang="uk" sz="1400">
                <a:solidFill>
                  <a:srgbClr val="155A8F"/>
                </a:solidFill>
                <a:latin typeface="Times New Roman"/>
              </a:rPr>
              <a:t>✓  </a:t>
            </a:r>
            <a:r>
              <a:rPr lang="uk" sz="1400">
                <a:latin typeface="Times New Roman"/>
              </a:rPr>
              <a:t>члени Національної ради України з питань телебачення і радіомовлення;</a:t>
            </a:r>
          </a:p>
          <a:p>
            <a:pPr marL="292100" indent="-292100" algn="just">
              <a:lnSpc>
                <a:spcPts val="1344"/>
              </a:lnSpc>
            </a:pPr>
            <a:r>
              <a:rPr lang="uk" sz="1400">
                <a:solidFill>
                  <a:srgbClr val="155A8F"/>
                </a:solidFill>
                <a:latin typeface="Times New Roman"/>
              </a:rPr>
              <a:t>✓ </a:t>
            </a:r>
            <a:r>
              <a:rPr lang="uk" sz="1400">
                <a:latin typeface="Times New Roman"/>
              </a:rPr>
              <a:t>члени Національної комісії, що здійснює державне регулювання у сфері ринків фінансових послуг;</a:t>
            </a:r>
          </a:p>
          <a:p>
            <a:pPr marL="292100" indent="-292100" algn="just">
              <a:lnSpc>
                <a:spcPts val="1344"/>
              </a:lnSpc>
            </a:pPr>
            <a:r>
              <a:rPr lang="uk" sz="1400">
                <a:solidFill>
                  <a:srgbClr val="155A8F"/>
                </a:solidFill>
                <a:latin typeface="Times New Roman"/>
              </a:rPr>
              <a:t>✓  </a:t>
            </a:r>
            <a:r>
              <a:rPr lang="uk" sz="1400">
                <a:latin typeface="Times New Roman"/>
              </a:rPr>
              <a:t>члени Національної комісії з цінних паперів та фондового ринку;</a:t>
            </a:r>
          </a:p>
          <a:p>
            <a:pPr marL="292100" indent="-292100" algn="just">
              <a:lnSpc>
                <a:spcPts val="1344"/>
              </a:lnSpc>
            </a:pPr>
            <a:r>
              <a:rPr lang="uk" sz="1400">
                <a:solidFill>
                  <a:srgbClr val="155A8F"/>
                </a:solidFill>
                <a:latin typeface="Times New Roman"/>
              </a:rPr>
              <a:t>✓  </a:t>
            </a:r>
            <a:r>
              <a:rPr lang="uk" sz="1400">
                <a:latin typeface="Times New Roman"/>
              </a:rPr>
              <a:t>члени Антимонопольного комітету України;</a:t>
            </a:r>
          </a:p>
          <a:p>
            <a:pPr marL="292100" indent="-292100" algn="just">
              <a:lnSpc>
                <a:spcPts val="1344"/>
              </a:lnSpc>
            </a:pPr>
            <a:r>
              <a:rPr lang="uk" sz="1400">
                <a:solidFill>
                  <a:srgbClr val="155A8F"/>
                </a:solidFill>
                <a:latin typeface="Times New Roman"/>
              </a:rPr>
              <a:t>✓  </a:t>
            </a:r>
            <a:r>
              <a:rPr lang="uk" sz="1400">
                <a:latin typeface="Times New Roman"/>
              </a:rPr>
              <a:t>державні службовці категорії «А»;</a:t>
            </a:r>
          </a:p>
          <a:p>
            <a:pPr marL="292100" indent="-292100" algn="just">
              <a:lnSpc>
                <a:spcPts val="1344"/>
              </a:lnSpc>
            </a:pPr>
            <a:r>
              <a:rPr lang="uk" sz="1400">
                <a:solidFill>
                  <a:srgbClr val="155A8F"/>
                </a:solidFill>
                <a:latin typeface="Times New Roman"/>
              </a:rPr>
              <a:t>✓  </a:t>
            </a:r>
            <a:r>
              <a:rPr lang="uk" sz="1400">
                <a:latin typeface="Times New Roman"/>
              </a:rPr>
              <a:t>народні депутати України;</a:t>
            </a:r>
          </a:p>
          <a:p>
            <a:pPr marL="292100" indent="-292100" algn="just">
              <a:lnSpc>
                <a:spcPts val="1344"/>
              </a:lnSpc>
            </a:pPr>
            <a:r>
              <a:rPr lang="uk" sz="1400">
                <a:solidFill>
                  <a:srgbClr val="155A8F"/>
                </a:solidFill>
                <a:latin typeface="Times New Roman"/>
              </a:rPr>
              <a:t>✓  </a:t>
            </a:r>
            <a:r>
              <a:rPr lang="uk" sz="1400">
                <a:latin typeface="Times New Roman"/>
              </a:rPr>
              <a:t>Уповноважений Верховної Ради України з прав людини;</a:t>
            </a:r>
          </a:p>
          <a:p>
            <a:pPr marL="292100" indent="-292100" algn="just">
              <a:lnSpc>
                <a:spcPts val="1344"/>
              </a:lnSpc>
            </a:pPr>
            <a:r>
              <a:rPr lang="uk" sz="1400">
                <a:solidFill>
                  <a:srgbClr val="155A8F"/>
                </a:solidFill>
                <a:latin typeface="Times New Roman"/>
              </a:rPr>
              <a:t>✓  </a:t>
            </a:r>
            <a:r>
              <a:rPr lang="uk" sz="1400">
                <a:latin typeface="Times New Roman"/>
              </a:rPr>
              <a:t>Директор Національного антикорупційного бюро України;</a:t>
            </a:r>
          </a:p>
          <a:p>
            <a:pPr marL="292100" indent="-292100" algn="just">
              <a:lnSpc>
                <a:spcPts val="1344"/>
              </a:lnSpc>
            </a:pPr>
            <a:r>
              <a:rPr lang="uk" sz="1400">
                <a:solidFill>
                  <a:srgbClr val="155A8F"/>
                </a:solidFill>
                <a:latin typeface="Times New Roman"/>
              </a:rPr>
              <a:t>✓  </a:t>
            </a:r>
            <a:r>
              <a:rPr lang="uk" sz="1400">
                <a:latin typeface="Times New Roman"/>
              </a:rPr>
              <a:t>Генеральний прокурор, його перший заступник та заступник;</a:t>
            </a:r>
          </a:p>
          <a:p>
            <a:pPr marL="292100" indent="-292100" algn="just">
              <a:lnSpc>
                <a:spcPts val="1344"/>
              </a:lnSpc>
            </a:pPr>
            <a:r>
              <a:rPr lang="uk" sz="1400">
                <a:solidFill>
                  <a:srgbClr val="155A8F"/>
                </a:solidFill>
                <a:latin typeface="Times New Roman"/>
              </a:rPr>
              <a:t>✓  </a:t>
            </a:r>
            <a:r>
              <a:rPr lang="uk" sz="1400">
                <a:latin typeface="Times New Roman"/>
              </a:rPr>
              <a:t>Голова Національного банку України, його перший заступник та заступник;</a:t>
            </a:r>
          </a:p>
          <a:p>
            <a:pPr marL="292100" indent="-292100" algn="just">
              <a:lnSpc>
                <a:spcPts val="1344"/>
              </a:lnSpc>
            </a:pPr>
            <a:r>
              <a:rPr lang="uk" sz="1400">
                <a:solidFill>
                  <a:srgbClr val="155A8F"/>
                </a:solidFill>
                <a:latin typeface="Times New Roman"/>
              </a:rPr>
              <a:t>✓  </a:t>
            </a:r>
            <a:r>
              <a:rPr lang="uk" sz="1400">
                <a:latin typeface="Times New Roman"/>
              </a:rPr>
              <a:t>Секретар РНБО України, його перший заступник та заступник;</a:t>
            </a:r>
          </a:p>
          <a:p>
            <a:pPr marL="292100" indent="-292100" algn="just">
              <a:lnSpc>
                <a:spcPts val="1344"/>
              </a:lnSpc>
            </a:pPr>
            <a:r>
              <a:rPr lang="uk" sz="1400">
                <a:solidFill>
                  <a:srgbClr val="155A8F"/>
                </a:solidFill>
                <a:latin typeface="Times New Roman"/>
              </a:rPr>
              <a:t>✓  </a:t>
            </a:r>
            <a:r>
              <a:rPr lang="uk" sz="1400">
                <a:latin typeface="Times New Roman"/>
              </a:rPr>
              <a:t>радник або помічник Президента України, Голови ВР України, Прем’єр-міністра України;</a:t>
            </a:r>
          </a:p>
          <a:p>
            <a:pPr marL="292100" indent="-292100" algn="just">
              <a:lnSpc>
                <a:spcPts val="1344"/>
              </a:lnSpc>
            </a:pPr>
            <a:r>
              <a:rPr lang="uk" sz="1400">
                <a:solidFill>
                  <a:srgbClr val="155A8F"/>
                </a:solidFill>
                <a:latin typeface="Times New Roman"/>
              </a:rPr>
              <a:t>✓  </a:t>
            </a:r>
            <a:r>
              <a:rPr lang="uk" sz="1400">
                <a:latin typeface="Times New Roman"/>
              </a:rPr>
              <a:t>судді;</a:t>
            </a:r>
          </a:p>
          <a:p>
            <a:pPr marL="292100" indent="-292100" algn="just">
              <a:lnSpc>
                <a:spcPts val="1344"/>
              </a:lnSpc>
            </a:pPr>
            <a:r>
              <a:rPr lang="uk" sz="1400">
                <a:solidFill>
                  <a:srgbClr val="155A8F"/>
                </a:solidFill>
                <a:latin typeface="Times New Roman"/>
              </a:rPr>
              <a:t>✓ </a:t>
            </a:r>
            <a:r>
              <a:rPr lang="uk" sz="1400">
                <a:latin typeface="Times New Roman"/>
              </a:rPr>
              <a:t>працівники правоохоронного органу, крім випадків, коли досудове розслідування цих кримінальних правопорушень віднесено до підслідності НАБУ;</a:t>
            </a:r>
          </a:p>
          <a:p>
            <a:pPr marL="292100" indent="-292100" algn="just">
              <a:lnSpc>
                <a:spcPts val="1344"/>
              </a:lnSpc>
            </a:pPr>
            <a:r>
              <a:rPr lang="uk" sz="1400">
                <a:solidFill>
                  <a:srgbClr val="155A8F"/>
                </a:solidFill>
                <a:latin typeface="Times New Roman"/>
              </a:rPr>
              <a:t>✓  </a:t>
            </a:r>
            <a:r>
              <a:rPr lang="uk" sz="1400">
                <a:latin typeface="Times New Roman"/>
              </a:rPr>
              <a:t>службові особи Національного антикорупційного бюро України;</a:t>
            </a:r>
          </a:p>
          <a:p>
            <a:pPr marL="292100" indent="-292100" algn="just">
              <a:lnSpc>
                <a:spcPts val="1344"/>
              </a:lnSpc>
            </a:pPr>
            <a:r>
              <a:rPr lang="uk" sz="1400">
                <a:solidFill>
                  <a:srgbClr val="155A8F"/>
                </a:solidFill>
                <a:latin typeface="Times New Roman"/>
              </a:rPr>
              <a:t>✓ </a:t>
            </a:r>
            <a:r>
              <a:rPr lang="uk" sz="1400">
                <a:latin typeface="Times New Roman"/>
              </a:rPr>
              <a:t>заступник Генерального прокурора - керівник Спеціалізованої антикорупційної прокуратури або інші прокурори САП, крім випадків, коли досудове розслідування цих кримінальних правопорушень віднесено до підслідності детективів підрозділу внутрішнього контролю НАБУ;</a:t>
            </a:r>
          </a:p>
          <a:p>
            <a:pPr marL="292100" indent="-292100" algn="just">
              <a:lnSpc>
                <a:spcPts val="1344"/>
              </a:lnSpc>
            </a:pPr>
            <a:r>
              <a:rPr lang="uk" sz="1400">
                <a:solidFill>
                  <a:srgbClr val="155A8F"/>
                </a:solidFill>
                <a:latin typeface="Times New Roman"/>
              </a:rPr>
              <a:t>✓ </a:t>
            </a:r>
            <a:r>
              <a:rPr lang="uk" sz="1400">
                <a:latin typeface="Times New Roman"/>
              </a:rPr>
              <a:t>військовослужбовці ЗСУ, СБУ, Державної прикордонної служби України, Національної гвардії України та інших військових формувань, утворених відповідно до законів України, Державної спеціальної служби транспорту, Державної служби спеціального зв’язку та захисту інформації України, а також інші особи, визначені законом (особи, які несуть відповідальність за ст. 410 КК).</a:t>
            </a:r>
          </a:p>
        </p:txBody>
      </p:sp>
      <p:pic>
        <p:nvPicPr>
          <p:cNvPr id="10" name="Рисунок 9">
            <a:extLst>
              <a:ext uri="{FF2B5EF4-FFF2-40B4-BE49-F238E27FC236}">
                <a16:creationId xmlns:a16="http://schemas.microsoft.com/office/drawing/2014/main" id="{355106EE-CFE9-0D23-EB0D-3F961BAA63D3}"/>
              </a:ext>
            </a:extLst>
          </p:cNvPr>
          <p:cNvPicPr>
            <a:picLocks noChangeAspect="1"/>
          </p:cNvPicPr>
          <p:nvPr/>
        </p:nvPicPr>
        <p:blipFill>
          <a:blip r:embed="rId2"/>
          <a:stretch>
            <a:fillRect/>
          </a:stretch>
        </p:blipFill>
        <p:spPr>
          <a:xfrm rot="5400000">
            <a:off x="5959963" y="529590"/>
            <a:ext cx="445008" cy="466344"/>
          </a:xfrm>
          <a:prstGeom prst="rect">
            <a:avLst/>
          </a:prstGeom>
          <a:effectLst>
            <a:softEdge rad="76200"/>
          </a:effectLst>
        </p:spPr>
      </p:pic>
      <p:sp>
        <p:nvSpPr>
          <p:cNvPr id="11" name="Google Shape;102;p14">
            <a:extLst>
              <a:ext uri="{FF2B5EF4-FFF2-40B4-BE49-F238E27FC236}">
                <a16:creationId xmlns:a16="http://schemas.microsoft.com/office/drawing/2014/main" id="{8F3831AD-DA74-B459-72AD-9046E86B71D5}"/>
              </a:ext>
            </a:extLst>
          </p:cNvPr>
          <p:cNvSpPr/>
          <p:nvPr/>
        </p:nvSpPr>
        <p:spPr>
          <a:xfrm>
            <a:off x="243407" y="241627"/>
            <a:ext cx="5024418" cy="866321"/>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Про </a:t>
            </a:r>
            <a:r>
              <a:rPr lang="uk-UA" sz="3200">
                <a:solidFill>
                  <a:schemeClr val="dk1"/>
                </a:solidFill>
                <a:latin typeface="Georgia"/>
                <a:ea typeface="Georgia"/>
                <a:cs typeface="Georgia"/>
                <a:sym typeface="Georgia"/>
              </a:rPr>
              <a:t>кого</a:t>
            </a:r>
            <a:r>
              <a:rPr lang="uk-UA" sz="3200" b="0" i="0" u="none" strike="noStrike" cap="none">
                <a:solidFill>
                  <a:schemeClr val="dk1"/>
                </a:solidFill>
                <a:latin typeface="Georgia"/>
                <a:ea typeface="Georgia"/>
                <a:cs typeface="Georgia"/>
                <a:sym typeface="Georgia"/>
              </a:rPr>
              <a:t> повідомляти?</a:t>
            </a:r>
          </a:p>
        </p:txBody>
      </p:sp>
      <p:pic>
        <p:nvPicPr>
          <p:cNvPr id="12" name="Рисунок 11">
            <a:extLst>
              <a:ext uri="{FF2B5EF4-FFF2-40B4-BE49-F238E27FC236}">
                <a16:creationId xmlns:a16="http://schemas.microsoft.com/office/drawing/2014/main" id="{E639986D-9D5F-8DB6-B407-5620F3B319EE}"/>
              </a:ext>
            </a:extLst>
          </p:cNvPr>
          <p:cNvPicPr>
            <a:picLocks noChangeAspect="1"/>
          </p:cNvPicPr>
          <p:nvPr/>
        </p:nvPicPr>
        <p:blipFill>
          <a:blip r:embed="rId2"/>
          <a:stretch>
            <a:fillRect/>
          </a:stretch>
        </p:blipFill>
        <p:spPr>
          <a:xfrm rot="5400000">
            <a:off x="254075" y="2597658"/>
            <a:ext cx="445008" cy="466344"/>
          </a:xfrm>
          <a:prstGeom prst="rect">
            <a:avLst/>
          </a:prstGeom>
          <a:effectLst>
            <a:softEdge rad="762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6"/>
          <p:cNvSpPr/>
          <p:nvPr/>
        </p:nvSpPr>
        <p:spPr>
          <a:xfrm>
            <a:off x="4192046" y="540821"/>
            <a:ext cx="5669280" cy="740230"/>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algn="ctr"/>
            <a:endParaRPr sz="3200">
              <a:solidFill>
                <a:schemeClr val="dk1"/>
              </a:solidFill>
              <a:latin typeface="Georgia"/>
              <a:sym typeface="Arial"/>
            </a:endParaRPr>
          </a:p>
          <a:p>
            <a:pPr algn="ctr"/>
            <a:r>
              <a:rPr lang="uk-UA" sz="3200">
                <a:solidFill>
                  <a:schemeClr val="dk1"/>
                </a:solidFill>
                <a:latin typeface="Georgia"/>
                <a:sym typeface="Arial"/>
              </a:rPr>
              <a:t>Вимоги до повідомлення</a:t>
            </a:r>
            <a:endParaRPr sz="3200">
              <a:solidFill>
                <a:schemeClr val="dk1"/>
              </a:solidFill>
              <a:latin typeface="Georgia"/>
              <a:sym typeface="Arial"/>
            </a:endParaRPr>
          </a:p>
          <a:p>
            <a:pPr algn="ctr"/>
            <a:endParaRPr sz="3200">
              <a:solidFill>
                <a:schemeClr val="dk1"/>
              </a:solidFill>
              <a:latin typeface="Georgia"/>
              <a:sym typeface="Calibri"/>
            </a:endParaRPr>
          </a:p>
        </p:txBody>
      </p:sp>
      <p:sp useBgFill="1">
        <p:nvSpPr>
          <p:cNvPr id="122" name="Google Shape;122;p16"/>
          <p:cNvSpPr/>
          <p:nvPr/>
        </p:nvSpPr>
        <p:spPr>
          <a:xfrm>
            <a:off x="579075" y="1452154"/>
            <a:ext cx="11235407" cy="4942635"/>
          </a:xfrm>
          <a:prstGeom prst="rect">
            <a:avLst/>
          </a:prstGeom>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1800" b="1">
                <a:solidFill>
                  <a:schemeClr val="dk1"/>
                </a:solidFill>
                <a:latin typeface="Georgia"/>
                <a:ea typeface="Georgia"/>
                <a:cs typeface="Georgia"/>
                <a:sym typeface="Georgia"/>
              </a:rPr>
              <a:t>     </a:t>
            </a:r>
            <a:r>
              <a:rPr lang="uk-UA" sz="1800" b="0" i="0">
                <a:solidFill>
                  <a:srgbClr val="333333"/>
                </a:solidFill>
                <a:latin typeface="Times New Roman" panose="02020603050405020304" pitchFamily="18" charset="0"/>
                <a:ea typeface="Times New Roman"/>
                <a:cs typeface="Times New Roman" panose="02020603050405020304" pitchFamily="18" charset="0"/>
                <a:sym typeface="Times New Roman"/>
              </a:rPr>
              <a:t>Держава заохочує викривачів та </a:t>
            </a:r>
            <a:r>
              <a:rPr lang="uk-UA" sz="1800" b="1" i="0">
                <a:solidFill>
                  <a:srgbClr val="333333"/>
                </a:solidFill>
                <a:latin typeface="Times New Roman" panose="02020603050405020304" pitchFamily="18" charset="0"/>
                <a:ea typeface="Times New Roman"/>
                <a:cs typeface="Times New Roman" panose="02020603050405020304" pitchFamily="18" charset="0"/>
                <a:sym typeface="Times New Roman"/>
              </a:rPr>
              <a:t>сприяє їм у повідомленні </a:t>
            </a:r>
            <a:r>
              <a:rPr lang="uk-UA" sz="1800" b="0" i="0">
                <a:solidFill>
                  <a:srgbClr val="333333"/>
                </a:solidFill>
                <a:latin typeface="Times New Roman" panose="02020603050405020304" pitchFamily="18" charset="0"/>
                <a:ea typeface="Times New Roman"/>
                <a:cs typeface="Times New Roman" panose="02020603050405020304" pitchFamily="18" charset="0"/>
                <a:sym typeface="Times New Roman"/>
              </a:rPr>
              <a:t>про можливі факти корупційних або пов’язаних з корупцією правопорушень, інших порушень цього Закону </a:t>
            </a:r>
            <a:r>
              <a:rPr lang="uk-UA" sz="1800" b="1" i="0">
                <a:solidFill>
                  <a:srgbClr val="333333"/>
                </a:solidFill>
                <a:latin typeface="Times New Roman" panose="02020603050405020304" pitchFamily="18" charset="0"/>
                <a:ea typeface="Times New Roman"/>
                <a:cs typeface="Times New Roman" panose="02020603050405020304" pitchFamily="18" charset="0"/>
                <a:sym typeface="Times New Roman"/>
              </a:rPr>
              <a:t>усно та письмово.</a:t>
            </a:r>
            <a:endParaRPr sz="1800" b="1">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just" rtl="0">
              <a:spcBef>
                <a:spcPts val="0"/>
              </a:spcBef>
              <a:spcAft>
                <a:spcPts val="0"/>
              </a:spcAft>
              <a:buNone/>
            </a:pPr>
            <a:endParaRPr sz="1800" b="1">
              <a:solidFill>
                <a:schemeClr val="dk1"/>
              </a:solidFill>
              <a:latin typeface="Times New Roman" panose="02020603050405020304" pitchFamily="18" charset="0"/>
              <a:ea typeface="Georgia"/>
              <a:cs typeface="Times New Roman" panose="02020603050405020304" pitchFamily="18" charset="0"/>
              <a:sym typeface="Georgia"/>
            </a:endParaRPr>
          </a:p>
          <a:p>
            <a:pPr marL="0" marR="0" lvl="0" indent="0" algn="just" rtl="0">
              <a:spcBef>
                <a:spcPts val="0"/>
              </a:spcBef>
              <a:spcAft>
                <a:spcPts val="0"/>
              </a:spcAft>
              <a:buNone/>
            </a:pPr>
            <a:r>
              <a:rPr lang="uk-UA" sz="1800" b="1">
                <a:solidFill>
                  <a:schemeClr val="dk1"/>
                </a:solidFill>
                <a:latin typeface="Times New Roman" panose="02020603050405020304" pitchFamily="18" charset="0"/>
                <a:ea typeface="Georgia"/>
                <a:cs typeface="Times New Roman" panose="02020603050405020304" pitchFamily="18" charset="0"/>
                <a:sym typeface="Georgia"/>
              </a:rPr>
              <a:t>     Повідомлення викривача про можливі факти корупційних правопорушень має містити наступну інформацію</a:t>
            </a:r>
            <a:r>
              <a:rPr lang="uk-UA" sz="1800" b="1" i="0">
                <a:solidFill>
                  <a:srgbClr val="1A1A22"/>
                </a:solidFill>
                <a:latin typeface="Times New Roman" panose="02020603050405020304" pitchFamily="18" charset="0"/>
                <a:ea typeface="Georgia"/>
                <a:cs typeface="Times New Roman" panose="02020603050405020304" pitchFamily="18" charset="0"/>
                <a:sym typeface="Georgia"/>
              </a:rPr>
              <a:t>:</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800" b="1" i="0">
              <a:solidFill>
                <a:srgbClr val="1A1A22"/>
              </a:solidFill>
              <a:latin typeface="Times New Roman" panose="02020603050405020304" pitchFamily="18" charset="0"/>
              <a:ea typeface="Georgia"/>
              <a:cs typeface="Times New Roman" panose="02020603050405020304" pitchFamily="18" charset="0"/>
              <a:sym typeface="Georgia"/>
            </a:endParaRPr>
          </a:p>
          <a:p>
            <a:pPr marL="285750" marR="0" lvl="0" indent="-285750" algn="just" rtl="0">
              <a:spcBef>
                <a:spcPts val="0"/>
              </a:spcBef>
              <a:spcAft>
                <a:spcPts val="0"/>
              </a:spcAft>
              <a:buClr>
                <a:srgbClr val="1A1A22"/>
              </a:buClr>
              <a:buSzPts val="1800"/>
              <a:buFont typeface="Noto Sans Symbols"/>
              <a:buChar char="⮚"/>
            </a:pP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фактичні дані, зокрема про обставини правопорушення, місце і час його вчинення, особу, яка вчинила правопорушення;</a:t>
            </a:r>
            <a:endParaRPr>
              <a:latin typeface="Times New Roman" panose="02020603050405020304" pitchFamily="18" charset="0"/>
              <a:cs typeface="Times New Roman" panose="02020603050405020304" pitchFamily="18" charset="0"/>
            </a:endParaRPr>
          </a:p>
          <a:p>
            <a:pPr marL="285750" marR="0" lvl="0" indent="-285750" algn="just" rtl="0">
              <a:spcBef>
                <a:spcPts val="0"/>
              </a:spcBef>
              <a:spcAft>
                <a:spcPts val="0"/>
              </a:spcAft>
              <a:buClr>
                <a:srgbClr val="1A1A22"/>
              </a:buClr>
              <a:buSzPts val="1800"/>
              <a:buFont typeface="Noto Sans Symbols"/>
              <a:buChar char="⮚"/>
            </a:pP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надана інформація має бути достовірною, на переконання викривача;</a:t>
            </a:r>
            <a:endParaRPr>
              <a:latin typeface="Times New Roman" panose="02020603050405020304" pitchFamily="18" charset="0"/>
              <a:cs typeface="Times New Roman" panose="02020603050405020304" pitchFamily="18" charset="0"/>
            </a:endParaRPr>
          </a:p>
          <a:p>
            <a:pPr marL="285750" marR="0" lvl="0" indent="-285750" algn="just" rtl="0">
              <a:spcBef>
                <a:spcPts val="0"/>
              </a:spcBef>
              <a:spcAft>
                <a:spcPts val="0"/>
              </a:spcAft>
              <a:buClr>
                <a:srgbClr val="1A1A22"/>
              </a:buClr>
              <a:buSzPts val="1800"/>
              <a:buFont typeface="Noto Sans Symbols"/>
              <a:buChar char="⮚"/>
            </a:pP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інформація стала відома викривачу у зв’язку з його трудовою, професійною, господарською, громадською, науковою діяльністю, проходженням служби чи навчання або участю у передбачених законодавством процедурах, які є обов’язковими для початку такої діяльності, проходження служби чи навчання.</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800" b="0" i="0">
              <a:solidFill>
                <a:srgbClr val="1A1A22"/>
              </a:solidFill>
              <a:latin typeface="Times New Roman" panose="02020603050405020304" pitchFamily="18" charset="0"/>
              <a:ea typeface="Georgia"/>
              <a:cs typeface="Times New Roman" panose="02020603050405020304" pitchFamily="18" charset="0"/>
              <a:sym typeface="Georgia"/>
            </a:endParaRPr>
          </a:p>
          <a:p>
            <a:pPr marL="0" marR="0" lvl="0" indent="0" algn="just" rtl="0">
              <a:lnSpc>
                <a:spcPct val="107000"/>
              </a:lnSpc>
              <a:spcBef>
                <a:spcPts val="0"/>
              </a:spcBef>
              <a:spcAft>
                <a:spcPts val="0"/>
              </a:spcAft>
              <a:buNone/>
            </a:pP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     Відповідно до Закону повідомлення про можливі факти корупційних правопорушень </a:t>
            </a:r>
            <a:r>
              <a:rPr lang="uk-UA" sz="1800" b="1" i="0">
                <a:solidFill>
                  <a:srgbClr val="1A1A22"/>
                </a:solidFill>
                <a:latin typeface="Times New Roman" panose="02020603050405020304" pitchFamily="18" charset="0"/>
                <a:ea typeface="Georgia"/>
                <a:cs typeface="Times New Roman" panose="02020603050405020304" pitchFamily="18" charset="0"/>
                <a:sym typeface="Georgia"/>
              </a:rPr>
              <a:t>може бути здійснене викривачем без зазначення авторства (анонімно)</a:t>
            </a: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 (ч. 5 ст. 53, п. 7 ч. 2 ст. </a:t>
            </a:r>
            <a:r>
              <a:rPr lang="uk-UA" sz="1800">
                <a:solidFill>
                  <a:schemeClr val="dk1"/>
                </a:solidFill>
                <a:latin typeface="Times New Roman" panose="02020603050405020304" pitchFamily="18" charset="0"/>
                <a:ea typeface="Georgia"/>
                <a:cs typeface="Times New Roman" panose="02020603050405020304" pitchFamily="18" charset="0"/>
                <a:sym typeface="Georgia"/>
              </a:rPr>
              <a:t>53</a:t>
            </a:r>
            <a:r>
              <a:rPr lang="uk-UA" sz="1800" baseline="30000">
                <a:solidFill>
                  <a:schemeClr val="dk1"/>
                </a:solidFill>
                <a:latin typeface="Times New Roman" panose="02020603050405020304" pitchFamily="18" charset="0"/>
                <a:ea typeface="Georgia"/>
                <a:cs typeface="Times New Roman" panose="02020603050405020304" pitchFamily="18" charset="0"/>
                <a:sym typeface="Georgia"/>
              </a:rPr>
              <a:t>3</a:t>
            </a:r>
            <a:r>
              <a:rPr lang="uk-UA" sz="1800">
                <a:solidFill>
                  <a:srgbClr val="1A1A22"/>
                </a:solidFill>
                <a:latin typeface="Times New Roman" panose="02020603050405020304" pitchFamily="18" charset="0"/>
                <a:ea typeface="Georgia"/>
                <a:cs typeface="Times New Roman" panose="02020603050405020304" pitchFamily="18" charset="0"/>
                <a:sym typeface="Georgia"/>
              </a:rPr>
              <a:t> </a:t>
            </a: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Закону) </a:t>
            </a:r>
            <a:r>
              <a:rPr lang="uk-UA" sz="1800" b="1" i="0">
                <a:solidFill>
                  <a:srgbClr val="1A1A22"/>
                </a:solidFill>
                <a:latin typeface="Times New Roman" panose="02020603050405020304" pitchFamily="18" charset="0"/>
                <a:ea typeface="Georgia"/>
                <a:cs typeface="Times New Roman" panose="02020603050405020304" pitchFamily="18" charset="0"/>
                <a:sym typeface="Georgia"/>
              </a:rPr>
              <a:t>або із зазначенням авторства</a:t>
            </a:r>
            <a:r>
              <a:rPr lang="uk-UA" sz="1800" b="0" i="0">
                <a:solidFill>
                  <a:srgbClr val="1A1A22"/>
                </a:solidFill>
                <a:latin typeface="Times New Roman" panose="02020603050405020304" pitchFamily="18" charset="0"/>
                <a:ea typeface="Georgia"/>
                <a:cs typeface="Times New Roman" panose="02020603050405020304" pitchFamily="18" charset="0"/>
                <a:sym typeface="Georgia"/>
              </a:rPr>
              <a:t>.</a:t>
            </a:r>
            <a:endParaRPr sz="1800" b="0" i="0">
              <a:solidFill>
                <a:srgbClr val="1A1A22"/>
              </a:solidFill>
              <a:latin typeface="Times New Roman" panose="02020603050405020304" pitchFamily="18" charset="0"/>
              <a:ea typeface="Georgia"/>
              <a:cs typeface="Times New Roman" panose="02020603050405020304" pitchFamily="18" charset="0"/>
              <a:sym typeface="Georgia"/>
            </a:endParaRPr>
          </a:p>
        </p:txBody>
      </p:sp>
      <p:pic>
        <p:nvPicPr>
          <p:cNvPr id="2" name="Рисунок 1">
            <a:extLst>
              <a:ext uri="{FF2B5EF4-FFF2-40B4-BE49-F238E27FC236}">
                <a16:creationId xmlns:a16="http://schemas.microsoft.com/office/drawing/2014/main" id="{88931C09-4151-3675-2FBA-BB1CDB9FFB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0019" y="165917"/>
            <a:ext cx="3229365" cy="451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18775" y="1287890"/>
            <a:ext cx="11355375" cy="4863107"/>
          </a:xfrm>
          <a:prstGeom prst="rect">
            <a:avLst/>
          </a:prstGeom>
        </p:spPr>
        <p:txBody>
          <a:bodyPr lIns="0" tIns="0" rIns="0" bIns="0">
            <a:noAutofit/>
          </a:bodyPr>
          <a:lstStyle/>
          <a:p>
            <a:pPr indent="507835" algn="just">
              <a:lnSpc>
                <a:spcPts val="2399"/>
              </a:lnSpc>
              <a:spcBef>
                <a:spcPts val="2146"/>
              </a:spcBef>
              <a:spcAft>
                <a:spcPts val="1586"/>
              </a:spcAft>
            </a:pPr>
            <a:r>
              <a:rPr lang="uk" sz="1999" b="1">
                <a:latin typeface="Times New Roman" panose="02020603050405020304" pitchFamily="18" charset="0"/>
                <a:cs typeface="Times New Roman" panose="02020603050405020304" pitchFamily="18" charset="0"/>
              </a:rPr>
              <a:t>Внутрішні канали повідомлення </a:t>
            </a:r>
            <a:r>
              <a:rPr lang="uk" sz="1999">
                <a:latin typeface="Times New Roman" panose="02020603050405020304" pitchFamily="18" charset="0"/>
                <a:cs typeface="Times New Roman" panose="02020603050405020304" pitchFamily="18" charset="0"/>
              </a:rPr>
              <a:t>- способи захищеного та анонімного повідомлення інформації, яка повідомляється викривачем </a:t>
            </a:r>
            <a:r>
              <a:rPr lang="uk" sz="1999" b="1">
                <a:latin typeface="Times New Roman" panose="02020603050405020304" pitchFamily="18" charset="0"/>
                <a:cs typeface="Times New Roman" panose="02020603050405020304" pitchFamily="18" charset="0"/>
              </a:rPr>
              <a:t>керівнику або уповноваженому підрозділу (особі) </a:t>
            </a:r>
            <a:r>
              <a:rPr lang="uk" sz="1999">
                <a:latin typeface="Times New Roman" panose="02020603050405020304" pitchFamily="18" charset="0"/>
                <a:cs typeface="Times New Roman" panose="02020603050405020304" pitchFamily="18" charset="0"/>
              </a:rPr>
              <a:t>органу або юридичної особи, у яких викривач працює, проходить службу чи навчання або на замовлення яких виконує роботу.</a:t>
            </a:r>
          </a:p>
          <a:p>
            <a:pPr indent="507835" algn="just">
              <a:lnSpc>
                <a:spcPts val="2399"/>
              </a:lnSpc>
              <a:spcAft>
                <a:spcPts val="1586"/>
              </a:spcAft>
            </a:pPr>
            <a:r>
              <a:rPr lang="uk" sz="1999" b="1">
                <a:latin typeface="Times New Roman" panose="02020603050405020304" pitchFamily="18" charset="0"/>
                <a:cs typeface="Times New Roman" panose="02020603050405020304" pitchFamily="18" charset="0"/>
              </a:rPr>
              <a:t>Регулярні канали повідомлення </a:t>
            </a:r>
            <a:r>
              <a:rPr lang="uk" sz="1999">
                <a:latin typeface="Times New Roman" panose="02020603050405020304" pitchFamily="18" charset="0"/>
                <a:cs typeface="Times New Roman" panose="02020603050405020304" pitchFamily="18" charset="0"/>
              </a:rPr>
              <a:t>- шляхи захищеного та анонімного повідомлення інформації викривачем НАЗК, іншому суб'єкту владних повноважень, до компетенції якого належить розгляд та прийняття рішень з питань, щодо яких розкривається відповідна інформація. Регулярні канали обов'язково створюються </a:t>
            </a:r>
            <a:r>
              <a:rPr lang="uk" sz="1999" b="1">
                <a:latin typeface="Times New Roman" panose="02020603050405020304" pitchFamily="18" charset="0"/>
                <a:cs typeface="Times New Roman" panose="02020603050405020304" pitchFamily="18" charset="0"/>
              </a:rPr>
              <a:t>спеціально уповноваженими суб'єктами у сфері протидії корупції</a:t>
            </a:r>
            <a:r>
              <a:rPr lang="uk" sz="1999">
                <a:latin typeface="Times New Roman" panose="02020603050405020304" pitchFamily="18" charset="0"/>
                <a:cs typeface="Times New Roman" panose="02020603050405020304" pitchFamily="18" charset="0"/>
              </a:rPr>
              <a:t>, органами досудового розслідування, органами, відповідальними за здійснення контролю за дотриманням законів у відповідних сферах, іншими державними органами, установами, організаціями.</a:t>
            </a:r>
          </a:p>
          <a:p>
            <a:pPr indent="507835" algn="just">
              <a:lnSpc>
                <a:spcPts val="2399"/>
              </a:lnSpc>
              <a:spcAft>
                <a:spcPts val="1586"/>
              </a:spcAft>
            </a:pPr>
            <a:r>
              <a:rPr lang="uk" sz="1999" b="1">
                <a:latin typeface="Times New Roman" panose="02020603050405020304" pitchFamily="18" charset="0"/>
                <a:cs typeface="Times New Roman" panose="02020603050405020304" pitchFamily="18" charset="0"/>
              </a:rPr>
              <a:t>Зовнішні канали повідомлення </a:t>
            </a:r>
            <a:r>
              <a:rPr lang="uk" sz="1999">
                <a:latin typeface="Times New Roman" panose="02020603050405020304" pitchFamily="18" charset="0"/>
                <a:cs typeface="Times New Roman" panose="02020603050405020304" pitchFamily="18" charset="0"/>
              </a:rPr>
              <a:t>- шляхи повідомлення інформації викривачем через фізичних чи юридичних осіб, у тому числі через засоби масової інформації, журналістів, громадські об'єднання, професійні спілки</a:t>
            </a:r>
            <a:r>
              <a:rPr lang="uk" sz="1999">
                <a:latin typeface="Arial"/>
              </a:rPr>
              <a:t>.</a:t>
            </a:r>
          </a:p>
        </p:txBody>
      </p:sp>
      <p:sp useBgFill="1">
        <p:nvSpPr>
          <p:cNvPr id="6" name="Прямокутник 5"/>
          <p:cNvSpPr/>
          <p:nvPr/>
        </p:nvSpPr>
        <p:spPr>
          <a:xfrm>
            <a:off x="4288078" y="6225667"/>
            <a:ext cx="7386072" cy="272204"/>
          </a:xfrm>
          <a:prstGeom prst="rect">
            <a:avLst/>
          </a:prstGeom>
        </p:spPr>
        <p:txBody>
          <a:bodyPr wrap="none" lIns="0" tIns="0" rIns="0" bIns="0">
            <a:noAutofit/>
          </a:bodyPr>
          <a:lstStyle/>
          <a:p>
            <a:pPr algn="r">
              <a:lnSpc>
                <a:spcPts val="1933"/>
              </a:lnSpc>
              <a:spcBef>
                <a:spcPts val="1586"/>
              </a:spcBef>
            </a:pPr>
            <a:r>
              <a:rPr lang="uk" sz="1733" b="1" i="1">
                <a:latin typeface="Arial"/>
              </a:rPr>
              <a:t>(ч. </a:t>
            </a:r>
            <a:r>
              <a:rPr lang="en-US" sz="1733" b="1" i="1">
                <a:latin typeface="Arial"/>
              </a:rPr>
              <a:t>1 </a:t>
            </a:r>
            <a:r>
              <a:rPr lang="uk" sz="1733" b="1" i="1">
                <a:latin typeface="Arial"/>
              </a:rPr>
              <a:t>ст. </a:t>
            </a:r>
            <a:r>
              <a:rPr lang="en-US" sz="1733" b="1" i="1">
                <a:latin typeface="Arial"/>
              </a:rPr>
              <a:t>1 </a:t>
            </a:r>
            <a:r>
              <a:rPr lang="uk" sz="1733" b="1" i="1">
                <a:latin typeface="Arial"/>
              </a:rPr>
              <a:t>Закону України «Про запобігання корупції» з 01.01.2020)</a:t>
            </a:r>
          </a:p>
        </p:txBody>
      </p:sp>
      <p:pic>
        <p:nvPicPr>
          <p:cNvPr id="7" name="Рисунок 6">
            <a:extLst>
              <a:ext uri="{FF2B5EF4-FFF2-40B4-BE49-F238E27FC236}">
                <a16:creationId xmlns:a16="http://schemas.microsoft.com/office/drawing/2014/main" id="{ACC74AD3-B0CD-3761-6959-AD50914CDF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
        <p:nvSpPr>
          <p:cNvPr id="8" name="Google Shape;121;p16">
            <a:extLst>
              <a:ext uri="{FF2B5EF4-FFF2-40B4-BE49-F238E27FC236}">
                <a16:creationId xmlns:a16="http://schemas.microsoft.com/office/drawing/2014/main" id="{1CC7976F-3B5F-1901-A254-F3EE394A1B27}"/>
              </a:ext>
            </a:extLst>
          </p:cNvPr>
          <p:cNvSpPr/>
          <p:nvPr/>
        </p:nvSpPr>
        <p:spPr>
          <a:xfrm>
            <a:off x="585135" y="336888"/>
            <a:ext cx="5669280" cy="740230"/>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algn="ctr"/>
            <a:endParaRPr sz="3200">
              <a:solidFill>
                <a:schemeClr val="dk1"/>
              </a:solidFill>
              <a:latin typeface="Georgia"/>
              <a:sym typeface="Arial"/>
            </a:endParaRPr>
          </a:p>
          <a:p>
            <a:pPr>
              <a:lnSpc>
                <a:spcPts val="3426"/>
              </a:lnSpc>
              <a:spcAft>
                <a:spcPts val="2146"/>
              </a:spcAft>
            </a:pPr>
            <a:r>
              <a:rPr lang="ru" sz="3200">
                <a:solidFill>
                  <a:schemeClr val="dk1"/>
                </a:solidFill>
                <a:latin typeface="Georgia"/>
              </a:rPr>
              <a:t>Канали для </a:t>
            </a:r>
            <a:r>
              <a:rPr lang="uk" sz="3200">
                <a:solidFill>
                  <a:schemeClr val="dk1"/>
                </a:solidFill>
                <a:latin typeface="Georgia"/>
              </a:rPr>
              <a:t>повідомлень:</a:t>
            </a:r>
          </a:p>
          <a:p>
            <a:pPr algn="ctr"/>
            <a:endParaRPr sz="3200">
              <a:solidFill>
                <a:schemeClr val="dk1"/>
              </a:solidFill>
              <a:latin typeface="Georgia"/>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9" name="Google Shape;129;p17"/>
          <p:cNvPicPr preferRelativeResize="0"/>
          <p:nvPr/>
        </p:nvPicPr>
        <p:blipFill rotWithShape="1">
          <a:blip r:embed="rId3">
            <a:alphaModFix/>
          </a:blip>
          <a:srcRect/>
          <a:stretch/>
        </p:blipFill>
        <p:spPr>
          <a:xfrm>
            <a:off x="6597769" y="1058072"/>
            <a:ext cx="1145547" cy="1151169"/>
          </a:xfrm>
          <a:prstGeom prst="rect">
            <a:avLst/>
          </a:prstGeom>
          <a:noFill/>
          <a:ln>
            <a:noFill/>
          </a:ln>
        </p:spPr>
      </p:pic>
      <p:pic>
        <p:nvPicPr>
          <p:cNvPr id="130" name="Google Shape;130;p17"/>
          <p:cNvPicPr preferRelativeResize="0"/>
          <p:nvPr/>
        </p:nvPicPr>
        <p:blipFill rotWithShape="1">
          <a:blip r:embed="rId4">
            <a:alphaModFix/>
          </a:blip>
          <a:srcRect/>
          <a:stretch/>
        </p:blipFill>
        <p:spPr>
          <a:xfrm>
            <a:off x="6698931" y="2394820"/>
            <a:ext cx="1078009" cy="1063130"/>
          </a:xfrm>
          <a:prstGeom prst="rect">
            <a:avLst/>
          </a:prstGeom>
          <a:noFill/>
          <a:ln>
            <a:noFill/>
          </a:ln>
          <a:effectLst>
            <a:softEdge rad="88900"/>
          </a:effectLst>
        </p:spPr>
      </p:pic>
      <p:pic>
        <p:nvPicPr>
          <p:cNvPr id="131" name="Google Shape;131;p17"/>
          <p:cNvPicPr preferRelativeResize="0"/>
          <p:nvPr/>
        </p:nvPicPr>
        <p:blipFill rotWithShape="1">
          <a:blip r:embed="rId5">
            <a:alphaModFix/>
          </a:blip>
          <a:srcRect/>
          <a:stretch/>
        </p:blipFill>
        <p:spPr>
          <a:xfrm>
            <a:off x="6658795" y="3824567"/>
            <a:ext cx="1201186" cy="1096415"/>
          </a:xfrm>
          <a:prstGeom prst="rect">
            <a:avLst/>
          </a:prstGeom>
          <a:noFill/>
          <a:ln>
            <a:noFill/>
          </a:ln>
          <a:effectLst>
            <a:softEdge rad="88900"/>
          </a:effectLst>
        </p:spPr>
      </p:pic>
      <p:pic>
        <p:nvPicPr>
          <p:cNvPr id="132" name="Google Shape;132;p17"/>
          <p:cNvPicPr preferRelativeResize="0"/>
          <p:nvPr/>
        </p:nvPicPr>
        <p:blipFill rotWithShape="1">
          <a:blip r:embed="rId6">
            <a:alphaModFix/>
          </a:blip>
          <a:srcRect/>
          <a:stretch/>
        </p:blipFill>
        <p:spPr>
          <a:xfrm>
            <a:off x="8066950" y="1504569"/>
            <a:ext cx="479425" cy="381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88900"/>
          </a:effectLst>
        </p:spPr>
      </p:pic>
      <p:sp useBgFill="1">
        <p:nvSpPr>
          <p:cNvPr id="135" name="Google Shape;135;p17"/>
          <p:cNvSpPr txBox="1"/>
          <p:nvPr/>
        </p:nvSpPr>
        <p:spPr>
          <a:xfrm>
            <a:off x="8792025" y="1325737"/>
            <a:ext cx="3265958" cy="738623"/>
          </a:xfrm>
          <a:prstGeom prst="rect">
            <a:avLst/>
          </a:prstGeom>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спеціальн</a:t>
            </a:r>
            <a:r>
              <a:rPr lang="uk-UA" sz="1400" b="1">
                <a:solidFill>
                  <a:srgbClr val="000000"/>
                </a:solidFill>
                <a:latin typeface="Times New Roman" panose="02020603050405020304" pitchFamily="18" charset="0"/>
                <a:ea typeface="Georgia"/>
                <a:cs typeface="Times New Roman" panose="02020603050405020304" pitchFamily="18" charset="0"/>
                <a:sym typeface="Georgia"/>
              </a:rPr>
              <a:t>а</a:t>
            </a: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телефонна лінія Держпродспоживслужби</a:t>
            </a:r>
            <a:endParaRPr sz="1400" b="1">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0" algn="l" rtl="0">
              <a:lnSpc>
                <a:spcPct val="100000"/>
              </a:lnSpc>
              <a:spcBef>
                <a:spcPts val="0"/>
              </a:spcBef>
              <a:spcAft>
                <a:spcPts val="0"/>
              </a:spcAft>
              <a:buClr>
                <a:srgbClr val="000000"/>
              </a:buClr>
              <a:buSzPts val="1400"/>
              <a:buFont typeface="Arial"/>
              <a:buNone/>
            </a:pPr>
            <a:r>
              <a:rPr lang="uk-UA" sz="1400" b="1" u="sng">
                <a:solidFill>
                  <a:srgbClr val="000000"/>
                </a:solidFill>
                <a:latin typeface="Times New Roman" panose="02020603050405020304" pitchFamily="18" charset="0"/>
                <a:ea typeface="Georgia"/>
                <a:cs typeface="Times New Roman" panose="02020603050405020304" pitchFamily="18" charset="0"/>
                <a:sym typeface="Georgia"/>
              </a:rPr>
              <a:t>(044) 279-66-83</a:t>
            </a:r>
            <a:endParaRPr sz="1400" b="1" i="0" u="sng" strike="noStrike" cap="none">
              <a:solidFill>
                <a:srgbClr val="000000"/>
              </a:solidFill>
              <a:latin typeface="Times New Roman" panose="02020603050405020304" pitchFamily="18" charset="0"/>
              <a:ea typeface="Arial"/>
              <a:cs typeface="Times New Roman" panose="02020603050405020304" pitchFamily="18" charset="0"/>
              <a:sym typeface="Arial"/>
            </a:endParaRPr>
          </a:p>
        </p:txBody>
      </p:sp>
      <p:sp useBgFill="1">
        <p:nvSpPr>
          <p:cNvPr id="136" name="Google Shape;136;p17"/>
          <p:cNvSpPr txBox="1"/>
          <p:nvPr/>
        </p:nvSpPr>
        <p:spPr>
          <a:xfrm>
            <a:off x="8727677" y="2500366"/>
            <a:ext cx="3330306" cy="861734"/>
          </a:xfrm>
          <a:prstGeom prst="rect">
            <a:avLst/>
          </a:prstGeom>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офіційний вебпортал ДПСС</a:t>
            </a:r>
            <a:endParaRPr>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uk-UA" sz="800" u="sng">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hlinkClick r:id="rId7"/>
            </a:endParaRPr>
          </a:p>
          <a:p>
            <a:pPr marL="0" marR="0" lvl="0" indent="0" algn="l" rtl="0">
              <a:spcBef>
                <a:spcPts val="0"/>
              </a:spcBef>
              <a:spcAft>
                <a:spcPts val="0"/>
              </a:spcAft>
              <a:buNone/>
            </a:pPr>
            <a:r>
              <a:rPr lang="uk-UA" sz="1400" u="sng">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hlinkClick r:id="rId7"/>
              </a:rPr>
              <a:t>https://dpss.gov.ua/diyalnist/stop-korupciya/povidom-pro-korupciyu</a:t>
            </a:r>
            <a:endParaRPr sz="1400" b="1" i="0" u="sng"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p:txBody>
      </p:sp>
      <p:sp useBgFill="1">
        <p:nvSpPr>
          <p:cNvPr id="137" name="Google Shape;137;p17"/>
          <p:cNvSpPr txBox="1"/>
          <p:nvPr/>
        </p:nvSpPr>
        <p:spPr>
          <a:xfrm>
            <a:off x="8803628" y="3832073"/>
            <a:ext cx="3254355" cy="1231066"/>
          </a:xfrm>
          <a:prstGeom prst="rect">
            <a:avLst/>
          </a:prstGeom>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засоби електронного</a:t>
            </a:r>
            <a:b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b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зв’язку</a:t>
            </a:r>
            <a:endParaRPr>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endParaRPr sz="1400" b="1">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0" algn="l" rtl="0">
              <a:lnSpc>
                <a:spcPct val="100000"/>
              </a:lnSpc>
              <a:spcBef>
                <a:spcPts val="0"/>
              </a:spcBef>
              <a:spcAft>
                <a:spcPts val="0"/>
              </a:spcAft>
              <a:buClr>
                <a:srgbClr val="000000"/>
              </a:buClr>
              <a:buSzPts val="1400"/>
              <a:buFont typeface="Arial"/>
              <a:buNone/>
            </a:pPr>
            <a:r>
              <a:rPr lang="uk-UA" sz="1800" u="sng">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hlinkClick r:id="rId8"/>
              </a:rPr>
              <a:t>antikor@dpss.gov.ua</a:t>
            </a:r>
            <a:endParaRPr sz="1400" b="1">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138" name="Google Shape;138;p17"/>
          <p:cNvPicPr preferRelativeResize="0"/>
          <p:nvPr/>
        </p:nvPicPr>
        <p:blipFill rotWithShape="1">
          <a:blip r:embed="rId9">
            <a:alphaModFix/>
          </a:blip>
          <a:srcRect/>
          <a:stretch/>
        </p:blipFill>
        <p:spPr>
          <a:xfrm>
            <a:off x="1488782" y="5512526"/>
            <a:ext cx="4237576" cy="462912"/>
          </a:xfrm>
          <a:prstGeom prst="rect">
            <a:avLst/>
          </a:prstGeom>
          <a:noFill/>
          <a:ln>
            <a:noFill/>
          </a:ln>
        </p:spPr>
      </p:pic>
      <p:pic>
        <p:nvPicPr>
          <p:cNvPr id="139" name="Google Shape;139;p17" descr="https://ic.pics.livejournal.com/slavikap/52009501/1793504/1793504_original.jpg"/>
          <p:cNvPicPr preferRelativeResize="0"/>
          <p:nvPr/>
        </p:nvPicPr>
        <p:blipFill rotWithShape="1">
          <a:blip r:embed="rId10">
            <a:alphaModFix/>
          </a:blip>
          <a:srcRect/>
          <a:stretch/>
        </p:blipFill>
        <p:spPr>
          <a:xfrm>
            <a:off x="1533031" y="1345474"/>
            <a:ext cx="2584960" cy="2856076"/>
          </a:xfrm>
          <a:prstGeom prst="rect">
            <a:avLst/>
          </a:prstGeom>
          <a:noFill/>
          <a:ln>
            <a:noFill/>
          </a:ln>
          <a:effectLst>
            <a:softEdge rad="190500"/>
          </a:effectLst>
        </p:spPr>
      </p:pic>
      <p:sp useBgFill="1">
        <p:nvSpPr>
          <p:cNvPr id="140" name="Google Shape;140;p17"/>
          <p:cNvSpPr txBox="1"/>
          <p:nvPr/>
        </p:nvSpPr>
        <p:spPr>
          <a:xfrm>
            <a:off x="496390" y="4544208"/>
            <a:ext cx="5229968" cy="954067"/>
          </a:xfrm>
          <a:prstGeom prst="rect">
            <a:avLst/>
          </a:prstGeom>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uk-UA" sz="1400" b="1">
                <a:solidFill>
                  <a:srgbClr val="000000"/>
                </a:solidFill>
                <a:latin typeface="Georgia"/>
                <a:ea typeface="Georgia"/>
                <a:cs typeface="Georgia"/>
                <a:sym typeface="Georgia"/>
              </a:rPr>
              <a:t>        </a:t>
            </a:r>
            <a:r>
              <a:rPr lang="uk-UA" sz="1400" b="1">
                <a:solidFill>
                  <a:srgbClr val="000000"/>
                </a:solidFill>
                <a:latin typeface="Times New Roman" panose="02020603050405020304" pitchFamily="18" charset="0"/>
                <a:ea typeface="Georgia"/>
                <a:cs typeface="Times New Roman" panose="02020603050405020304" pitchFamily="18" charset="0"/>
                <a:sym typeface="Georgia"/>
              </a:rPr>
              <a:t>НАЗК, інші державні органи, органи влади АРК, органи місцевого самоврядування забезпечують умови для повідомлень їх працівниками про порушення вимог Закону іншою особою, зокрема через:</a:t>
            </a:r>
            <a:endParaRPr>
              <a:latin typeface="Times New Roman" panose="02020603050405020304" pitchFamily="18" charset="0"/>
              <a:cs typeface="Times New Roman" panose="02020603050405020304" pitchFamily="18" charset="0"/>
            </a:endParaRPr>
          </a:p>
        </p:txBody>
      </p:sp>
      <p:pic>
        <p:nvPicPr>
          <p:cNvPr id="141" name="Google Shape;141;p17"/>
          <p:cNvPicPr preferRelativeResize="0"/>
          <p:nvPr/>
        </p:nvPicPr>
        <p:blipFill rotWithShape="1">
          <a:blip r:embed="rId11">
            <a:alphaModFix/>
          </a:blip>
          <a:srcRect/>
          <a:stretch/>
        </p:blipFill>
        <p:spPr>
          <a:xfrm>
            <a:off x="6698931" y="5249530"/>
            <a:ext cx="1216114" cy="1236382"/>
          </a:xfrm>
          <a:prstGeom prst="rect">
            <a:avLst/>
          </a:prstGeom>
          <a:noFill/>
          <a:ln>
            <a:noFill/>
          </a:ln>
          <a:effectLst>
            <a:softEdge rad="88900"/>
          </a:effectLst>
        </p:spPr>
      </p:pic>
      <p:sp useBgFill="1">
        <p:nvSpPr>
          <p:cNvPr id="143" name="Google Shape;143;p17"/>
          <p:cNvSpPr txBox="1"/>
          <p:nvPr/>
        </p:nvSpPr>
        <p:spPr>
          <a:xfrm>
            <a:off x="8792025" y="5559746"/>
            <a:ext cx="3265958" cy="307975"/>
          </a:xfrm>
          <a:prstGeom prst="rect">
            <a:avLst/>
          </a:prstGeom>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uk-UA" sz="1400" b="1">
                <a:solidFill>
                  <a:srgbClr val="000000"/>
                </a:solidFill>
                <a:latin typeface="Times New Roman" panose="02020603050405020304" pitchFamily="18" charset="0"/>
                <a:ea typeface="Georgia"/>
                <a:cs typeface="Times New Roman" panose="02020603050405020304" pitchFamily="18" charset="0"/>
                <a:sym typeface="Georgia"/>
              </a:rPr>
              <a:t>с</a:t>
            </a:r>
            <a:r>
              <a:rPr lang="uk-UA" sz="14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кринька для повідомлень</a:t>
            </a:r>
            <a:endParaRPr sz="1400" b="1" i="0" u="none" strike="noStrike" cap="none">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2" name="Google Shape;132;p17">
            <a:extLst>
              <a:ext uri="{FF2B5EF4-FFF2-40B4-BE49-F238E27FC236}">
                <a16:creationId xmlns:a16="http://schemas.microsoft.com/office/drawing/2014/main" id="{59C8BF89-7D47-C79F-AA08-E589898AA922}"/>
              </a:ext>
            </a:extLst>
          </p:cNvPr>
          <p:cNvPicPr preferRelativeResize="0"/>
          <p:nvPr/>
        </p:nvPicPr>
        <p:blipFill rotWithShape="1">
          <a:blip r:embed="rId6">
            <a:alphaModFix/>
          </a:blip>
          <a:srcRect/>
          <a:stretch/>
        </p:blipFill>
        <p:spPr>
          <a:xfrm>
            <a:off x="8108420" y="2971925"/>
            <a:ext cx="479425" cy="381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88900"/>
          </a:effectLst>
        </p:spPr>
      </p:pic>
      <p:pic>
        <p:nvPicPr>
          <p:cNvPr id="3" name="Google Shape;132;p17">
            <a:extLst>
              <a:ext uri="{FF2B5EF4-FFF2-40B4-BE49-F238E27FC236}">
                <a16:creationId xmlns:a16="http://schemas.microsoft.com/office/drawing/2014/main" id="{451E1DF7-143F-85F6-814C-ADB319E9D862}"/>
              </a:ext>
            </a:extLst>
          </p:cNvPr>
          <p:cNvPicPr preferRelativeResize="0"/>
          <p:nvPr/>
        </p:nvPicPr>
        <p:blipFill rotWithShape="1">
          <a:blip r:embed="rId6">
            <a:alphaModFix/>
          </a:blip>
          <a:srcRect/>
          <a:stretch/>
        </p:blipFill>
        <p:spPr>
          <a:xfrm>
            <a:off x="8071983" y="4447606"/>
            <a:ext cx="479425" cy="381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88900"/>
          </a:effectLst>
        </p:spPr>
      </p:pic>
      <p:pic>
        <p:nvPicPr>
          <p:cNvPr id="4" name="Google Shape;132;p17">
            <a:extLst>
              <a:ext uri="{FF2B5EF4-FFF2-40B4-BE49-F238E27FC236}">
                <a16:creationId xmlns:a16="http://schemas.microsoft.com/office/drawing/2014/main" id="{F08FCA0B-39B3-E49E-EB4B-0EBC6D912C12}"/>
              </a:ext>
            </a:extLst>
          </p:cNvPr>
          <p:cNvPicPr preferRelativeResize="0"/>
          <p:nvPr/>
        </p:nvPicPr>
        <p:blipFill rotWithShape="1">
          <a:blip r:embed="rId6">
            <a:alphaModFix/>
          </a:blip>
          <a:srcRect/>
          <a:stretch/>
        </p:blipFill>
        <p:spPr>
          <a:xfrm>
            <a:off x="8108420" y="5415517"/>
            <a:ext cx="479425" cy="381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88900"/>
          </a:effectLst>
        </p:spPr>
      </p:pic>
      <p:sp>
        <p:nvSpPr>
          <p:cNvPr id="6" name="Google Shape;121;p16">
            <a:extLst>
              <a:ext uri="{FF2B5EF4-FFF2-40B4-BE49-F238E27FC236}">
                <a16:creationId xmlns:a16="http://schemas.microsoft.com/office/drawing/2014/main" id="{81A31F60-612C-278C-E107-2A6DA21079DF}"/>
              </a:ext>
            </a:extLst>
          </p:cNvPr>
          <p:cNvSpPr/>
          <p:nvPr/>
        </p:nvSpPr>
        <p:spPr>
          <a:xfrm>
            <a:off x="496390" y="142193"/>
            <a:ext cx="10736292" cy="823089"/>
          </a:xfrm>
          <a:prstGeom prst="round2DiagRect">
            <a:avLst>
              <a:gd name="adj1" fmla="val 50000"/>
              <a:gd name="adj2" fmla="val 0"/>
            </a:avLst>
          </a:prstGeom>
          <a:blipFill>
            <a:blip r:embed="rId12"/>
            <a:tile tx="0" ty="0" sx="100000" sy="100000" flip="none" algn="tl"/>
          </a:blipFill>
          <a:effectLst>
            <a:softEdge rad="177800"/>
          </a:effectLst>
        </p:spPr>
        <p:txBody>
          <a:bodyPr spcFirstLastPara="1" wrap="square" lIns="91425" tIns="45700" rIns="91425" bIns="45700" anchor="ctr" anchorCtr="0">
            <a:noAutofit/>
          </a:bodyPr>
          <a:lstStyle/>
          <a:p>
            <a:pPr algn="ctr"/>
            <a:endParaRPr sz="3200">
              <a:solidFill>
                <a:schemeClr val="dk1"/>
              </a:solidFill>
              <a:latin typeface="Georgia"/>
              <a:sym typeface="Arial"/>
            </a:endParaRPr>
          </a:p>
          <a:p>
            <a:pPr marL="0" marR="0" lvl="0" indent="0" algn="ctr" rtl="0">
              <a:spcBef>
                <a:spcPts val="0"/>
              </a:spcBef>
              <a:spcAft>
                <a:spcPts val="0"/>
              </a:spcAft>
              <a:buNone/>
            </a:pPr>
            <a:r>
              <a:rPr lang="uk-UA" sz="3200">
                <a:solidFill>
                  <a:srgbClr val="000000"/>
                </a:solidFill>
                <a:latin typeface="Arial"/>
                <a:ea typeface="Arial"/>
                <a:cs typeface="Arial"/>
                <a:sym typeface="Arial"/>
              </a:rPr>
              <a:t>Яким </a:t>
            </a:r>
            <a:r>
              <a:rPr lang="uk-UA" sz="3200">
                <a:solidFill>
                  <a:schemeClr val="dk1"/>
                </a:solidFill>
                <a:latin typeface="Georgia"/>
                <a:sym typeface="Arial"/>
              </a:rPr>
              <a:t>чином</a:t>
            </a:r>
            <a:r>
              <a:rPr lang="uk-UA" sz="3200">
                <a:solidFill>
                  <a:srgbClr val="000000"/>
                </a:solidFill>
                <a:latin typeface="Arial"/>
                <a:ea typeface="Arial"/>
                <a:cs typeface="Arial"/>
                <a:sym typeface="Arial"/>
              </a:rPr>
              <a:t> повідомити Держпродспоживслужбу?</a:t>
            </a:r>
          </a:p>
          <a:p>
            <a:pPr algn="ctr"/>
            <a:endParaRPr sz="3200">
              <a:solidFill>
                <a:schemeClr val="dk1"/>
              </a:solidFill>
              <a:latin typeface="Georgia"/>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816864" y="1981200"/>
            <a:ext cx="487680" cy="579120"/>
          </a:xfrm>
          <a:prstGeom prst="rect">
            <a:avLst/>
          </a:prstGeom>
          <a:effectLst>
            <a:softEdge rad="76200"/>
          </a:effectLst>
        </p:spPr>
      </p:pic>
      <p:sp>
        <p:nvSpPr>
          <p:cNvPr id="6" name="Прямокутник 5"/>
          <p:cNvSpPr/>
          <p:nvPr/>
        </p:nvSpPr>
        <p:spPr>
          <a:xfrm>
            <a:off x="4870704" y="368808"/>
            <a:ext cx="6879336" cy="1197864"/>
          </a:xfrm>
          <a:prstGeom prst="rect">
            <a:avLst/>
          </a:prstGeom>
        </p:spPr>
        <p:txBody>
          <a:bodyPr lIns="0" tIns="0" rIns="0" bIns="0">
            <a:noAutofit/>
          </a:bodyPr>
          <a:lstStyle/>
          <a:p>
            <a:pPr indent="0" algn="just">
              <a:lnSpc>
                <a:spcPts val="1896"/>
              </a:lnSpc>
              <a:spcAft>
                <a:spcPts val="2590"/>
              </a:spcAft>
            </a:pPr>
            <a:r>
              <a:rPr lang="uk" sz="1600" b="1" i="1">
                <a:solidFill>
                  <a:srgbClr val="155A8F"/>
                </a:solidFill>
                <a:latin typeface="Times New Roman"/>
              </a:rPr>
              <a:t>Регулярні канали повідомлення</a:t>
            </a:r>
            <a:r>
              <a:rPr lang="uk" sz="1600">
                <a:solidFill>
                  <a:srgbClr val="155A8F"/>
                </a:solidFill>
                <a:latin typeface="Times New Roman"/>
              </a:rPr>
              <a:t> </a:t>
            </a:r>
            <a:r>
              <a:rPr lang="uk" sz="1600">
                <a:latin typeface="Times New Roman"/>
              </a:rPr>
              <a:t>- способи захищеного (у тому числі анонімного) повідомлення інформації викривачем органам прокуратури, Національній поліції, Національному антикорупційному бюро України, Державному бюро розслідувань, Національному агентству з питань запобігання корупції</a:t>
            </a:r>
          </a:p>
        </p:txBody>
      </p:sp>
      <p:graphicFrame>
        <p:nvGraphicFramePr>
          <p:cNvPr id="7" name="Таблиця 6"/>
          <p:cNvGraphicFramePr>
            <a:graphicFrameLocks noGrp="1"/>
          </p:cNvGraphicFramePr>
          <p:nvPr>
            <p:extLst>
              <p:ext uri="{D42A27DB-BD31-4B8C-83A1-F6EECF244321}">
                <p14:modId xmlns:p14="http://schemas.microsoft.com/office/powerpoint/2010/main" val="4220638092"/>
              </p:ext>
            </p:extLst>
          </p:nvPr>
        </p:nvGraphicFramePr>
        <p:xfrm>
          <a:off x="1453896" y="1984248"/>
          <a:ext cx="9759696" cy="4648200"/>
        </p:xfrm>
        <a:graphic>
          <a:graphicData uri="http://schemas.openxmlformats.org/drawingml/2006/table">
            <a:tbl>
              <a:tblPr/>
              <a:tblGrid>
                <a:gridCol w="1716024">
                  <a:extLst>
                    <a:ext uri="{9D8B030D-6E8A-4147-A177-3AD203B41FA5}">
                      <a16:colId xmlns:a16="http://schemas.microsoft.com/office/drawing/2014/main" val="20000"/>
                    </a:ext>
                  </a:extLst>
                </a:gridCol>
                <a:gridCol w="1895856">
                  <a:extLst>
                    <a:ext uri="{9D8B030D-6E8A-4147-A177-3AD203B41FA5}">
                      <a16:colId xmlns:a16="http://schemas.microsoft.com/office/drawing/2014/main" val="20001"/>
                    </a:ext>
                  </a:extLst>
                </a:gridCol>
                <a:gridCol w="3051048">
                  <a:extLst>
                    <a:ext uri="{9D8B030D-6E8A-4147-A177-3AD203B41FA5}">
                      <a16:colId xmlns:a16="http://schemas.microsoft.com/office/drawing/2014/main" val="20002"/>
                    </a:ext>
                  </a:extLst>
                </a:gridCol>
                <a:gridCol w="3096768">
                  <a:extLst>
                    <a:ext uri="{9D8B030D-6E8A-4147-A177-3AD203B41FA5}">
                      <a16:colId xmlns:a16="http://schemas.microsoft.com/office/drawing/2014/main" val="20003"/>
                    </a:ext>
                  </a:extLst>
                </a:gridCol>
              </a:tblGrid>
              <a:tr h="219456">
                <a:tc rowSpan="2">
                  <a:txBody>
                    <a:bodyPr/>
                    <a:lstStyle/>
                    <a:p>
                      <a:pPr indent="0" algn="ctr">
                        <a:lnSpc>
                          <a:spcPts val="1656"/>
                        </a:lnSpc>
                      </a:pPr>
                      <a:r>
                        <a:rPr lang="uk" sz="1400" b="1">
                          <a:solidFill>
                            <a:srgbClr val="FFFFFF"/>
                          </a:solidFill>
                          <a:latin typeface="Times New Roman"/>
                        </a:rPr>
                        <a:t>Спеціально уповноважені суб’єкти у сфері протидії корупції</a:t>
                      </a:r>
                    </a:p>
                  </a:txBody>
                  <a:tcPr marL="0" marR="0" marT="0" marB="0" anchor="ctr">
                    <a:solidFill>
                      <a:srgbClr val="145A8E"/>
                    </a:solidFill>
                  </a:tcPr>
                </a:tc>
                <a:tc gridSpan="3">
                  <a:txBody>
                    <a:bodyPr/>
                    <a:lstStyle/>
                    <a:p>
                      <a:pPr indent="0" algn="ctr">
                        <a:lnSpc>
                          <a:spcPts val="1550"/>
                        </a:lnSpc>
                      </a:pPr>
                      <a:r>
                        <a:rPr lang="uk" sz="1400" b="1">
                          <a:solidFill>
                            <a:srgbClr val="FFFFFF"/>
                          </a:solidFill>
                          <a:latin typeface="Times New Roman"/>
                        </a:rPr>
                        <a:t>Регулярні канали повідомлення</a:t>
                      </a:r>
                    </a:p>
                  </a:txBody>
                  <a:tcPr marL="0" marR="0" marT="0" marB="0" anchor="b">
                    <a:solidFill>
                      <a:srgbClr val="145A8E"/>
                    </a:solidFill>
                  </a:tcPr>
                </a:tc>
                <a:tc hMerge="1">
                  <a:txBody>
                    <a:bodyPr/>
                    <a:lstStyle/>
                    <a:p>
                      <a:endParaRPr sz="1100"/>
                    </a:p>
                  </a:txBody>
                  <a:tcPr marL="0" marR="0" marT="0" marB="0"/>
                </a:tc>
                <a:tc hMerge="1">
                  <a:txBody>
                    <a:bodyPr/>
                    <a:lstStyle/>
                    <a:p>
                      <a:endParaRPr sz="1100"/>
                    </a:p>
                  </a:txBody>
                  <a:tcPr marL="0" marR="0" marT="0" marB="0"/>
                </a:tc>
                <a:extLst>
                  <a:ext uri="{0D108BD9-81ED-4DB2-BD59-A6C34878D82A}">
                    <a16:rowId xmlns:a16="http://schemas.microsoft.com/office/drawing/2014/main" val="10000"/>
                  </a:ext>
                </a:extLst>
              </a:tr>
              <a:tr h="1082040">
                <a:tc vMerge="1">
                  <a:txBody>
                    <a:bodyPr/>
                    <a:lstStyle/>
                    <a:p>
                      <a:endParaRPr sz="5200"/>
                    </a:p>
                  </a:txBody>
                  <a:tcPr marL="0" marR="0" marT="0" marB="0"/>
                </a:tc>
                <a:tc>
                  <a:txBody>
                    <a:bodyPr/>
                    <a:lstStyle/>
                    <a:p>
                      <a:pPr indent="0" algn="ctr">
                        <a:lnSpc>
                          <a:spcPts val="1656"/>
                        </a:lnSpc>
                      </a:pPr>
                      <a:r>
                        <a:rPr lang="uk" sz="1400">
                          <a:latin typeface="Times New Roman"/>
                        </a:rPr>
                        <a:t>спеціальна телефонна лінія</a:t>
                      </a:r>
                    </a:p>
                  </a:txBody>
                  <a:tcPr marL="0" marR="0" marT="0" marB="0" anchor="ctr">
                    <a:solidFill>
                      <a:srgbClr val="62AFE7"/>
                    </a:solidFill>
                  </a:tcPr>
                </a:tc>
                <a:tc>
                  <a:txBody>
                    <a:bodyPr/>
                    <a:lstStyle/>
                    <a:p>
                      <a:pPr indent="0" algn="ctr">
                        <a:lnSpc>
                          <a:spcPts val="1550"/>
                        </a:lnSpc>
                      </a:pPr>
                      <a:r>
                        <a:rPr lang="uk" sz="1400">
                          <a:latin typeface="Times New Roman"/>
                        </a:rPr>
                        <a:t>засіб електронного зв’язку</a:t>
                      </a:r>
                    </a:p>
                  </a:txBody>
                  <a:tcPr marL="0" marR="0" marT="0" marB="0" anchor="ctr">
                    <a:solidFill>
                      <a:srgbClr val="62AFE7"/>
                    </a:solidFill>
                  </a:tcPr>
                </a:tc>
                <a:tc>
                  <a:txBody>
                    <a:bodyPr/>
                    <a:lstStyle/>
                    <a:p>
                      <a:pPr indent="0" algn="ctr">
                        <a:lnSpc>
                          <a:spcPts val="1704"/>
                        </a:lnSpc>
                      </a:pPr>
                      <a:r>
                        <a:rPr lang="uk" sz="1400">
                          <a:latin typeface="Times New Roman"/>
                        </a:rPr>
                        <a:t>канал онлайн-зв’язку через офіційний </a:t>
                      </a:r>
                      <a:r>
                        <a:rPr lang="ru" sz="1400">
                          <a:latin typeface="Times New Roman"/>
                        </a:rPr>
                        <a:t>вебсайт</a:t>
                      </a:r>
                    </a:p>
                  </a:txBody>
                  <a:tcPr marL="0" marR="0" marT="0" marB="0" anchor="ctr">
                    <a:solidFill>
                      <a:srgbClr val="62AFE7"/>
                    </a:solidFill>
                  </a:tcPr>
                </a:tc>
                <a:extLst>
                  <a:ext uri="{0D108BD9-81ED-4DB2-BD59-A6C34878D82A}">
                    <a16:rowId xmlns:a16="http://schemas.microsoft.com/office/drawing/2014/main" val="10001"/>
                  </a:ext>
                </a:extLst>
              </a:tr>
              <a:tr h="1069848">
                <a:tc>
                  <a:txBody>
                    <a:bodyPr/>
                    <a:lstStyle/>
                    <a:p>
                      <a:pPr indent="0" algn="ctr">
                        <a:lnSpc>
                          <a:spcPts val="1680"/>
                        </a:lnSpc>
                      </a:pPr>
                      <a:r>
                        <a:rPr lang="uk" sz="1400" b="1" i="1">
                          <a:solidFill>
                            <a:srgbClr val="F6DD17"/>
                          </a:solidFill>
                          <a:latin typeface="Times New Roman"/>
                        </a:rPr>
                        <a:t>Національне агентство з</a:t>
                      </a:r>
                    </a:p>
                    <a:p>
                      <a:pPr indent="0" algn="ctr">
                        <a:lnSpc>
                          <a:spcPts val="1680"/>
                        </a:lnSpc>
                      </a:pPr>
                      <a:r>
                        <a:rPr lang="uk" sz="1400" b="1" i="1">
                          <a:solidFill>
                            <a:srgbClr val="F6DD17"/>
                          </a:solidFill>
                          <a:latin typeface="Times New Roman"/>
                        </a:rPr>
                        <a:t>питань запобігання корупції</a:t>
                      </a:r>
                    </a:p>
                  </a:txBody>
                  <a:tcPr marL="0" marR="0" marT="0" marB="0">
                    <a:solidFill>
                      <a:srgbClr val="1A6FB0"/>
                    </a:solidFill>
                  </a:tcPr>
                </a:tc>
                <a:tc>
                  <a:txBody>
                    <a:bodyPr/>
                    <a:lstStyle/>
                    <a:p>
                      <a:pPr marL="228600" indent="0">
                        <a:lnSpc>
                          <a:spcPts val="1550"/>
                        </a:lnSpc>
                      </a:pPr>
                      <a:r>
                        <a:rPr lang="uk" sz="1400">
                          <a:latin typeface="Times New Roman"/>
                        </a:rPr>
                        <a:t>+38(044) 200-06-91</a:t>
                      </a:r>
                    </a:p>
                  </a:txBody>
                  <a:tcPr marL="0" marR="0" marT="0" marB="0">
                    <a:solidFill>
                      <a:srgbClr val="F7DD17"/>
                    </a:solidFill>
                  </a:tcPr>
                </a:tc>
                <a:tc>
                  <a:txBody>
                    <a:bodyPr/>
                    <a:lstStyle/>
                    <a:p>
                      <a:pPr indent="0" algn="ctr">
                        <a:lnSpc>
                          <a:spcPts val="1550"/>
                        </a:lnSpc>
                      </a:pPr>
                      <a:r>
                        <a:rPr lang="en-US" sz="1400">
                          <a:solidFill>
                            <a:srgbClr val="0563C1"/>
                          </a:solidFill>
                          <a:latin typeface="Times New Roman"/>
                          <a:hlinkClick r:id="rId4"/>
                        </a:rPr>
                        <a:t>anticor reports@nazk.gov.ua</a:t>
                      </a:r>
                    </a:p>
                  </a:txBody>
                  <a:tcPr marL="0" marR="0" marT="0" marB="0">
                    <a:solidFill>
                      <a:srgbClr val="FAEB83"/>
                    </a:solidFill>
                  </a:tcPr>
                </a:tc>
                <a:tc>
                  <a:txBody>
                    <a:bodyPr/>
                    <a:lstStyle/>
                    <a:p>
                      <a:pPr marL="114300" indent="0">
                        <a:lnSpc>
                          <a:spcPts val="1550"/>
                        </a:lnSpc>
                      </a:pPr>
                      <a:r>
                        <a:rPr lang="en-US" sz="1400">
                          <a:solidFill>
                            <a:srgbClr val="0563C1"/>
                          </a:solidFill>
                          <a:latin typeface="Times New Roman"/>
                          <a:hlinkClick r:id="rId5"/>
                        </a:rPr>
                        <a:t>https://nazk.gov.ua/uk/povidomyty-pro-</a:t>
                      </a:r>
                    </a:p>
                    <a:p>
                      <a:pPr indent="0" algn="ctr">
                        <a:lnSpc>
                          <a:spcPts val="1550"/>
                        </a:lnSpc>
                      </a:pPr>
                      <a:r>
                        <a:rPr lang="en-US" sz="1400">
                          <a:solidFill>
                            <a:srgbClr val="0563C1"/>
                          </a:solidFill>
                          <a:latin typeface="Times New Roman"/>
                          <a:hlinkClick r:id="rId5"/>
                        </a:rPr>
                        <a:t>koruptsiyu/</a:t>
                      </a:r>
                    </a:p>
                  </a:txBody>
                  <a:tcPr marL="0" marR="0" marT="0" marB="0">
                    <a:solidFill>
                      <a:srgbClr val="FAEB83"/>
                    </a:solidFill>
                  </a:tcPr>
                </a:tc>
                <a:extLst>
                  <a:ext uri="{0D108BD9-81ED-4DB2-BD59-A6C34878D82A}">
                    <a16:rowId xmlns:a16="http://schemas.microsoft.com/office/drawing/2014/main" val="10002"/>
                  </a:ext>
                </a:extLst>
              </a:tr>
              <a:tr h="640080">
                <a:tc>
                  <a:txBody>
                    <a:bodyPr/>
                    <a:lstStyle/>
                    <a:p>
                      <a:pPr indent="0" algn="ctr">
                        <a:lnSpc>
                          <a:spcPts val="1680"/>
                        </a:lnSpc>
                      </a:pPr>
                      <a:r>
                        <a:rPr lang="uk" sz="1400" b="1" i="1">
                          <a:solidFill>
                            <a:srgbClr val="F6DD17"/>
                          </a:solidFill>
                          <a:latin typeface="Times New Roman"/>
                        </a:rPr>
                        <a:t>Національна поліція України</a:t>
                      </a:r>
                    </a:p>
                  </a:txBody>
                  <a:tcPr marL="0" marR="0" marT="0" marB="0">
                    <a:solidFill>
                      <a:srgbClr val="1A6FB0"/>
                    </a:solidFill>
                  </a:tcPr>
                </a:tc>
                <a:tc>
                  <a:txBody>
                    <a:bodyPr/>
                    <a:lstStyle/>
                    <a:p>
                      <a:pPr marL="228600" indent="0">
                        <a:lnSpc>
                          <a:spcPts val="1550"/>
                        </a:lnSpc>
                      </a:pPr>
                      <a:r>
                        <a:rPr lang="uk" sz="1400">
                          <a:latin typeface="Times New Roman"/>
                        </a:rPr>
                        <a:t>+38(044) 254-73-94</a:t>
                      </a:r>
                    </a:p>
                  </a:txBody>
                  <a:tcPr marL="0" marR="0" marT="0" marB="0">
                    <a:solidFill>
                      <a:srgbClr val="F7DD17"/>
                    </a:solidFill>
                  </a:tcPr>
                </a:tc>
                <a:tc>
                  <a:txBody>
                    <a:bodyPr/>
                    <a:lstStyle/>
                    <a:p>
                      <a:pPr indent="0" algn="ctr">
                        <a:lnSpc>
                          <a:spcPts val="1550"/>
                        </a:lnSpc>
                      </a:pPr>
                      <a:r>
                        <a:rPr lang="en-US" sz="1400">
                          <a:solidFill>
                            <a:srgbClr val="0563C1"/>
                          </a:solidFill>
                          <a:latin typeface="Times New Roman"/>
                          <a:hlinkClick r:id="rId6"/>
                        </a:rPr>
                        <a:t>anticor@mvs.gov.ua</a:t>
                      </a:r>
                    </a:p>
                  </a:txBody>
                  <a:tcPr marL="0" marR="0" marT="0" marB="0">
                    <a:solidFill>
                      <a:srgbClr val="F7DD17"/>
                    </a:solidFill>
                  </a:tcPr>
                </a:tc>
                <a:tc>
                  <a:txBody>
                    <a:bodyPr/>
                    <a:lstStyle/>
                    <a:p>
                      <a:pPr marL="114300" indent="0">
                        <a:lnSpc>
                          <a:spcPts val="1550"/>
                        </a:lnSpc>
                      </a:pPr>
                      <a:r>
                        <a:rPr lang="en-US" sz="1400">
                          <a:solidFill>
                            <a:srgbClr val="0563C1"/>
                          </a:solidFill>
                          <a:latin typeface="Times New Roman"/>
                          <a:hlinkClick r:id="rId7"/>
                        </a:rPr>
                        <a:t>https://mvs.gov.ua/uk/activity/prevention</a:t>
                      </a:r>
                    </a:p>
                    <a:p>
                      <a:pPr indent="0" algn="ctr">
                        <a:lnSpc>
                          <a:spcPts val="1550"/>
                        </a:lnSpc>
                      </a:pPr>
                      <a:r>
                        <a:rPr lang="en-US" sz="1400">
                          <a:solidFill>
                            <a:srgbClr val="0563C1"/>
                          </a:solidFill>
                          <a:latin typeface="Times New Roman"/>
                          <a:hlinkClick r:id="rId7"/>
                        </a:rPr>
                        <a:t>-corruption</a:t>
                      </a:r>
                    </a:p>
                  </a:txBody>
                  <a:tcPr marL="0" marR="0" marT="0" marB="0">
                    <a:solidFill>
                      <a:srgbClr val="FAEB83"/>
                    </a:solidFill>
                  </a:tcPr>
                </a:tc>
                <a:extLst>
                  <a:ext uri="{0D108BD9-81ED-4DB2-BD59-A6C34878D82A}">
                    <a16:rowId xmlns:a16="http://schemas.microsoft.com/office/drawing/2014/main" val="10003"/>
                  </a:ext>
                </a:extLst>
              </a:tr>
              <a:tr h="908304">
                <a:tc>
                  <a:txBody>
                    <a:bodyPr/>
                    <a:lstStyle/>
                    <a:p>
                      <a:pPr indent="0" algn="ctr">
                        <a:lnSpc>
                          <a:spcPts val="1680"/>
                        </a:lnSpc>
                      </a:pPr>
                      <a:r>
                        <a:rPr lang="uk" sz="1400" b="1" i="1">
                          <a:solidFill>
                            <a:srgbClr val="F6DD17"/>
                          </a:solidFill>
                          <a:latin typeface="Times New Roman"/>
                        </a:rPr>
                        <a:t>Національне антикорупційне бюро України</a:t>
                      </a:r>
                    </a:p>
                  </a:txBody>
                  <a:tcPr marL="0" marR="0" marT="0" marB="0">
                    <a:solidFill>
                      <a:srgbClr val="1A6FB0"/>
                    </a:solidFill>
                  </a:tcPr>
                </a:tc>
                <a:tc>
                  <a:txBody>
                    <a:bodyPr/>
                    <a:lstStyle/>
                    <a:p>
                      <a:pPr indent="0" algn="ctr">
                        <a:lnSpc>
                          <a:spcPts val="1550"/>
                        </a:lnSpc>
                      </a:pPr>
                      <a:r>
                        <a:rPr lang="uk" sz="1400">
                          <a:latin typeface="Times New Roman"/>
                        </a:rPr>
                        <a:t>0-800-213-200</a:t>
                      </a:r>
                    </a:p>
                  </a:txBody>
                  <a:tcPr marL="0" marR="0" marT="0" marB="0">
                    <a:solidFill>
                      <a:srgbClr val="F7DD17"/>
                    </a:solidFill>
                  </a:tcPr>
                </a:tc>
                <a:tc>
                  <a:txBody>
                    <a:bodyPr/>
                    <a:lstStyle/>
                    <a:p>
                      <a:pPr indent="0" algn="ctr">
                        <a:lnSpc>
                          <a:spcPts val="1550"/>
                        </a:lnSpc>
                      </a:pPr>
                      <a:r>
                        <a:rPr lang="en-US" sz="1400">
                          <a:solidFill>
                            <a:srgbClr val="0563C1"/>
                          </a:solidFill>
                          <a:latin typeface="Times New Roman"/>
                          <a:hlinkClick r:id="rId8"/>
                        </a:rPr>
                        <a:t>info@nabu.gov.ua</a:t>
                      </a:r>
                    </a:p>
                  </a:txBody>
                  <a:tcPr marL="0" marR="0" marT="0" marB="0">
                    <a:solidFill>
                      <a:srgbClr val="FAEB83"/>
                    </a:solidFill>
                  </a:tcPr>
                </a:tc>
                <a:tc>
                  <a:txBody>
                    <a:bodyPr/>
                    <a:lstStyle/>
                    <a:p>
                      <a:pPr marL="114300" indent="0">
                        <a:lnSpc>
                          <a:spcPts val="1680"/>
                        </a:lnSpc>
                      </a:pPr>
                      <a:r>
                        <a:rPr lang="en-US" sz="1400">
                          <a:solidFill>
                            <a:srgbClr val="0563C1"/>
                          </a:solidFill>
                          <a:latin typeface="Times New Roman"/>
                          <a:hlinkClick r:id="rId9"/>
                        </a:rPr>
                        <a:t>https://nabu.gov.ua/povidomlennya-pro-</a:t>
                      </a:r>
                    </a:p>
                    <a:p>
                      <a:pPr indent="0" algn="ctr">
                        <a:lnSpc>
                          <a:spcPts val="1680"/>
                        </a:lnSpc>
                      </a:pPr>
                      <a:r>
                        <a:rPr lang="en-US" sz="1400">
                          <a:solidFill>
                            <a:srgbClr val="0563C1"/>
                          </a:solidFill>
                          <a:latin typeface="Times New Roman"/>
                          <a:hlinkClick r:id="rId9"/>
                        </a:rPr>
                        <a:t>kryminalni-pravoporushennya-abo-</a:t>
                      </a:r>
                    </a:p>
                    <a:p>
                      <a:pPr indent="0" algn="ctr">
                        <a:lnSpc>
                          <a:spcPts val="1680"/>
                        </a:lnSpc>
                      </a:pPr>
                      <a:r>
                        <a:rPr lang="en-US" sz="1400">
                          <a:solidFill>
                            <a:srgbClr val="0563C1"/>
                          </a:solidFill>
                          <a:latin typeface="Times New Roman"/>
                          <a:hlinkClick r:id="rId9"/>
                        </a:rPr>
                        <a:t>neobgruntovani-aktyvy</a:t>
                      </a:r>
                    </a:p>
                  </a:txBody>
                  <a:tcPr marL="0" marR="0" marT="0" marB="0">
                    <a:solidFill>
                      <a:srgbClr val="FAEB83"/>
                    </a:solidFill>
                  </a:tcPr>
                </a:tc>
                <a:extLst>
                  <a:ext uri="{0D108BD9-81ED-4DB2-BD59-A6C34878D82A}">
                    <a16:rowId xmlns:a16="http://schemas.microsoft.com/office/drawing/2014/main" val="10004"/>
                  </a:ext>
                </a:extLst>
              </a:tr>
              <a:tr h="728472">
                <a:tc>
                  <a:txBody>
                    <a:bodyPr/>
                    <a:lstStyle/>
                    <a:p>
                      <a:pPr indent="0" algn="ctr">
                        <a:lnSpc>
                          <a:spcPts val="1680"/>
                        </a:lnSpc>
                      </a:pPr>
                      <a:r>
                        <a:rPr lang="uk" sz="1400" b="1" i="1">
                          <a:solidFill>
                            <a:srgbClr val="F6DD17"/>
                          </a:solidFill>
                          <a:latin typeface="Times New Roman"/>
                        </a:rPr>
                        <a:t>Офіс генерального прокурора</a:t>
                      </a:r>
                    </a:p>
                  </a:txBody>
                  <a:tcPr marL="0" marR="0" marT="0" marB="0">
                    <a:solidFill>
                      <a:srgbClr val="1A6FB0"/>
                    </a:solidFill>
                  </a:tcPr>
                </a:tc>
                <a:tc>
                  <a:txBody>
                    <a:bodyPr/>
                    <a:lstStyle/>
                    <a:p>
                      <a:pPr marL="228600" indent="0">
                        <a:lnSpc>
                          <a:spcPts val="1550"/>
                        </a:lnSpc>
                      </a:pPr>
                      <a:r>
                        <a:rPr lang="uk" sz="1400">
                          <a:latin typeface="Times New Roman"/>
                        </a:rPr>
                        <a:t>+38(044) 200-79-87</a:t>
                      </a:r>
                    </a:p>
                  </a:txBody>
                  <a:tcPr marL="0" marR="0" marT="0" marB="0">
                    <a:solidFill>
                      <a:srgbClr val="F7DD17"/>
                    </a:solidFill>
                  </a:tcPr>
                </a:tc>
                <a:tc>
                  <a:txBody>
                    <a:bodyPr/>
                    <a:lstStyle/>
                    <a:p>
                      <a:pPr indent="0" algn="ctr">
                        <a:lnSpc>
                          <a:spcPts val="1550"/>
                        </a:lnSpc>
                      </a:pPr>
                      <a:r>
                        <a:rPr lang="en-US" sz="1400">
                          <a:solidFill>
                            <a:srgbClr val="0563C1"/>
                          </a:solidFill>
                          <a:latin typeface="Times New Roman"/>
                          <a:hlinkClick r:id="rId10"/>
                        </a:rPr>
                        <a:t>korrupcia.centr@gp.gov.ua</a:t>
                      </a:r>
                    </a:p>
                  </a:txBody>
                  <a:tcPr marL="0" marR="0" marT="0" marB="0">
                    <a:solidFill>
                      <a:srgbClr val="F7DD17"/>
                    </a:solidFill>
                  </a:tcPr>
                </a:tc>
                <a:tc>
                  <a:txBody>
                    <a:bodyPr/>
                    <a:lstStyle/>
                    <a:p>
                      <a:pPr marL="254000" indent="0">
                        <a:lnSpc>
                          <a:spcPts val="1550"/>
                        </a:lnSpc>
                      </a:pPr>
                      <a:r>
                        <a:rPr lang="en-US" sz="1400">
                          <a:solidFill>
                            <a:srgbClr val="0563C1"/>
                          </a:solidFill>
                          <a:latin typeface="Times New Roman"/>
                        </a:rPr>
                        <a:t>https://www.gp.gov.ua/</a:t>
                      </a:r>
                      <a:endParaRPr lang="en-US" sz="1400">
                        <a:solidFill>
                          <a:srgbClr val="0563C1"/>
                        </a:solidFill>
                        <a:latin typeface="Times New Roman"/>
                        <a:hlinkClick r:id="rId11"/>
                      </a:endParaRPr>
                    </a:p>
                  </a:txBody>
                  <a:tcPr marL="0" marR="0" marT="0" marB="0">
                    <a:solidFill>
                      <a:srgbClr val="FAEB83"/>
                    </a:solidFill>
                  </a:tcPr>
                </a:tc>
                <a:extLst>
                  <a:ext uri="{0D108BD9-81ED-4DB2-BD59-A6C34878D82A}">
                    <a16:rowId xmlns:a16="http://schemas.microsoft.com/office/drawing/2014/main" val="10005"/>
                  </a:ext>
                </a:extLst>
              </a:tr>
            </a:tbl>
          </a:graphicData>
        </a:graphic>
      </p:graphicFrame>
      <p:sp>
        <p:nvSpPr>
          <p:cNvPr id="8" name="Google Shape;102;p14">
            <a:extLst>
              <a:ext uri="{FF2B5EF4-FFF2-40B4-BE49-F238E27FC236}">
                <a16:creationId xmlns:a16="http://schemas.microsoft.com/office/drawing/2014/main" id="{1F15D21F-1B32-3F79-2B0A-9EEA9E81FFE2}"/>
              </a:ext>
            </a:extLst>
          </p:cNvPr>
          <p:cNvSpPr/>
          <p:nvPr/>
        </p:nvSpPr>
        <p:spPr>
          <a:xfrm>
            <a:off x="741146" y="368808"/>
            <a:ext cx="3696102" cy="1030143"/>
          </a:xfrm>
          <a:prstGeom prst="round2DiagRect">
            <a:avLst>
              <a:gd name="adj1" fmla="val 50000"/>
              <a:gd name="adj2" fmla="val 0"/>
            </a:avLst>
          </a:prstGeom>
          <a:blipFill>
            <a:blip r:embed="rId1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uk" sz="3200" b="1">
                <a:latin typeface="Times New Roman"/>
              </a:rPr>
              <a:t>Повідомлення викривача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4419600" y="310896"/>
            <a:ext cx="7120128" cy="704088"/>
          </a:xfrm>
          <a:prstGeom prst="rect">
            <a:avLst/>
          </a:prstGeom>
        </p:spPr>
        <p:txBody>
          <a:bodyPr lIns="0" tIns="0" rIns="0" bIns="0">
            <a:noAutofit/>
          </a:bodyPr>
          <a:lstStyle/>
          <a:p>
            <a:pPr indent="0" algn="just">
              <a:lnSpc>
                <a:spcPts val="1872"/>
              </a:lnSpc>
            </a:pPr>
            <a:r>
              <a:rPr lang="uk" sz="1600" b="1" i="1">
                <a:solidFill>
                  <a:srgbClr val="155A8F"/>
                </a:solidFill>
                <a:latin typeface="Times New Roman"/>
              </a:rPr>
              <a:t>Зовнішні канали повідомлення</a:t>
            </a:r>
            <a:r>
              <a:rPr lang="uk" sz="1600">
                <a:solidFill>
                  <a:srgbClr val="155A8F"/>
                </a:solidFill>
                <a:latin typeface="Times New Roman"/>
              </a:rPr>
              <a:t> </a:t>
            </a:r>
            <a:r>
              <a:rPr lang="uk" sz="1600">
                <a:latin typeface="Times New Roman"/>
              </a:rPr>
              <a:t>- шляхи повідомлення інформації викривачем через фізичних чи юридичних осіб, у тому числі через засоби масової інформації, журналістів, громадські об’єднання, професійні спілки тощо</a:t>
            </a:r>
          </a:p>
        </p:txBody>
      </p:sp>
      <p:sp>
        <p:nvSpPr>
          <p:cNvPr id="5" name="Прямокутник 4"/>
          <p:cNvSpPr/>
          <p:nvPr/>
        </p:nvSpPr>
        <p:spPr>
          <a:xfrm>
            <a:off x="481263" y="1383792"/>
            <a:ext cx="11146055" cy="609600"/>
          </a:xfrm>
          <a:prstGeom prst="rect">
            <a:avLst/>
          </a:prstGeom>
        </p:spPr>
        <p:txBody>
          <a:bodyPr lIns="0" tIns="0" rIns="0" bIns="0">
            <a:noAutofit/>
          </a:bodyPr>
          <a:lstStyle/>
          <a:p>
            <a:pPr indent="0" algn="just">
              <a:lnSpc>
                <a:spcPts val="1680"/>
              </a:lnSpc>
            </a:pPr>
            <a:r>
              <a:rPr lang="uk" sz="1400">
                <a:latin typeface="Times New Roman"/>
              </a:rPr>
              <a:t>Для повідомлення </a:t>
            </a:r>
            <a:r>
              <a:rPr lang="uk" sz="1400" i="1">
                <a:solidFill>
                  <a:srgbClr val="155A8F"/>
                </a:solidFill>
                <a:latin typeface="Times New Roman"/>
              </a:rPr>
              <a:t>інформації з обмеженим доступом</a:t>
            </a:r>
            <a:r>
              <a:rPr lang="uk" sz="1400" b="1">
                <a:solidFill>
                  <a:srgbClr val="155A8F"/>
                </a:solidFill>
                <a:latin typeface="Times New Roman"/>
              </a:rPr>
              <a:t> </a:t>
            </a:r>
            <a:r>
              <a:rPr lang="uk" sz="1400">
                <a:latin typeface="Times New Roman"/>
              </a:rPr>
              <a:t>(</a:t>
            </a:r>
            <a:r>
              <a:rPr lang="uk" sz="1400" i="1">
                <a:latin typeface="Times New Roman"/>
              </a:rPr>
              <a:t>крім інформації, яка містить державну таємницю, порядок повідомлення якої визначений законом</a:t>
            </a:r>
            <a:r>
              <a:rPr lang="uk" sz="1400" b="1" i="1">
                <a:latin typeface="Times New Roman"/>
              </a:rPr>
              <a:t>)</a:t>
            </a:r>
            <a:r>
              <a:rPr lang="uk" sz="1400">
                <a:latin typeface="Times New Roman"/>
              </a:rPr>
              <a:t> викривач може використовувати зовнішні канали повідомлення інформації у разі якщо:</a:t>
            </a:r>
          </a:p>
        </p:txBody>
      </p:sp>
      <p:sp>
        <p:nvSpPr>
          <p:cNvPr id="6" name="Прямокутник 5"/>
          <p:cNvSpPr/>
          <p:nvPr/>
        </p:nvSpPr>
        <p:spPr>
          <a:xfrm>
            <a:off x="268224" y="2273808"/>
            <a:ext cx="2816352" cy="4276344"/>
          </a:xfrm>
          <a:prstGeom prst="rect">
            <a:avLst/>
          </a:prstGeom>
        </p:spPr>
        <p:txBody>
          <a:bodyPr lIns="0" tIns="0" rIns="0" bIns="0">
            <a:noAutofit/>
          </a:bodyPr>
          <a:lstStyle/>
          <a:p>
            <a:pPr marL="304800" indent="-304800" algn="just">
              <a:lnSpc>
                <a:spcPts val="1344"/>
              </a:lnSpc>
              <a:spcAft>
                <a:spcPts val="560"/>
              </a:spcAft>
            </a:pPr>
            <a:r>
              <a:rPr lang="uk" sz="1400">
                <a:solidFill>
                  <a:srgbClr val="F6DD17"/>
                </a:solidFill>
                <a:latin typeface="Times New Roman"/>
              </a:rPr>
              <a:t>❖ </a:t>
            </a:r>
            <a:r>
              <a:rPr lang="uk" sz="1400">
                <a:latin typeface="Times New Roman"/>
              </a:rPr>
              <a:t>повідомлення інформації через внутрішні та регулярні канали не дало ефективних результатів у встановлений для її перевірки або розслідування строк, зокрема:</a:t>
            </a:r>
          </a:p>
          <a:p>
            <a:pPr indent="0" algn="just">
              <a:lnSpc>
                <a:spcPts val="1344"/>
              </a:lnSpc>
              <a:spcAft>
                <a:spcPts val="560"/>
              </a:spcAft>
            </a:pPr>
            <a:r>
              <a:rPr lang="uk" sz="1400">
                <a:solidFill>
                  <a:srgbClr val="F6DD17"/>
                </a:solidFill>
                <a:latin typeface="Times New Roman"/>
              </a:rPr>
              <a:t>&gt; </a:t>
            </a:r>
            <a:r>
              <a:rPr lang="uk" sz="1400">
                <a:latin typeface="Times New Roman"/>
              </a:rPr>
              <a:t>відмовлено у проведенні перевірки або розслідування повідомленої інформації;</a:t>
            </a:r>
          </a:p>
          <a:p>
            <a:pPr indent="0" algn="just">
              <a:lnSpc>
                <a:spcPts val="1344"/>
              </a:lnSpc>
              <a:spcAft>
                <a:spcPts val="560"/>
              </a:spcAft>
            </a:pPr>
            <a:r>
              <a:rPr lang="uk" sz="1400">
                <a:solidFill>
                  <a:srgbClr val="F6DD17"/>
                </a:solidFill>
                <a:latin typeface="Times New Roman"/>
              </a:rPr>
              <a:t>&gt; </a:t>
            </a:r>
            <a:r>
              <a:rPr lang="uk" sz="1400">
                <a:latin typeface="Times New Roman"/>
              </a:rPr>
              <a:t>виявлені порушення не привели до притягнення чи початку процедури притягнення винних осіб до відповідальності, відновлення порушених прав і свобод осіб, відшкодування завданої шкоди;</a:t>
            </a:r>
          </a:p>
          <a:p>
            <a:pPr indent="0" algn="just">
              <a:lnSpc>
                <a:spcPts val="1344"/>
              </a:lnSpc>
              <a:spcAft>
                <a:spcPts val="560"/>
              </a:spcAft>
            </a:pPr>
            <a:r>
              <a:rPr lang="uk" sz="1400">
                <a:solidFill>
                  <a:srgbClr val="F6DD17"/>
                </a:solidFill>
                <a:latin typeface="Times New Roman"/>
              </a:rPr>
              <a:t>&gt; </a:t>
            </a:r>
            <a:r>
              <a:rPr lang="uk" sz="1400">
                <a:latin typeface="Times New Roman"/>
              </a:rPr>
              <a:t>не вжито заходів щодо припинення діянь або бездіяльності, інформацію про які повідомлено;</a:t>
            </a:r>
          </a:p>
          <a:p>
            <a:pPr indent="0" algn="just">
              <a:lnSpc>
                <a:spcPts val="1344"/>
              </a:lnSpc>
              <a:spcAft>
                <a:spcPts val="560"/>
              </a:spcAft>
            </a:pPr>
            <a:r>
              <a:rPr lang="uk" sz="1400">
                <a:solidFill>
                  <a:srgbClr val="F6DD17"/>
                </a:solidFill>
                <a:latin typeface="Times New Roman"/>
              </a:rPr>
              <a:t>&gt; </a:t>
            </a:r>
            <a:r>
              <a:rPr lang="uk" sz="1400">
                <a:latin typeface="Times New Roman"/>
              </a:rPr>
              <a:t>не вжито заходів щодо запобігання шкоді чи загрозам, інформацію </a:t>
            </a:r>
            <a:r>
              <a:rPr lang="ru" sz="1400">
                <a:latin typeface="Times New Roman"/>
              </a:rPr>
              <a:t>про </a:t>
            </a:r>
            <a:r>
              <a:rPr lang="uk" sz="1400">
                <a:latin typeface="Times New Roman"/>
              </a:rPr>
              <a:t>які повідомлено</a:t>
            </a:r>
          </a:p>
          <a:p>
            <a:pPr indent="0" algn="just">
              <a:lnSpc>
                <a:spcPts val="1550"/>
              </a:lnSpc>
            </a:pPr>
            <a:r>
              <a:rPr lang="uk" sz="1400">
                <a:solidFill>
                  <a:srgbClr val="F6DD17"/>
                </a:solidFill>
                <a:latin typeface="Times New Roman"/>
              </a:rPr>
              <a:t>&gt; </a:t>
            </a:r>
            <a:r>
              <a:rPr lang="uk" sz="1400">
                <a:latin typeface="Times New Roman"/>
              </a:rPr>
              <a:t>тощо</a:t>
            </a:r>
          </a:p>
        </p:txBody>
      </p:sp>
      <p:sp>
        <p:nvSpPr>
          <p:cNvPr id="7" name="Прямокутник 6"/>
          <p:cNvSpPr/>
          <p:nvPr/>
        </p:nvSpPr>
        <p:spPr>
          <a:xfrm>
            <a:off x="3316224" y="2517648"/>
            <a:ext cx="2670048" cy="2243328"/>
          </a:xfrm>
          <a:prstGeom prst="rect">
            <a:avLst/>
          </a:prstGeom>
        </p:spPr>
        <p:txBody>
          <a:bodyPr lIns="0" tIns="0" rIns="0" bIns="0">
            <a:noAutofit/>
          </a:bodyPr>
          <a:lstStyle/>
          <a:p>
            <a:pPr indent="0" algn="just">
              <a:lnSpc>
                <a:spcPts val="1344"/>
              </a:lnSpc>
            </a:pPr>
            <a:r>
              <a:rPr lang="uk" sz="1400">
                <a:solidFill>
                  <a:srgbClr val="F6DD17"/>
                </a:solidFill>
                <a:latin typeface="Times New Roman"/>
              </a:rPr>
              <a:t>❖ </a:t>
            </a:r>
            <a:r>
              <a:rPr lang="uk" sz="1400">
                <a:latin typeface="Times New Roman"/>
              </a:rPr>
              <a:t>внутрішні канали не будуть ефективними,    оскільки</a:t>
            </a:r>
          </a:p>
          <a:p>
            <a:pPr indent="0" algn="just">
              <a:lnSpc>
                <a:spcPts val="1344"/>
              </a:lnSpc>
            </a:pPr>
            <a:r>
              <a:rPr lang="uk" sz="1400">
                <a:latin typeface="Times New Roman"/>
              </a:rPr>
              <a:t>інформація про шкоду або загрозу суспільним інтересам, що розкривається, належить до інформації, яка згідно із Законом України «Про інформацію» вважається    предметом</a:t>
            </a:r>
          </a:p>
          <a:p>
            <a:pPr indent="0" algn="just">
              <a:lnSpc>
                <a:spcPts val="1344"/>
              </a:lnSpc>
            </a:pPr>
            <a:r>
              <a:rPr lang="uk" sz="1400">
                <a:latin typeface="Times New Roman"/>
              </a:rPr>
              <a:t>суспільного інтересу, і право громадськості знати </a:t>
            </a:r>
            <a:r>
              <a:rPr lang="ru" sz="1400">
                <a:latin typeface="Times New Roman"/>
              </a:rPr>
              <a:t>таку </a:t>
            </a:r>
            <a:r>
              <a:rPr lang="uk" sz="1400">
                <a:latin typeface="Times New Roman"/>
              </a:rPr>
              <a:t>інформацію переважає над потенційною шкодою від її поширення</a:t>
            </a:r>
          </a:p>
        </p:txBody>
      </p:sp>
      <p:sp>
        <p:nvSpPr>
          <p:cNvPr id="8" name="Прямокутник 7"/>
          <p:cNvSpPr/>
          <p:nvPr/>
        </p:nvSpPr>
        <p:spPr>
          <a:xfrm>
            <a:off x="6294120" y="4096512"/>
            <a:ext cx="2673096" cy="710184"/>
          </a:xfrm>
          <a:prstGeom prst="rect">
            <a:avLst/>
          </a:prstGeom>
        </p:spPr>
        <p:txBody>
          <a:bodyPr lIns="0" tIns="0" rIns="0" bIns="0">
            <a:noAutofit/>
          </a:bodyPr>
          <a:lstStyle/>
          <a:p>
            <a:pPr indent="0" algn="just">
              <a:lnSpc>
                <a:spcPts val="1344"/>
              </a:lnSpc>
            </a:pPr>
            <a:r>
              <a:rPr lang="uk" sz="1400">
                <a:solidFill>
                  <a:srgbClr val="F6DD17"/>
                </a:solidFill>
                <a:latin typeface="Times New Roman"/>
              </a:rPr>
              <a:t>❖ </a:t>
            </a:r>
            <a:r>
              <a:rPr lang="uk" sz="1400">
                <a:latin typeface="Times New Roman"/>
              </a:rPr>
              <a:t>відсутні внутрішні або регулярні канали повідомлення, через які може бути повідомлена відповідна інформація</a:t>
            </a:r>
          </a:p>
        </p:txBody>
      </p:sp>
      <p:sp>
        <p:nvSpPr>
          <p:cNvPr id="9" name="Прямокутник 8"/>
          <p:cNvSpPr/>
          <p:nvPr/>
        </p:nvSpPr>
        <p:spPr>
          <a:xfrm>
            <a:off x="4462272" y="5224272"/>
            <a:ext cx="2663952" cy="1203960"/>
          </a:xfrm>
          <a:prstGeom prst="rect">
            <a:avLst/>
          </a:prstGeom>
        </p:spPr>
        <p:txBody>
          <a:bodyPr lIns="0" tIns="0" rIns="0" bIns="0">
            <a:noAutofit/>
          </a:bodyPr>
          <a:lstStyle/>
          <a:p>
            <a:pPr indent="0" algn="just">
              <a:lnSpc>
                <a:spcPts val="1344"/>
              </a:lnSpc>
            </a:pPr>
            <a:r>
              <a:rPr lang="uk" sz="1400">
                <a:solidFill>
                  <a:srgbClr val="F6DD17"/>
                </a:solidFill>
                <a:latin typeface="Times New Roman"/>
              </a:rPr>
              <a:t>❖ </a:t>
            </a:r>
            <a:r>
              <a:rPr lang="uk" sz="1400">
                <a:latin typeface="Times New Roman"/>
              </a:rPr>
              <a:t>викривача, його близьких осіб звільнено з роботи (посади), піддано    дисциплінарному</a:t>
            </a:r>
          </a:p>
          <a:p>
            <a:pPr indent="0" algn="just">
              <a:lnSpc>
                <a:spcPts val="1344"/>
              </a:lnSpc>
            </a:pPr>
            <a:r>
              <a:rPr lang="uk" sz="1400">
                <a:latin typeface="Times New Roman"/>
              </a:rPr>
              <a:t>стягненню, вчинено щодо них інші негативні заходи впливу чи заходи дискримінації у зв’язку з повідомленням</a:t>
            </a:r>
          </a:p>
        </p:txBody>
      </p:sp>
      <p:sp>
        <p:nvSpPr>
          <p:cNvPr id="10" name="Прямокутник 9"/>
          <p:cNvSpPr/>
          <p:nvPr/>
        </p:nvSpPr>
        <p:spPr>
          <a:xfrm>
            <a:off x="8125968" y="5355336"/>
            <a:ext cx="2667000" cy="670560"/>
          </a:xfrm>
          <a:prstGeom prst="rect">
            <a:avLst/>
          </a:prstGeom>
        </p:spPr>
        <p:txBody>
          <a:bodyPr lIns="0" tIns="0" rIns="0" bIns="0">
            <a:noAutofit/>
          </a:bodyPr>
          <a:lstStyle/>
          <a:p>
            <a:pPr indent="0" algn="just">
              <a:lnSpc>
                <a:spcPts val="1320"/>
              </a:lnSpc>
            </a:pPr>
            <a:r>
              <a:rPr lang="uk" sz="1400">
                <a:solidFill>
                  <a:srgbClr val="F6DD17"/>
                </a:solidFill>
                <a:latin typeface="Times New Roman"/>
              </a:rPr>
              <a:t>❖ </a:t>
            </a:r>
            <a:r>
              <a:rPr lang="uk" sz="1400">
                <a:latin typeface="Times New Roman"/>
              </a:rPr>
              <a:t>є реальна загроза знищення документів або доказів, що стосуються    поширюваної</a:t>
            </a:r>
          </a:p>
          <a:p>
            <a:pPr indent="0" algn="just">
              <a:lnSpc>
                <a:spcPts val="1320"/>
              </a:lnSpc>
            </a:pPr>
            <a:r>
              <a:rPr lang="uk" sz="1400">
                <a:latin typeface="Times New Roman"/>
              </a:rPr>
              <a:t>інформації</a:t>
            </a:r>
          </a:p>
        </p:txBody>
      </p:sp>
      <p:sp>
        <p:nvSpPr>
          <p:cNvPr id="11" name="Google Shape;102;p14">
            <a:extLst>
              <a:ext uri="{FF2B5EF4-FFF2-40B4-BE49-F238E27FC236}">
                <a16:creationId xmlns:a16="http://schemas.microsoft.com/office/drawing/2014/main" id="{10605FEC-8433-DB5B-7D25-877A0D0B5D93}"/>
              </a:ext>
            </a:extLst>
          </p:cNvPr>
          <p:cNvSpPr/>
          <p:nvPr/>
        </p:nvSpPr>
        <p:spPr>
          <a:xfrm>
            <a:off x="268224" y="213441"/>
            <a:ext cx="3696102" cy="1030143"/>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uk" sz="3200" b="1">
                <a:latin typeface="Times New Roman"/>
              </a:rPr>
              <a:t>Повідомлення викривача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883920" y="564896"/>
            <a:ext cx="5023104" cy="235712"/>
          </a:xfrm>
          <a:prstGeom prst="rect">
            <a:avLst/>
          </a:prstGeom>
          <a:solidFill>
            <a:srgbClr val="FFDE59"/>
          </a:solidFill>
        </p:spPr>
        <p:txBody>
          <a:bodyPr wrap="none" lIns="0" tIns="0" rIns="0" bIns="0">
            <a:noAutofit/>
          </a:bodyPr>
          <a:lstStyle/>
          <a:p>
            <a:pPr>
              <a:lnSpc>
                <a:spcPts val="1813"/>
              </a:lnSpc>
              <a:spcAft>
                <a:spcPts val="3500"/>
              </a:spcAft>
            </a:pPr>
            <a:r>
              <a:rPr lang="uk" sz="1600">
                <a:latin typeface="Times New Roman" panose="02020603050405020304" pitchFamily="18" charset="0"/>
                <a:cs typeface="Times New Roman" panose="02020603050405020304" pitchFamily="18" charset="0"/>
              </a:rPr>
              <a:t>ЄДИНИЙ ПОРТАЛ ПОВІДОМЛЕНЬ ВИКРИВАЧІВ</a:t>
            </a:r>
          </a:p>
        </p:txBody>
      </p:sp>
      <p:sp>
        <p:nvSpPr>
          <p:cNvPr id="5" name="Прямокутник 4"/>
          <p:cNvSpPr/>
          <p:nvPr/>
        </p:nvSpPr>
        <p:spPr>
          <a:xfrm>
            <a:off x="772908" y="1133321"/>
            <a:ext cx="10721100" cy="1446784"/>
          </a:xfrm>
          <a:prstGeom prst="rect">
            <a:avLst/>
          </a:prstGeom>
        </p:spPr>
        <p:txBody>
          <a:bodyPr lIns="0" tIns="0" rIns="0" bIns="0">
            <a:noAutofit/>
          </a:bodyPr>
          <a:lstStyle/>
          <a:p>
            <a:pPr>
              <a:lnSpc>
                <a:spcPts val="1648"/>
              </a:lnSpc>
              <a:spcBef>
                <a:spcPts val="3500"/>
              </a:spcBef>
            </a:pPr>
            <a:r>
              <a:rPr lang="uk" sz="1467">
                <a:latin typeface="Times New Roman" panose="02020603050405020304" pitchFamily="18" charset="0"/>
                <a:cs typeface="Times New Roman" panose="02020603050405020304" pitchFamily="18" charset="0"/>
              </a:rPr>
              <a:t>Це інформаційно-комунікаційна система, яка має комплексну систему захисту інформації з підтвердженою відповідністю згідно із Законом України «Про захист інформації в інформаційно-комунікаційних системах», що забезпечує обмін даними з викривачем за допомогою мережі Інтернет, збирання, зберігання, використання, захист, облік, пошук, узагальнення повідомлень про можливі факти корупційних або пов’язаних з корупцією правопорушень, інших порушень Закону, а також іншої інформації, в тому числі про статус викривачів, стан та результати розгляду їх повідомлень про можливі факти корупційних або пов’язаних з корупцією правопорушень, інших порушень Закону.</a:t>
            </a:r>
          </a:p>
        </p:txBody>
      </p:sp>
      <p:sp>
        <p:nvSpPr>
          <p:cNvPr id="17" name="Прямокутник 16"/>
          <p:cNvSpPr/>
          <p:nvPr/>
        </p:nvSpPr>
        <p:spPr>
          <a:xfrm>
            <a:off x="6434030" y="3921761"/>
            <a:ext cx="5417312" cy="928624"/>
          </a:xfrm>
          <a:prstGeom prst="rect">
            <a:avLst/>
          </a:prstGeom>
        </p:spPr>
        <p:txBody>
          <a:bodyPr lIns="0" tIns="0" rIns="0" bIns="0">
            <a:noAutofit/>
          </a:bodyPr>
          <a:lstStyle/>
          <a:p>
            <a:pPr>
              <a:lnSpc>
                <a:spcPts val="1904"/>
              </a:lnSpc>
            </a:pPr>
            <a:r>
              <a:rPr lang="uk" sz="1467">
                <a:latin typeface="Times New Roman" panose="02020603050405020304" pitchFamily="18" charset="0"/>
                <a:cs typeface="Times New Roman" panose="02020603050405020304" pitchFamily="18" charset="0"/>
              </a:rPr>
              <a:t>Подання повідомлень (у тому числі анонімних) через внутрішні канали повідомлення здійснюється через відкритий для цілодобового доступу Портал та спеціальні телефонні лінії.</a:t>
            </a:r>
          </a:p>
        </p:txBody>
      </p:sp>
      <p:sp>
        <p:nvSpPr>
          <p:cNvPr id="19" name="TextBox 18">
            <a:extLst>
              <a:ext uri="{FF2B5EF4-FFF2-40B4-BE49-F238E27FC236}">
                <a16:creationId xmlns:a16="http://schemas.microsoft.com/office/drawing/2014/main" id="{FE5A1A52-C670-1D58-2BFE-97A7C377F5D3}"/>
              </a:ext>
            </a:extLst>
          </p:cNvPr>
          <p:cNvSpPr txBox="1"/>
          <p:nvPr/>
        </p:nvSpPr>
        <p:spPr>
          <a:xfrm>
            <a:off x="6096000" y="496054"/>
            <a:ext cx="6093372" cy="369332"/>
          </a:xfrm>
          <a:prstGeom prst="rect">
            <a:avLst/>
          </a:prstGeom>
          <a:noFill/>
        </p:spPr>
        <p:txBody>
          <a:bodyPr wrap="square">
            <a:spAutoFit/>
          </a:bodyPr>
          <a:lstStyle/>
          <a:p>
            <a:r>
              <a:rPr lang="uk-UA" sz="1800">
                <a:solidFill>
                  <a:srgbClr val="000000"/>
                </a:solidFill>
                <a:effectLst/>
                <a:latin typeface="Courier New" panose="02070309020205020404" pitchFamily="49" charset="0"/>
                <a:ea typeface="Courier New" panose="02070309020205020404" pitchFamily="49" charset="0"/>
              </a:rPr>
              <a:t>(</a:t>
            </a:r>
            <a:r>
              <a:rPr lang="uk-UA" sz="1800" u="sng">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hlinkClick r:id="rId2"/>
              </a:rPr>
              <a:t>https://whistleblowers.nazk.gov.ua/#/</a:t>
            </a:r>
            <a:r>
              <a:rPr lang="uk-UA" sz="1800">
                <a:solidFill>
                  <a:srgbClr val="000000"/>
                </a:solidFill>
                <a:effectLst/>
                <a:latin typeface="Courier New" panose="02070309020205020404" pitchFamily="49" charset="0"/>
                <a:ea typeface="Courier New" panose="02070309020205020404" pitchFamily="49" charset="0"/>
              </a:rPr>
              <a:t>)</a:t>
            </a:r>
            <a:endParaRPr lang="uk-UA"/>
          </a:p>
        </p:txBody>
      </p:sp>
      <p:pic>
        <p:nvPicPr>
          <p:cNvPr id="21" name="Рисунок 20">
            <a:extLst>
              <a:ext uri="{FF2B5EF4-FFF2-40B4-BE49-F238E27FC236}">
                <a16:creationId xmlns:a16="http://schemas.microsoft.com/office/drawing/2014/main" id="{987E6FBB-BF8C-F086-CD66-6442A69F328B}"/>
              </a:ext>
            </a:extLst>
          </p:cNvPr>
          <p:cNvPicPr>
            <a:picLocks noChangeAspect="1"/>
          </p:cNvPicPr>
          <p:nvPr/>
        </p:nvPicPr>
        <p:blipFill>
          <a:blip r:embed="rId3"/>
          <a:stretch>
            <a:fillRect/>
          </a:stretch>
        </p:blipFill>
        <p:spPr>
          <a:xfrm>
            <a:off x="652838" y="3084184"/>
            <a:ext cx="5443162" cy="30900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70560" y="5441696"/>
            <a:ext cx="611632" cy="985520"/>
          </a:xfrm>
          <a:prstGeom prst="rect">
            <a:avLst/>
          </a:prstGeom>
        </p:spPr>
      </p:pic>
      <p:sp>
        <p:nvSpPr>
          <p:cNvPr id="6" name="Прямокутник 5"/>
          <p:cNvSpPr/>
          <p:nvPr/>
        </p:nvSpPr>
        <p:spPr>
          <a:xfrm>
            <a:off x="676656" y="1684528"/>
            <a:ext cx="10755376" cy="684784"/>
          </a:xfrm>
          <a:prstGeom prst="rect">
            <a:avLst/>
          </a:prstGeom>
        </p:spPr>
        <p:txBody>
          <a:bodyPr lIns="0" tIns="0" rIns="0" bIns="0">
            <a:noAutofit/>
          </a:bodyPr>
          <a:lstStyle/>
          <a:p>
            <a:pPr>
              <a:lnSpc>
                <a:spcPts val="1904"/>
              </a:lnSpc>
              <a:spcBef>
                <a:spcPts val="4667"/>
              </a:spcBef>
              <a:spcAft>
                <a:spcPts val="2940"/>
              </a:spcAft>
            </a:pPr>
            <a:r>
              <a:rPr lang="uk" sz="1600">
                <a:latin typeface="Times New Roman" panose="02020603050405020304" pitchFamily="18" charset="0"/>
                <a:cs typeface="Times New Roman" panose="02020603050405020304" pitchFamily="18" charset="0"/>
              </a:rPr>
              <a:t>Функціонування Порталу передбачає обробку персональних даних, якщо вони повідомлені викривачем, а також персональних даних осіб, які мають доступ до Порталу, у цілях забезпечення захисту викривачів, проведення належної перевірки за повідомленнями викривачів та виконання функції адміністратора.</a:t>
            </a:r>
          </a:p>
        </p:txBody>
      </p:sp>
      <p:sp>
        <p:nvSpPr>
          <p:cNvPr id="7" name="Прямокутник 6"/>
          <p:cNvSpPr/>
          <p:nvPr/>
        </p:nvSpPr>
        <p:spPr>
          <a:xfrm>
            <a:off x="678688" y="2952496"/>
            <a:ext cx="10757408" cy="1204976"/>
          </a:xfrm>
          <a:prstGeom prst="rect">
            <a:avLst/>
          </a:prstGeom>
        </p:spPr>
        <p:txBody>
          <a:bodyPr lIns="0" tIns="0" rIns="0" bIns="0">
            <a:noAutofit/>
          </a:bodyPr>
          <a:lstStyle/>
          <a:p>
            <a:pPr>
              <a:lnSpc>
                <a:spcPts val="1904"/>
              </a:lnSpc>
              <a:spcBef>
                <a:spcPts val="2940"/>
              </a:spcBef>
              <a:spcAft>
                <a:spcPts val="1540"/>
              </a:spcAft>
            </a:pPr>
            <a:r>
              <a:rPr lang="uk" sz="1600">
                <a:latin typeface="Times New Roman" panose="02020603050405020304" pitchFamily="18" charset="0"/>
                <a:cs typeface="Times New Roman" panose="02020603050405020304" pitchFamily="18" charset="0"/>
              </a:rPr>
              <a:t>Обробка зазначених даних здійснюється на підставі Закону та не потребує згоди суб’єктів персональних даних</a:t>
            </a:r>
          </a:p>
          <a:p>
            <a:pPr>
              <a:lnSpc>
                <a:spcPts val="1888"/>
              </a:lnSpc>
              <a:spcAft>
                <a:spcPts val="2940"/>
              </a:spcAft>
            </a:pPr>
            <a:r>
              <a:rPr lang="uk" sz="1600">
                <a:latin typeface="Times New Roman" panose="02020603050405020304" pitchFamily="18" charset="0"/>
                <a:cs typeface="Times New Roman" panose="02020603050405020304" pitchFamily="18" charset="0"/>
              </a:rPr>
              <a:t>Держателем та відповідальним за адміністрування Порталу є Національне агентство з питань запобігання корупції, яке встановлює порядок його ведення та здійснює захист інформації, що міститься в Порталі.</a:t>
            </a:r>
          </a:p>
        </p:txBody>
      </p:sp>
      <p:sp>
        <p:nvSpPr>
          <p:cNvPr id="8" name="Прямокутник 7"/>
          <p:cNvSpPr/>
          <p:nvPr/>
        </p:nvSpPr>
        <p:spPr>
          <a:xfrm>
            <a:off x="670560" y="4442968"/>
            <a:ext cx="10255504" cy="442976"/>
          </a:xfrm>
          <a:prstGeom prst="rect">
            <a:avLst/>
          </a:prstGeom>
        </p:spPr>
        <p:txBody>
          <a:bodyPr lIns="0" tIns="0" rIns="0" bIns="0">
            <a:noAutofit/>
          </a:bodyPr>
          <a:lstStyle/>
          <a:p>
            <a:pPr>
              <a:lnSpc>
                <a:spcPts val="1920"/>
              </a:lnSpc>
              <a:spcBef>
                <a:spcPts val="2940"/>
              </a:spcBef>
              <a:spcAft>
                <a:spcPts val="2707"/>
              </a:spcAft>
            </a:pPr>
            <a:r>
              <a:rPr lang="uk" sz="1600">
                <a:latin typeface="Times New Roman" panose="02020603050405020304" pitchFamily="18" charset="0"/>
                <a:cs typeface="Times New Roman" panose="02020603050405020304" pitchFamily="18" charset="0"/>
              </a:rPr>
              <a:t>При цьому доступ до Порталу мають викривачі в частині здійснення ними повідомлень та отримання інформації про стан і результати їх розгляду.</a:t>
            </a:r>
          </a:p>
        </p:txBody>
      </p:sp>
      <p:sp>
        <p:nvSpPr>
          <p:cNvPr id="9" name="Прямокутник 8"/>
          <p:cNvSpPr/>
          <p:nvPr/>
        </p:nvSpPr>
        <p:spPr>
          <a:xfrm>
            <a:off x="1686560" y="5711952"/>
            <a:ext cx="9032240" cy="442976"/>
          </a:xfrm>
          <a:prstGeom prst="rect">
            <a:avLst/>
          </a:prstGeom>
        </p:spPr>
        <p:txBody>
          <a:bodyPr lIns="0" tIns="0" rIns="0" bIns="0">
            <a:noAutofit/>
          </a:bodyPr>
          <a:lstStyle/>
          <a:p>
            <a:pPr>
              <a:lnSpc>
                <a:spcPts val="1920"/>
              </a:lnSpc>
              <a:spcBef>
                <a:spcPts val="2707"/>
              </a:spcBef>
            </a:pPr>
            <a:r>
              <a:rPr lang="uk" sz="1600">
                <a:latin typeface="Times New Roman" panose="02020603050405020304" pitchFamily="18" charset="0"/>
                <a:cs typeface="Times New Roman" panose="02020603050405020304" pitchFamily="18" charset="0"/>
              </a:rPr>
              <a:t>Портал гарантує викривачам дотримання умов конфіденційності та анонімності, а також забезпечує доступ до інформації про стан та результати розгляду їх повідомлень.</a:t>
            </a:r>
          </a:p>
        </p:txBody>
      </p:sp>
      <p:sp>
        <p:nvSpPr>
          <p:cNvPr id="10" name="Google Shape;102;p14">
            <a:extLst>
              <a:ext uri="{FF2B5EF4-FFF2-40B4-BE49-F238E27FC236}">
                <a16:creationId xmlns:a16="http://schemas.microsoft.com/office/drawing/2014/main" id="{45AD8DC2-B848-C61E-662F-AF35D8715C67}"/>
              </a:ext>
            </a:extLst>
          </p:cNvPr>
          <p:cNvSpPr/>
          <p:nvPr/>
        </p:nvSpPr>
        <p:spPr>
          <a:xfrm>
            <a:off x="452388" y="272074"/>
            <a:ext cx="8382321" cy="829270"/>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a:lnSpc>
                <a:spcPts val="1813"/>
              </a:lnSpc>
              <a:spcAft>
                <a:spcPts val="4667"/>
              </a:spcAft>
            </a:pPr>
            <a:endParaRPr lang="en-US" sz="3200">
              <a:latin typeface="Times New Roman" panose="02020603050405020304" pitchFamily="18" charset="0"/>
              <a:cs typeface="Times New Roman" panose="02020603050405020304" pitchFamily="18" charset="0"/>
            </a:endParaRPr>
          </a:p>
          <a:p>
            <a:pPr>
              <a:lnSpc>
                <a:spcPts val="1813"/>
              </a:lnSpc>
              <a:spcAft>
                <a:spcPts val="4667"/>
              </a:spcAft>
            </a:pPr>
            <a:r>
              <a:rPr lang="uk" sz="3200">
                <a:latin typeface="Times New Roman" panose="02020603050405020304" pitchFamily="18" charset="0"/>
                <a:cs typeface="Times New Roman" panose="02020603050405020304" pitchFamily="18" charset="0"/>
              </a:rPr>
              <a:t>ЗАХИСТ ПЕРСОНАЛЬНИХ ДАНИХ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374648" y="1505712"/>
            <a:ext cx="3453384" cy="469392"/>
          </a:xfrm>
          <a:prstGeom prst="rect">
            <a:avLst/>
          </a:prstGeom>
        </p:spPr>
        <p:txBody>
          <a:bodyPr lIns="0" tIns="0" rIns="0" bIns="0">
            <a:noAutofit/>
          </a:bodyPr>
          <a:lstStyle/>
          <a:p>
            <a:pPr indent="0" algn="just">
              <a:lnSpc>
                <a:spcPts val="1248"/>
              </a:lnSpc>
              <a:spcAft>
                <a:spcPts val="2660"/>
              </a:spcAft>
            </a:pPr>
            <a:r>
              <a:rPr lang="uk" sz="1200">
                <a:latin typeface="Times New Roman"/>
              </a:rPr>
              <a:t>Попередній розгляд: у строк </a:t>
            </a:r>
            <a:r>
              <a:rPr lang="uk" sz="1200" b="1" i="1">
                <a:latin typeface="Times New Roman"/>
              </a:rPr>
              <a:t>не більше 10 робочих днів</a:t>
            </a:r>
            <a:r>
              <a:rPr lang="uk" sz="1200">
                <a:latin typeface="Times New Roman"/>
              </a:rPr>
              <a:t> з дня внесення цієї інформації до Єдиного порталу повідомлень викривачів</a:t>
            </a:r>
          </a:p>
        </p:txBody>
      </p:sp>
      <p:sp>
        <p:nvSpPr>
          <p:cNvPr id="4" name="Прямокутник 3"/>
          <p:cNvSpPr/>
          <p:nvPr/>
        </p:nvSpPr>
        <p:spPr>
          <a:xfrm>
            <a:off x="393192" y="2432304"/>
            <a:ext cx="5861304" cy="4392168"/>
          </a:xfrm>
          <a:prstGeom prst="rect">
            <a:avLst/>
          </a:prstGeom>
        </p:spPr>
        <p:txBody>
          <a:bodyPr lIns="0" tIns="0" rIns="0" bIns="0">
            <a:noAutofit/>
          </a:bodyPr>
          <a:lstStyle/>
          <a:p>
            <a:pPr marL="292100" indent="-292100" algn="just">
              <a:lnSpc>
                <a:spcPts val="1248"/>
              </a:lnSpc>
              <a:spcBef>
                <a:spcPts val="2660"/>
              </a:spcBef>
            </a:pPr>
            <a:r>
              <a:rPr lang="uk" sz="1200">
                <a:solidFill>
                  <a:srgbClr val="155A8F"/>
                </a:solidFill>
                <a:latin typeface="Times New Roman"/>
              </a:rPr>
              <a:t>✓    </a:t>
            </a:r>
            <a:r>
              <a:rPr lang="uk" sz="1200" b="1" i="1">
                <a:solidFill>
                  <a:srgbClr val="155A8F"/>
                </a:solidFill>
                <a:latin typeface="Times New Roman"/>
              </a:rPr>
              <a:t>Якщо </a:t>
            </a:r>
            <a:r>
              <a:rPr lang="uk" sz="1200" b="1" i="1">
                <a:latin typeface="Times New Roman"/>
              </a:rPr>
              <a:t>не відповідає вимогам Закону</a:t>
            </a:r>
            <a:r>
              <a:rPr lang="uk" sz="1200">
                <a:latin typeface="Times New Roman"/>
              </a:rPr>
              <a:t> - подальший розгляд здійснюється у порядку, визначеному для розгляду звернень громадян, про що інформується особа, яка здійснила повідомлення.</a:t>
            </a:r>
          </a:p>
          <a:p>
            <a:pPr marL="292100" indent="-292100" algn="just">
              <a:lnSpc>
                <a:spcPts val="1248"/>
              </a:lnSpc>
            </a:pPr>
            <a:r>
              <a:rPr lang="uk" sz="1200">
                <a:solidFill>
                  <a:srgbClr val="155A8F"/>
                </a:solidFill>
                <a:latin typeface="Times New Roman"/>
              </a:rPr>
              <a:t>✓    </a:t>
            </a:r>
            <a:r>
              <a:rPr lang="uk" sz="1200" b="1" i="1">
                <a:solidFill>
                  <a:srgbClr val="155A8F"/>
                </a:solidFill>
                <a:latin typeface="Times New Roman"/>
              </a:rPr>
              <a:t>Якщо </a:t>
            </a:r>
            <a:r>
              <a:rPr lang="uk" sz="1200" b="1" i="1">
                <a:latin typeface="Times New Roman"/>
              </a:rPr>
              <a:t>не належить до компетенції органу</a:t>
            </a:r>
            <a:r>
              <a:rPr lang="uk" sz="1200">
                <a:latin typeface="Times New Roman"/>
              </a:rPr>
              <a:t> - подальший розгляд припиняється, </a:t>
            </a:r>
            <a:r>
              <a:rPr lang="ru" sz="1200">
                <a:latin typeface="Times New Roman"/>
              </a:rPr>
              <a:t>про </a:t>
            </a:r>
            <a:r>
              <a:rPr lang="uk" sz="1200">
                <a:latin typeface="Times New Roman"/>
              </a:rPr>
              <a:t>що інформується особа, яка здійснила повідомлення, з одночасним роз’ясненням щодо компетенції органу або юридичної особи, уповноважених на здійснення розгляду чи розслідування фактів, викладених у повідомленні.</a:t>
            </a:r>
          </a:p>
          <a:p>
            <a:pPr marL="292100" indent="-292100" algn="just">
              <a:lnSpc>
                <a:spcPts val="1248"/>
              </a:lnSpc>
            </a:pPr>
            <a:r>
              <a:rPr lang="uk" sz="1200">
                <a:solidFill>
                  <a:srgbClr val="155A8F"/>
                </a:solidFill>
                <a:latin typeface="Times New Roman"/>
              </a:rPr>
              <a:t>✓ </a:t>
            </a:r>
            <a:r>
              <a:rPr lang="en-US" sz="1200">
                <a:solidFill>
                  <a:srgbClr val="155A8F"/>
                </a:solidFill>
                <a:latin typeface="Times New Roman"/>
              </a:rPr>
              <a:t>   </a:t>
            </a:r>
            <a:r>
              <a:rPr lang="uk" sz="1200" b="1" i="1">
                <a:solidFill>
                  <a:srgbClr val="155A8F"/>
                </a:solidFill>
                <a:latin typeface="Times New Roman"/>
              </a:rPr>
              <a:t>Якщо </a:t>
            </a:r>
            <a:r>
              <a:rPr lang="uk" sz="1200" b="1" i="1">
                <a:latin typeface="Times New Roman"/>
              </a:rPr>
              <a:t>інформація стосується уповноваженої особи</a:t>
            </a:r>
            <a:r>
              <a:rPr lang="uk" sz="1200">
                <a:latin typeface="Times New Roman"/>
              </a:rPr>
              <a:t> - порядок розгляду </a:t>
            </a:r>
            <a:endParaRPr lang="en-US" sz="1200">
              <a:latin typeface="Times New Roman"/>
            </a:endParaRPr>
          </a:p>
          <a:p>
            <a:pPr marL="292100" indent="-292100" algn="just">
              <a:lnSpc>
                <a:spcPts val="1248"/>
              </a:lnSpc>
            </a:pPr>
            <a:r>
              <a:rPr lang="en-US" sz="1200">
                <a:latin typeface="Times New Roman"/>
              </a:rPr>
              <a:t>       </a:t>
            </a:r>
            <a:r>
              <a:rPr lang="uk" sz="1200">
                <a:latin typeface="Times New Roman"/>
              </a:rPr>
              <a:t>визначається керівником органу.</a:t>
            </a:r>
          </a:p>
          <a:p>
            <a:pPr marL="292100" indent="-292100" algn="just">
              <a:lnSpc>
                <a:spcPts val="1248"/>
              </a:lnSpc>
            </a:pPr>
            <a:r>
              <a:rPr lang="uk" sz="1200">
                <a:solidFill>
                  <a:srgbClr val="155A8F"/>
                </a:solidFill>
                <a:latin typeface="Times New Roman"/>
              </a:rPr>
              <a:t>✓  </a:t>
            </a:r>
            <a:r>
              <a:rPr lang="uk" sz="1200" b="1" i="1">
                <a:solidFill>
                  <a:srgbClr val="155A8F"/>
                </a:solidFill>
                <a:latin typeface="Times New Roman"/>
              </a:rPr>
              <a:t>Якщо </a:t>
            </a:r>
            <a:r>
              <a:rPr lang="uk" sz="1200" b="1" i="1">
                <a:latin typeface="Times New Roman"/>
              </a:rPr>
              <a:t>інформація стосується керівника органу</a:t>
            </a:r>
            <a:r>
              <a:rPr lang="uk" sz="1200">
                <a:latin typeface="Times New Roman"/>
              </a:rPr>
              <a:t> - таке повідомлення у 3-денний строк надсилається суб’єкту, уповноваженому здійснювати розгляд чи розслідування фактів, викладених у повідомленні, про що інформується особа, яка здійснила повідомлення.</a:t>
            </a:r>
          </a:p>
          <a:p>
            <a:pPr marL="292100" indent="-292100" algn="just">
              <a:lnSpc>
                <a:spcPts val="1248"/>
              </a:lnSpc>
            </a:pPr>
            <a:r>
              <a:rPr lang="uk" sz="1200">
                <a:solidFill>
                  <a:srgbClr val="155A8F"/>
                </a:solidFill>
                <a:latin typeface="Times New Roman"/>
              </a:rPr>
              <a:t>✓  </a:t>
            </a:r>
            <a:r>
              <a:rPr lang="en-US" sz="1200">
                <a:solidFill>
                  <a:srgbClr val="155A8F"/>
                </a:solidFill>
                <a:latin typeface="Times New Roman"/>
              </a:rPr>
              <a:t> </a:t>
            </a:r>
            <a:r>
              <a:rPr lang="uk" sz="1200" b="1" i="1">
                <a:solidFill>
                  <a:srgbClr val="155A8F"/>
                </a:solidFill>
                <a:latin typeface="Times New Roman"/>
              </a:rPr>
              <a:t>Якщо </a:t>
            </a:r>
            <a:r>
              <a:rPr lang="uk" sz="1200" b="1" i="1">
                <a:latin typeface="Times New Roman"/>
              </a:rPr>
              <a:t>за результатами попереднього розгляду повідомлення викладена у ньому інформація підтверджується</a:t>
            </a:r>
            <a:r>
              <a:rPr lang="uk" sz="1200">
                <a:latin typeface="Times New Roman"/>
              </a:rPr>
              <a:t> - винні особи притягаються до дисциплінарної відповідальності уповноваженим на це суб’єктом відповідного органу.</a:t>
            </a:r>
            <a:endParaRPr lang="en-US" sz="1200">
              <a:latin typeface="Times New Roman"/>
            </a:endParaRPr>
          </a:p>
          <a:p>
            <a:pPr marL="292100" indent="-292100" algn="just">
              <a:lnSpc>
                <a:spcPts val="1248"/>
              </a:lnSpc>
            </a:pPr>
            <a:endParaRPr lang="en-US" sz="1200">
              <a:latin typeface="Times New Roman"/>
            </a:endParaRPr>
          </a:p>
          <a:p>
            <a:pPr marL="292100" indent="-292100" algn="just">
              <a:lnSpc>
                <a:spcPts val="1248"/>
              </a:lnSpc>
            </a:pPr>
            <a:r>
              <a:rPr lang="en-US" sz="1200" b="1" i="1">
                <a:solidFill>
                  <a:srgbClr val="155A8F"/>
                </a:solidFill>
                <a:latin typeface="Times New Roman"/>
              </a:rPr>
              <a:t>                </a:t>
            </a:r>
            <a:r>
              <a:rPr lang="uk" sz="1200" b="1" i="1">
                <a:solidFill>
                  <a:srgbClr val="155A8F"/>
                </a:solidFill>
                <a:latin typeface="Times New Roman"/>
              </a:rPr>
              <a:t>Дисциплінарне провадження проводиться у строк не більше 30 днів з дня завершення попереднього розгляду (строк може бути продовжено до 45 днів, повторне продовження не допускається).</a:t>
            </a:r>
            <a:endParaRPr lang="en-US" sz="1200" b="1" i="1">
              <a:solidFill>
                <a:srgbClr val="155A8F"/>
              </a:solidFill>
              <a:latin typeface="Times New Roman"/>
            </a:endParaRPr>
          </a:p>
          <a:p>
            <a:pPr marL="292100" indent="-292100" algn="just">
              <a:lnSpc>
                <a:spcPts val="1248"/>
              </a:lnSpc>
            </a:pPr>
            <a:endParaRPr lang="uk" sz="1200" b="1" i="1">
              <a:solidFill>
                <a:srgbClr val="155A8F"/>
              </a:solidFill>
              <a:latin typeface="Times New Roman"/>
            </a:endParaRPr>
          </a:p>
          <a:p>
            <a:pPr marL="292100" indent="-292100" algn="just">
              <a:lnSpc>
                <a:spcPts val="1248"/>
              </a:lnSpc>
            </a:pPr>
            <a:r>
              <a:rPr lang="uk" sz="1200" b="1" i="1">
                <a:solidFill>
                  <a:srgbClr val="155A8F"/>
                </a:solidFill>
                <a:latin typeface="Times New Roman"/>
              </a:rPr>
              <a:t>✓    Якщо </a:t>
            </a:r>
            <a:r>
              <a:rPr lang="uk" sz="1200" b="1" i="1">
                <a:latin typeface="Times New Roman"/>
              </a:rPr>
              <a:t>в ході проведення попереднього розгляду виявляються ознаки корупційного правопорушення чи правопорушення, пов’язаного з корупцією</a:t>
            </a:r>
            <a:r>
              <a:rPr lang="uk" sz="1200">
                <a:latin typeface="Times New Roman"/>
              </a:rPr>
              <a:t> -матеріали передаються відповідному спеціально уповноваженому суб’єкту у сфері протидії корупції або Державному бюро розслідувань</a:t>
            </a:r>
          </a:p>
        </p:txBody>
      </p:sp>
      <p:sp>
        <p:nvSpPr>
          <p:cNvPr id="5" name="Прямокутник 4"/>
          <p:cNvSpPr/>
          <p:nvPr/>
        </p:nvSpPr>
        <p:spPr>
          <a:xfrm>
            <a:off x="6220968" y="414528"/>
            <a:ext cx="5827776" cy="1054608"/>
          </a:xfrm>
          <a:prstGeom prst="rect">
            <a:avLst/>
          </a:prstGeom>
        </p:spPr>
        <p:txBody>
          <a:bodyPr lIns="0" tIns="0" rIns="0" bIns="0">
            <a:noAutofit/>
          </a:bodyPr>
          <a:lstStyle/>
          <a:p>
            <a:pPr indent="0" algn="just">
              <a:lnSpc>
                <a:spcPts val="1680"/>
              </a:lnSpc>
            </a:pPr>
            <a:r>
              <a:rPr lang="uk" sz="1400">
                <a:latin typeface="Times New Roman"/>
              </a:rPr>
              <a:t>Повідомлення (у т.ч. анонімні) підлягає розгляду, якщо наведена у ньому інформація </a:t>
            </a:r>
            <a:r>
              <a:rPr lang="uk" sz="1400" b="1" i="1">
                <a:solidFill>
                  <a:srgbClr val="155A8F"/>
                </a:solidFill>
                <a:latin typeface="Times New Roman"/>
              </a:rPr>
              <a:t>містить фактичні дані</a:t>
            </a:r>
            <a:r>
              <a:rPr lang="uk" sz="1400">
                <a:latin typeface="Times New Roman"/>
              </a:rPr>
              <a:t>, що вказують на можливе вчинення корупційного або пов’язаного з корупцією правопорушення, інших порушень Закону, які </a:t>
            </a:r>
            <a:r>
              <a:rPr lang="uk" sz="1400" b="1" i="1">
                <a:solidFill>
                  <a:srgbClr val="155A8F"/>
                </a:solidFill>
                <a:latin typeface="Times New Roman"/>
              </a:rPr>
              <a:t>можуть бути перевірені</a:t>
            </a:r>
            <a:r>
              <a:rPr lang="uk" sz="1400">
                <a:solidFill>
                  <a:srgbClr val="155A8F"/>
                </a:solidFill>
                <a:latin typeface="Times New Roman"/>
              </a:rPr>
              <a:t> </a:t>
            </a:r>
            <a:r>
              <a:rPr lang="uk" sz="1400">
                <a:latin typeface="Times New Roman"/>
              </a:rPr>
              <a:t>(ч.2 ст.53</a:t>
            </a:r>
            <a:r>
              <a:rPr lang="uk" sz="1400" baseline="30000">
                <a:latin typeface="Times New Roman"/>
              </a:rPr>
              <a:t>2</a:t>
            </a:r>
            <a:r>
              <a:rPr lang="uk" sz="1400">
                <a:latin typeface="Times New Roman"/>
              </a:rPr>
              <a:t> Закону України «Про запобігання корупції»)</a:t>
            </a:r>
          </a:p>
        </p:txBody>
      </p:sp>
      <p:sp>
        <p:nvSpPr>
          <p:cNvPr id="6" name="Прямокутник 5"/>
          <p:cNvSpPr/>
          <p:nvPr/>
        </p:nvSpPr>
        <p:spPr>
          <a:xfrm>
            <a:off x="7638288" y="1977510"/>
            <a:ext cx="4169664" cy="880872"/>
          </a:xfrm>
          <a:prstGeom prst="rect">
            <a:avLst/>
          </a:prstGeom>
        </p:spPr>
        <p:txBody>
          <a:bodyPr lIns="0" tIns="0" rIns="0" bIns="0">
            <a:noAutofit/>
          </a:bodyPr>
          <a:lstStyle/>
          <a:p>
            <a:pPr indent="0" algn="just">
              <a:lnSpc>
                <a:spcPts val="1344"/>
              </a:lnSpc>
            </a:pPr>
            <a:r>
              <a:rPr lang="uk" sz="1400">
                <a:latin typeface="Times New Roman"/>
              </a:rPr>
              <a:t>Особі, яка здійснила повідомлення, надається детальна інформація про результати попереднього розгляду, а також дисциплінарного провадження (якщо воно проводилося) у 3-денний строк з дня завершення відповідного розгляду чи провадження</a:t>
            </a:r>
          </a:p>
        </p:txBody>
      </p:sp>
      <p:sp>
        <p:nvSpPr>
          <p:cNvPr id="7" name="Прямокутник 6"/>
          <p:cNvSpPr/>
          <p:nvPr/>
        </p:nvSpPr>
        <p:spPr>
          <a:xfrm>
            <a:off x="6885432" y="1972056"/>
            <a:ext cx="372016" cy="469392"/>
          </a:xfrm>
          <a:prstGeom prst="rect">
            <a:avLst/>
          </a:prstGeom>
        </p:spPr>
        <p:txBody>
          <a:bodyPr lIns="0" tIns="0" rIns="0" bIns="0">
            <a:noAutofit/>
          </a:bodyPr>
          <a:lstStyle/>
          <a:p>
            <a:pPr indent="0">
              <a:lnSpc>
                <a:spcPts val="4870"/>
              </a:lnSpc>
              <a:spcAft>
                <a:spcPts val="4690"/>
              </a:spcAft>
            </a:pPr>
            <a:r>
              <a:rPr lang="uk" sz="4400" b="1">
                <a:solidFill>
                  <a:srgbClr val="F6DD17"/>
                </a:solidFill>
                <a:latin typeface="Times New Roman"/>
              </a:rPr>
              <a:t>*</a:t>
            </a:r>
          </a:p>
        </p:txBody>
      </p:sp>
      <p:sp>
        <p:nvSpPr>
          <p:cNvPr id="8" name="Прямокутник 7"/>
          <p:cNvSpPr/>
          <p:nvPr/>
        </p:nvSpPr>
        <p:spPr>
          <a:xfrm>
            <a:off x="7623048" y="3300502"/>
            <a:ext cx="4175760" cy="883920"/>
          </a:xfrm>
          <a:prstGeom prst="rect">
            <a:avLst/>
          </a:prstGeom>
        </p:spPr>
        <p:txBody>
          <a:bodyPr lIns="0" tIns="0" rIns="0" bIns="0">
            <a:noAutofit/>
          </a:bodyPr>
          <a:lstStyle/>
          <a:p>
            <a:pPr indent="0" algn="just">
              <a:lnSpc>
                <a:spcPts val="1344"/>
              </a:lnSpc>
            </a:pPr>
            <a:r>
              <a:rPr lang="uk" sz="1400">
                <a:latin typeface="Times New Roman"/>
              </a:rPr>
              <a:t>Інформація про можливі факти </a:t>
            </a:r>
            <a:r>
              <a:rPr lang="uk" sz="1400" i="1">
                <a:latin typeface="Times New Roman"/>
              </a:rPr>
              <a:t>кримінальних правопорушень</a:t>
            </a:r>
            <a:r>
              <a:rPr lang="uk" sz="1400">
                <a:latin typeface="Times New Roman"/>
              </a:rPr>
              <a:t>, одержана органами досудового розслідування, розглядається в порядку, визначеному</a:t>
            </a:r>
          </a:p>
          <a:p>
            <a:pPr indent="0">
              <a:lnSpc>
                <a:spcPts val="1344"/>
              </a:lnSpc>
            </a:pPr>
            <a:r>
              <a:rPr lang="uk" sz="1400" b="1" i="1">
                <a:solidFill>
                  <a:srgbClr val="155A8F"/>
                </a:solidFill>
                <a:latin typeface="Times New Roman"/>
              </a:rPr>
              <a:t>Кримінальним процесуальним кодексом України (ст. 214 КПК України)</a:t>
            </a:r>
          </a:p>
        </p:txBody>
      </p:sp>
      <p:sp>
        <p:nvSpPr>
          <p:cNvPr id="9" name="Прямокутник 8"/>
          <p:cNvSpPr/>
          <p:nvPr/>
        </p:nvSpPr>
        <p:spPr>
          <a:xfrm>
            <a:off x="7638288" y="4626542"/>
            <a:ext cx="4175760" cy="1225296"/>
          </a:xfrm>
          <a:prstGeom prst="rect">
            <a:avLst/>
          </a:prstGeom>
        </p:spPr>
        <p:txBody>
          <a:bodyPr lIns="0" tIns="0" rIns="0" bIns="0">
            <a:noAutofit/>
          </a:bodyPr>
          <a:lstStyle/>
          <a:p>
            <a:pPr indent="0" algn="just">
              <a:lnSpc>
                <a:spcPts val="1344"/>
              </a:lnSpc>
            </a:pPr>
            <a:r>
              <a:rPr lang="uk" sz="1400">
                <a:latin typeface="Times New Roman"/>
              </a:rPr>
              <a:t>Інформація про можливі факти адміністративних правопорушень, пов’язаних з корупцією, одержана органами, уповноважені особи яких мають право </a:t>
            </a:r>
            <a:r>
              <a:rPr lang="uk" sz="1400" i="1">
                <a:latin typeface="Times New Roman"/>
              </a:rPr>
              <a:t>складати протоколи про відповідні адміністративні правопорушення</a:t>
            </a:r>
            <a:r>
              <a:rPr lang="uk" sz="1400">
                <a:latin typeface="Times New Roman"/>
              </a:rPr>
              <a:t>,    розглядається в порядку,</a:t>
            </a:r>
          </a:p>
          <a:p>
            <a:pPr indent="0" algn="just">
              <a:lnSpc>
                <a:spcPts val="1344"/>
              </a:lnSpc>
            </a:pPr>
            <a:r>
              <a:rPr lang="uk" sz="1400">
                <a:latin typeface="Times New Roman"/>
              </a:rPr>
              <a:t>визначеному </a:t>
            </a:r>
            <a:r>
              <a:rPr lang="uk" sz="1400" b="1" i="1">
                <a:solidFill>
                  <a:srgbClr val="155A8F"/>
                </a:solidFill>
                <a:latin typeface="Times New Roman"/>
              </a:rPr>
              <a:t>розділами ІІІ-ІУ Кодексу України про адміністративні правопорушення</a:t>
            </a:r>
          </a:p>
        </p:txBody>
      </p:sp>
      <p:sp>
        <p:nvSpPr>
          <p:cNvPr id="10" name="Google Shape;102;p14">
            <a:extLst>
              <a:ext uri="{FF2B5EF4-FFF2-40B4-BE49-F238E27FC236}">
                <a16:creationId xmlns:a16="http://schemas.microsoft.com/office/drawing/2014/main" id="{7B8805D7-FC4A-7875-676F-7591D1C61A9C}"/>
              </a:ext>
            </a:extLst>
          </p:cNvPr>
          <p:cNvSpPr/>
          <p:nvPr/>
        </p:nvSpPr>
        <p:spPr>
          <a:xfrm>
            <a:off x="0" y="72000"/>
            <a:ext cx="6342567" cy="1225295"/>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a:lnSpc>
                <a:spcPts val="1813"/>
              </a:lnSpc>
              <a:spcAft>
                <a:spcPts val="4667"/>
              </a:spcAft>
            </a:pPr>
            <a:endParaRPr lang="en-US" sz="3200">
              <a:latin typeface="Times New Roman" panose="02020603050405020304" pitchFamily="18" charset="0"/>
              <a:cs typeface="Times New Roman" panose="02020603050405020304" pitchFamily="18" charset="0"/>
            </a:endParaRPr>
          </a:p>
          <a:p>
            <a:pPr>
              <a:spcAft>
                <a:spcPts val="4667"/>
              </a:spcAft>
            </a:pPr>
            <a:r>
              <a:rPr lang="uk" sz="3200" b="1">
                <a:latin typeface="Times New Roman"/>
              </a:rPr>
              <a:t>Порядок здійснення перевірки за повідомленням викривача</a:t>
            </a:r>
            <a:endParaRPr lang="uk" sz="3200">
              <a:latin typeface="Times New Roman" panose="02020603050405020304" pitchFamily="18" charset="0"/>
              <a:cs typeface="Times New Roman" panose="02020603050405020304" pitchFamily="18" charset="0"/>
            </a:endParaRPr>
          </a:p>
        </p:txBody>
      </p:sp>
      <p:sp>
        <p:nvSpPr>
          <p:cNvPr id="13" name="Прямокутник 12">
            <a:extLst>
              <a:ext uri="{FF2B5EF4-FFF2-40B4-BE49-F238E27FC236}">
                <a16:creationId xmlns:a16="http://schemas.microsoft.com/office/drawing/2014/main" id="{5FDEE48F-5830-361D-CE35-D51CA1A44C21}"/>
              </a:ext>
            </a:extLst>
          </p:cNvPr>
          <p:cNvSpPr/>
          <p:nvPr/>
        </p:nvSpPr>
        <p:spPr>
          <a:xfrm>
            <a:off x="6885432" y="3194304"/>
            <a:ext cx="372016" cy="469392"/>
          </a:xfrm>
          <a:prstGeom prst="rect">
            <a:avLst/>
          </a:prstGeom>
        </p:spPr>
        <p:txBody>
          <a:bodyPr lIns="0" tIns="0" rIns="0" bIns="0">
            <a:noAutofit/>
          </a:bodyPr>
          <a:lstStyle/>
          <a:p>
            <a:pPr indent="0">
              <a:lnSpc>
                <a:spcPts val="4870"/>
              </a:lnSpc>
              <a:spcAft>
                <a:spcPts val="4690"/>
              </a:spcAft>
            </a:pPr>
            <a:r>
              <a:rPr lang="uk" sz="4400" b="1">
                <a:solidFill>
                  <a:srgbClr val="F6DD17"/>
                </a:solidFill>
                <a:latin typeface="Times New Roman"/>
              </a:rPr>
              <a:t>*</a:t>
            </a:r>
          </a:p>
        </p:txBody>
      </p:sp>
      <p:sp>
        <p:nvSpPr>
          <p:cNvPr id="14" name="Прямокутник 13">
            <a:extLst>
              <a:ext uri="{FF2B5EF4-FFF2-40B4-BE49-F238E27FC236}">
                <a16:creationId xmlns:a16="http://schemas.microsoft.com/office/drawing/2014/main" id="{3E8D03EF-B5EB-9447-4D37-A3A40AF47D08}"/>
              </a:ext>
            </a:extLst>
          </p:cNvPr>
          <p:cNvSpPr/>
          <p:nvPr/>
        </p:nvSpPr>
        <p:spPr>
          <a:xfrm>
            <a:off x="6885432" y="4626542"/>
            <a:ext cx="372016" cy="469392"/>
          </a:xfrm>
          <a:prstGeom prst="rect">
            <a:avLst/>
          </a:prstGeom>
        </p:spPr>
        <p:txBody>
          <a:bodyPr lIns="0" tIns="0" rIns="0" bIns="0">
            <a:noAutofit/>
          </a:bodyPr>
          <a:lstStyle/>
          <a:p>
            <a:pPr indent="0">
              <a:lnSpc>
                <a:spcPts val="4870"/>
              </a:lnSpc>
              <a:spcAft>
                <a:spcPts val="4690"/>
              </a:spcAft>
            </a:pPr>
            <a:r>
              <a:rPr lang="uk" sz="4400" b="1">
                <a:solidFill>
                  <a:srgbClr val="F6DD17"/>
                </a:solidFill>
                <a:latin typeface="Times New Roman"/>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210C2A7C-AF47-AB58-CDB0-AF518A22CA4F}"/>
              </a:ext>
            </a:extLst>
          </p:cNvPr>
          <p:cNvPicPr>
            <a:picLocks noChangeAspect="1"/>
          </p:cNvPicPr>
          <p:nvPr/>
        </p:nvPicPr>
        <p:blipFill>
          <a:blip r:embed="rId2"/>
          <a:stretch>
            <a:fillRect/>
          </a:stretch>
        </p:blipFill>
        <p:spPr>
          <a:xfrm>
            <a:off x="2097781" y="691930"/>
            <a:ext cx="8878700" cy="1434635"/>
          </a:xfrm>
          <a:prstGeom prst="rect">
            <a:avLst/>
          </a:prstGeom>
          <a:blipFill dpi="0" rotWithShape="1">
            <a:blip r:embed="rId3">
              <a:alphaModFix amt="96000"/>
            </a:blip>
            <a:srcRect/>
            <a:tile tx="0" ty="0" sx="100000" sy="100000" flip="none" algn="tl"/>
          </a:blipFill>
          <a:effectLst>
            <a:softEdge rad="330200"/>
          </a:effectLst>
        </p:spPr>
      </p:pic>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p:nvSpPr>
          <p:cNvPr id="11" name="Прямокутник 10">
            <a:extLst>
              <a:ext uri="{FF2B5EF4-FFF2-40B4-BE49-F238E27FC236}">
                <a16:creationId xmlns:a16="http://schemas.microsoft.com/office/drawing/2014/main" id="{887D7562-31A4-70D6-D058-3BE61BBE6600}"/>
              </a:ext>
            </a:extLst>
          </p:cNvPr>
          <p:cNvSpPr/>
          <p:nvPr/>
        </p:nvSpPr>
        <p:spPr>
          <a:xfrm>
            <a:off x="808522" y="2126565"/>
            <a:ext cx="10992623" cy="2130125"/>
          </a:xfrm>
          <a:prstGeom prst="rect">
            <a:avLst/>
          </a:prstGeom>
        </p:spPr>
        <p:txBody>
          <a:bodyPr lIns="0" tIns="0" rIns="0" bIns="0">
            <a:noAutofit/>
          </a:bodyPr>
          <a:lstStyle/>
          <a:p>
            <a:pPr indent="0">
              <a:lnSpc>
                <a:spcPts val="2832"/>
              </a:lnSpc>
              <a:spcBef>
                <a:spcPts val="9030"/>
              </a:spcBef>
              <a:spcAft>
                <a:spcPts val="4900"/>
              </a:spcAft>
            </a:pPr>
            <a:r>
              <a:rPr lang="uk" sz="1600" i="1">
                <a:latin typeface="Times New Roman" panose="02020603050405020304" pitchFamily="18" charset="0"/>
              </a:rPr>
              <a:t>Правову основу формування та функціонування механізму заохочення та формування культури повідомлення складають Конвенція Організації Об’єднаних Націй проти корупції (ст. 33), Кримінальна конвенція Ради Європи про боротьбу з корупцією (ст. 22), Цивільна конвенція Ради Європи про боротьбу з корупцією (ст. 9), Закон України “Про запобігання корупції”. Держава заохочує викривачів та сприяє їм у повідомленні про можливі факти корупційних або пов’язаних з корупцією правопорушень, інших порушень Закону (ч. 1 ст. 53-1 Закону).</a:t>
            </a:r>
          </a:p>
        </p:txBody>
      </p:sp>
      <p:sp>
        <p:nvSpPr>
          <p:cNvPr id="12" name="Прямокутник 11">
            <a:extLst>
              <a:ext uri="{FF2B5EF4-FFF2-40B4-BE49-F238E27FC236}">
                <a16:creationId xmlns:a16="http://schemas.microsoft.com/office/drawing/2014/main" id="{68CD3637-4D29-ED78-8B4A-2D06B6419BFB}"/>
              </a:ext>
            </a:extLst>
          </p:cNvPr>
          <p:cNvSpPr/>
          <p:nvPr/>
        </p:nvSpPr>
        <p:spPr>
          <a:xfrm>
            <a:off x="808522" y="4491469"/>
            <a:ext cx="10900379" cy="1302674"/>
          </a:xfrm>
          <a:prstGeom prst="rect">
            <a:avLst/>
          </a:prstGeom>
        </p:spPr>
        <p:txBody>
          <a:bodyPr lIns="0" tIns="0" rIns="0" bIns="0">
            <a:noAutofit/>
          </a:bodyPr>
          <a:lstStyle/>
          <a:p>
            <a:pPr indent="0">
              <a:lnSpc>
                <a:spcPts val="2976"/>
              </a:lnSpc>
              <a:spcBef>
                <a:spcPts val="4900"/>
              </a:spcBef>
            </a:pPr>
            <a:r>
              <a:rPr lang="uk" sz="1600" i="1">
                <a:latin typeface="Times New Roman" panose="02020603050405020304" pitchFamily="18" charset="0"/>
              </a:rPr>
              <a:t>Порядок реалізації цієї норми визначений у п. 1 ч. 2 ст. 53-1 Закону, згідно з яким установа забезпечує викривачам умови для здійснення повідомлення шляхом впровадження механізмів заохочення та формування культури повідомлення.</a:t>
            </a:r>
          </a:p>
        </p:txBody>
      </p:sp>
    </p:spTree>
    <p:extLst>
      <p:ext uri="{BB962C8B-B14F-4D97-AF65-F5344CB8AC3E}">
        <p14:creationId xmlns:p14="http://schemas.microsoft.com/office/powerpoint/2010/main" val="246549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4" name="Рисунок 3">
            <a:extLst>
              <a:ext uri="{FF2B5EF4-FFF2-40B4-BE49-F238E27FC236}">
                <a16:creationId xmlns:a16="http://schemas.microsoft.com/office/drawing/2014/main" id="{700D3747-2A1B-B10D-7785-488DD9C2A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4" y="2457326"/>
            <a:ext cx="2238227" cy="1943348"/>
          </a:xfrm>
          <a:prstGeom prst="rect">
            <a:avLst/>
          </a:prstGeom>
        </p:spPr>
      </p:pic>
      <p:sp useBgFill="1">
        <p:nvSpPr>
          <p:cNvPr id="150" name="Google Shape;150;p18"/>
          <p:cNvSpPr txBox="1"/>
          <p:nvPr/>
        </p:nvSpPr>
        <p:spPr>
          <a:xfrm>
            <a:off x="2516901" y="1741472"/>
            <a:ext cx="9582731" cy="4048125"/>
          </a:xfrm>
          <a:prstGeom prst="rect">
            <a:avLst/>
          </a:prstGeom>
          <a:ln>
            <a:noFill/>
          </a:ln>
        </p:spPr>
        <p:txBody>
          <a:bodyPr spcFirstLastPara="1" wrap="square" lIns="91425" tIns="91425" rIns="91425" bIns="91425" anchor="t" anchorCtr="0">
            <a:noAutofit/>
          </a:bodyPr>
          <a:lstStyle/>
          <a:p>
            <a:pPr marL="0" marR="0" lvl="0" indent="447675" algn="just" rtl="0">
              <a:lnSpc>
                <a:spcPct val="100000"/>
              </a:lnSpc>
              <a:spcBef>
                <a:spcPts val="0"/>
              </a:spcBef>
              <a:spcAft>
                <a:spcPts val="0"/>
              </a:spcAft>
              <a:buClr>
                <a:srgbClr val="000000"/>
              </a:buClr>
              <a:buSzPts val="1800"/>
              <a:buFont typeface="Arial"/>
              <a:buNone/>
            </a:pP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Інформація про викривача може бути розголошена лише за його згодою</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крім випадків, встановлених законом </a:t>
            </a:r>
            <a:endParaRPr lang="en-US"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ctr" rtl="0">
              <a:lnSpc>
                <a:spcPct val="100000"/>
              </a:lnSpc>
              <a:spcBef>
                <a:spcPts val="0"/>
              </a:spcBef>
              <a:spcAft>
                <a:spcPts val="0"/>
              </a:spcAft>
              <a:buClr>
                <a:srgbClr val="000000"/>
              </a:buClr>
              <a:buSzPts val="1800"/>
              <a:buFont typeface="Arial"/>
              <a:buNone/>
            </a:pPr>
            <a:r>
              <a:rPr lang="uk-UA" sz="18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r>
              <a:rPr lang="uk-UA" sz="18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rPr>
              <a:t>частина третя статті 53 Закону України «Про запобігання корупції»</a:t>
            </a:r>
            <a:r>
              <a:rPr lang="uk-UA" sz="18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endParaRPr>
              <a:latin typeface="Times New Roman" panose="02020603050405020304" pitchFamily="18" charset="0"/>
              <a:cs typeface="Times New Roman" panose="02020603050405020304" pitchFamily="18" charset="0"/>
            </a:endParaRPr>
          </a:p>
          <a:p>
            <a:pPr marL="0" marR="0" lvl="0" indent="447675" algn="just" rtl="0">
              <a:lnSpc>
                <a:spcPct val="100000"/>
              </a:lnSpc>
              <a:spcBef>
                <a:spcPts val="0"/>
              </a:spcBef>
              <a:spcAft>
                <a:spcPts val="0"/>
              </a:spcAft>
              <a:buClr>
                <a:srgbClr val="000000"/>
              </a:buClr>
              <a:buSzPts val="1800"/>
              <a:buFont typeface="Arial"/>
              <a:buNone/>
            </a:pPr>
            <a:endParaRPr sz="18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endParaRPr>
          </a:p>
          <a:p>
            <a:pPr marL="0" marR="0" lvl="0" indent="447675" algn="just" rtl="0">
              <a:lnSpc>
                <a:spcPct val="100000"/>
              </a:lnSpc>
              <a:spcBef>
                <a:spcPts val="0"/>
              </a:spcBef>
              <a:spcAft>
                <a:spcPts val="0"/>
              </a:spcAft>
              <a:buClr>
                <a:srgbClr val="000000"/>
              </a:buClr>
              <a:buSzPts val="1800"/>
              <a:buFont typeface="Arial"/>
              <a:buNone/>
            </a:pP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Повідомлення про порушення </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вимог цього Закону </a:t>
            </a: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може бути здійснене працівником </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відповідного органу </a:t>
            </a: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без зазначення авторства (анонімно)</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a:t>
            </a:r>
            <a:endParaRPr lang="en-US"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ctr" rtl="0">
              <a:lnSpc>
                <a:spcPct val="100000"/>
              </a:lnSpc>
              <a:spcBef>
                <a:spcPts val="0"/>
              </a:spcBef>
              <a:spcAft>
                <a:spcPts val="0"/>
              </a:spcAft>
              <a:buClr>
                <a:srgbClr val="000000"/>
              </a:buClr>
              <a:buSzPts val="1800"/>
              <a:buFont typeface="Arial"/>
              <a:buNone/>
            </a:pPr>
            <a:r>
              <a:rPr lang="uk-UA" sz="18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r>
              <a:rPr lang="uk-UA" sz="18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rPr>
              <a:t>частина п’ята статті 53 Закону України «Про запобігання корупції»</a:t>
            </a:r>
            <a:r>
              <a:rPr lang="uk-UA" sz="18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endParaRPr>
              <a:latin typeface="Times New Roman" panose="02020603050405020304" pitchFamily="18" charset="0"/>
              <a:cs typeface="Times New Roman" panose="02020603050405020304" pitchFamily="18" charset="0"/>
            </a:endParaRPr>
          </a:p>
          <a:p>
            <a:pPr marL="0" marR="0" lvl="0" indent="447675"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just" rtl="0">
              <a:lnSpc>
                <a:spcPct val="100000"/>
              </a:lnSpc>
              <a:spcBef>
                <a:spcPts val="0"/>
              </a:spcBef>
              <a:spcAft>
                <a:spcPts val="0"/>
              </a:spcAft>
              <a:buClr>
                <a:srgbClr val="000000"/>
              </a:buClr>
              <a:buSzPts val="1800"/>
              <a:buFont typeface="Arial"/>
              <a:buNone/>
            </a:pP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За наявності загрози життю, житлу, здоров’ю та майну</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осіб, які надають допомогу в запобіганні і протидії корупції, або їх близьких осіб, у зв’язку із здійсненим повідомленням правоохоронними органами до них </a:t>
            </a:r>
            <a:r>
              <a:rPr lang="uk-UA" sz="18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можуть бути застосовані правові, організаційно-технічні та інші спрямовані на захист від протиправних посягань заходи</a:t>
            </a:r>
            <a:r>
              <a:rPr lang="uk-UA"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передбачені Законом України «Про забезпечення безпеки осіб, які беруть участь у кримінальному судочинстві» </a:t>
            </a:r>
            <a:endParaRPr lang="en-US" sz="18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ctr" rtl="0">
              <a:lnSpc>
                <a:spcPct val="100000"/>
              </a:lnSpc>
              <a:spcBef>
                <a:spcPts val="0"/>
              </a:spcBef>
              <a:spcAft>
                <a:spcPts val="0"/>
              </a:spcAft>
              <a:buClr>
                <a:srgbClr val="000000"/>
              </a:buClr>
              <a:buSzPts val="1800"/>
              <a:buFont typeface="Arial"/>
              <a:buNone/>
            </a:pPr>
            <a:r>
              <a:rPr lang="uk-UA" sz="18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rPr>
              <a:t>(частина друга статті 53 Закону України «Про запобігання корупції») .</a:t>
            </a:r>
            <a:endParaRPr sz="18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7675"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Georgia"/>
              <a:ea typeface="Georgia"/>
              <a:cs typeface="Georgia"/>
              <a:sym typeface="Georgia"/>
            </a:endParaRPr>
          </a:p>
          <a:p>
            <a:pPr marL="0" marR="0" lvl="0" indent="447675" algn="just" rtl="0">
              <a:lnSpc>
                <a:spcPct val="100000"/>
              </a:lnSpc>
              <a:spcBef>
                <a:spcPts val="0"/>
              </a:spcBef>
              <a:spcAft>
                <a:spcPts val="0"/>
              </a:spcAft>
              <a:buClr>
                <a:srgbClr val="000000"/>
              </a:buClr>
              <a:buSzPts val="1600"/>
              <a:buFont typeface="Arial"/>
              <a:buNone/>
            </a:pPr>
            <a:endParaRPr sz="1600" b="0" i="1" u="none" strike="noStrike" cap="none">
              <a:solidFill>
                <a:srgbClr val="303030"/>
              </a:solidFill>
              <a:latin typeface="Georgia"/>
              <a:ea typeface="Georgia"/>
              <a:cs typeface="Georgia"/>
              <a:sym typeface="Georgia"/>
            </a:endParaRPr>
          </a:p>
          <a:p>
            <a:pPr marL="0" marR="0" lvl="0" indent="447675" algn="l" rtl="0">
              <a:lnSpc>
                <a:spcPct val="100000"/>
              </a:lnSpc>
              <a:spcBef>
                <a:spcPts val="0"/>
              </a:spcBef>
              <a:spcAft>
                <a:spcPts val="0"/>
              </a:spcAft>
              <a:buClr>
                <a:srgbClr val="000000"/>
              </a:buClr>
              <a:buSzPts val="1600"/>
              <a:buFont typeface="Arial"/>
              <a:buNone/>
            </a:pPr>
            <a:endParaRPr sz="1600" b="0" i="0" u="sng" strike="noStrike" cap="none">
              <a:solidFill>
                <a:srgbClr val="303030"/>
              </a:solidFill>
              <a:latin typeface="Arial"/>
              <a:ea typeface="Arial"/>
              <a:cs typeface="Arial"/>
              <a:sym typeface="Arial"/>
            </a:endParaRPr>
          </a:p>
          <a:p>
            <a:pPr marL="0" marR="0" lvl="0" indent="447675"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Georgia"/>
              <a:ea typeface="Georgia"/>
              <a:cs typeface="Georgia"/>
              <a:sym typeface="Georgia"/>
            </a:endParaRPr>
          </a:p>
        </p:txBody>
      </p:sp>
      <p:sp>
        <p:nvSpPr>
          <p:cNvPr id="2" name="Google Shape;102;p14">
            <a:extLst>
              <a:ext uri="{FF2B5EF4-FFF2-40B4-BE49-F238E27FC236}">
                <a16:creationId xmlns:a16="http://schemas.microsoft.com/office/drawing/2014/main" id="{5ECD34BD-1A99-4FB1-4C1B-27418099DA6E}"/>
              </a:ext>
            </a:extLst>
          </p:cNvPr>
          <p:cNvSpPr/>
          <p:nvPr/>
        </p:nvSpPr>
        <p:spPr>
          <a:xfrm>
            <a:off x="0" y="173254"/>
            <a:ext cx="6342567" cy="895149"/>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square" lIns="91425" tIns="45700" rIns="91425" bIns="45700" anchor="ctr" anchorCtr="0">
            <a:noAutofit/>
          </a:bodyPr>
          <a:lstStyle/>
          <a:p>
            <a:pPr>
              <a:lnSpc>
                <a:spcPts val="1813"/>
              </a:lnSpc>
              <a:spcAft>
                <a:spcPts val="4667"/>
              </a:spcAft>
            </a:pPr>
            <a:endParaRPr lang="en-US" sz="3200">
              <a:latin typeface="Times New Roman" panose="02020603050405020304" pitchFamily="18" charset="0"/>
              <a:cs typeface="Times New Roman" panose="02020603050405020304" pitchFamily="18" charset="0"/>
            </a:endParaRPr>
          </a:p>
          <a:p>
            <a:pPr>
              <a:spcAft>
                <a:spcPts val="4667"/>
              </a:spcAft>
            </a:pPr>
            <a:r>
              <a:rPr lang="uk-UA" sz="3200" b="1">
                <a:latin typeface="Times New Roman"/>
              </a:rPr>
              <a:t>Гарантії захисту викривачів</a:t>
            </a:r>
          </a:p>
        </p:txBody>
      </p:sp>
      <p:pic>
        <p:nvPicPr>
          <p:cNvPr id="3" name="Рисунок 2">
            <a:extLst>
              <a:ext uri="{FF2B5EF4-FFF2-40B4-BE49-F238E27FC236}">
                <a16:creationId xmlns:a16="http://schemas.microsoft.com/office/drawing/2014/main" id="{44AC67FA-D00F-C508-589F-B081E6BBFA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664464" y="1984248"/>
            <a:ext cx="3194304" cy="408432"/>
          </a:xfrm>
          <a:prstGeom prst="rect">
            <a:avLst/>
          </a:prstGeom>
        </p:spPr>
        <p:txBody>
          <a:bodyPr lIns="0" tIns="0" rIns="0" bIns="0">
            <a:noAutofit/>
          </a:bodyPr>
          <a:lstStyle/>
          <a:p>
            <a:pPr indent="0" algn="just">
              <a:lnSpc>
                <a:spcPts val="1680"/>
              </a:lnSpc>
            </a:pPr>
            <a:r>
              <a:rPr lang="uk" sz="1400" i="1">
                <a:latin typeface="Times New Roman"/>
              </a:rPr>
              <a:t>бути повідомленим про свої права та обов’язки, передбачені Законом</a:t>
            </a:r>
          </a:p>
        </p:txBody>
      </p:sp>
      <p:sp>
        <p:nvSpPr>
          <p:cNvPr id="8" name="Прямокутник 7"/>
          <p:cNvSpPr/>
          <p:nvPr/>
        </p:nvSpPr>
        <p:spPr>
          <a:xfrm>
            <a:off x="661416" y="2663310"/>
            <a:ext cx="3215640" cy="1176528"/>
          </a:xfrm>
          <a:prstGeom prst="rect">
            <a:avLst/>
          </a:prstGeom>
        </p:spPr>
        <p:txBody>
          <a:bodyPr lIns="0" tIns="0" rIns="0" bIns="0">
            <a:noAutofit/>
          </a:bodyPr>
          <a:lstStyle/>
          <a:p>
            <a:pPr indent="0" algn="just">
              <a:lnSpc>
                <a:spcPts val="1560"/>
              </a:lnSpc>
            </a:pPr>
            <a:r>
              <a:rPr lang="uk" sz="1400" i="1">
                <a:latin typeface="Times New Roman"/>
              </a:rPr>
              <a:t>подавати докази на підтвердження своєї заяви</a:t>
            </a:r>
          </a:p>
          <a:p>
            <a:pPr indent="0" algn="just">
              <a:lnSpc>
                <a:spcPts val="1248"/>
              </a:lnSpc>
            </a:pPr>
            <a:r>
              <a:rPr lang="uk" sz="1200">
                <a:latin typeface="Times New Roman"/>
              </a:rPr>
              <a:t>(може подавати будь-які докази разом із повідомленням про корупцію, всі надані докази мають бути об’єктивно, неупереджено та повною мірою оцінені під час розгляду повідомлення)</a:t>
            </a:r>
          </a:p>
        </p:txBody>
      </p:sp>
      <p:sp>
        <p:nvSpPr>
          <p:cNvPr id="9" name="Прямокутник 8"/>
          <p:cNvSpPr/>
          <p:nvPr/>
        </p:nvSpPr>
        <p:spPr>
          <a:xfrm>
            <a:off x="621792" y="4172712"/>
            <a:ext cx="3294888" cy="707136"/>
          </a:xfrm>
          <a:prstGeom prst="rect">
            <a:avLst/>
          </a:prstGeom>
        </p:spPr>
        <p:txBody>
          <a:bodyPr lIns="0" tIns="0" rIns="0" bIns="0">
            <a:noAutofit/>
          </a:bodyPr>
          <a:lstStyle/>
          <a:p>
            <a:pPr indent="0" algn="just">
              <a:lnSpc>
                <a:spcPts val="1344"/>
              </a:lnSpc>
            </a:pPr>
            <a:r>
              <a:rPr lang="uk" sz="1400" i="1">
                <a:latin typeface="Times New Roman"/>
              </a:rPr>
              <a:t>отримувати від уповноваженого органу, до якого він подав повідомлення, підтвердження його прийняття і реєстрації</a:t>
            </a:r>
          </a:p>
        </p:txBody>
      </p:sp>
      <p:sp>
        <p:nvSpPr>
          <p:cNvPr id="10" name="Прямокутник 9"/>
          <p:cNvSpPr/>
          <p:nvPr/>
        </p:nvSpPr>
        <p:spPr>
          <a:xfrm>
            <a:off x="682752" y="5329428"/>
            <a:ext cx="3194304" cy="371856"/>
          </a:xfrm>
          <a:prstGeom prst="rect">
            <a:avLst/>
          </a:prstGeom>
        </p:spPr>
        <p:txBody>
          <a:bodyPr lIns="0" tIns="0" rIns="0" bIns="0">
            <a:noAutofit/>
          </a:bodyPr>
          <a:lstStyle/>
          <a:p>
            <a:pPr indent="0" algn="just">
              <a:lnSpc>
                <a:spcPts val="1680"/>
              </a:lnSpc>
            </a:pPr>
            <a:r>
              <a:rPr lang="uk" sz="1400" i="1">
                <a:latin typeface="Times New Roman"/>
              </a:rPr>
              <a:t>давати пояснення, свідчення або відмовитися їх давати</a:t>
            </a:r>
          </a:p>
        </p:txBody>
      </p:sp>
      <p:sp>
        <p:nvSpPr>
          <p:cNvPr id="11" name="Прямокутник 10"/>
          <p:cNvSpPr/>
          <p:nvPr/>
        </p:nvSpPr>
        <p:spPr>
          <a:xfrm>
            <a:off x="8240268" y="681281"/>
            <a:ext cx="3203448" cy="408432"/>
          </a:xfrm>
          <a:prstGeom prst="rect">
            <a:avLst/>
          </a:prstGeom>
        </p:spPr>
        <p:txBody>
          <a:bodyPr lIns="0" tIns="0" rIns="0" bIns="0">
            <a:noAutofit/>
          </a:bodyPr>
          <a:lstStyle/>
          <a:p>
            <a:pPr algn="just">
              <a:lnSpc>
                <a:spcPts val="1680"/>
              </a:lnSpc>
            </a:pPr>
            <a:r>
              <a:rPr lang="uk" sz="1400" i="1">
                <a:latin typeface="Times New Roman"/>
              </a:rPr>
              <a:t>на безоплатну правову допомогу у зв’язку із захистом прав викривача</a:t>
            </a:r>
          </a:p>
        </p:txBody>
      </p:sp>
      <p:sp>
        <p:nvSpPr>
          <p:cNvPr id="12" name="Прямокутник 11"/>
          <p:cNvSpPr/>
          <p:nvPr/>
        </p:nvSpPr>
        <p:spPr>
          <a:xfrm>
            <a:off x="4724400" y="1426464"/>
            <a:ext cx="3291840" cy="188976"/>
          </a:xfrm>
          <a:prstGeom prst="rect">
            <a:avLst/>
          </a:prstGeom>
        </p:spPr>
        <p:txBody>
          <a:bodyPr wrap="none" lIns="0" tIns="0" rIns="0" bIns="0">
            <a:noAutofit/>
          </a:bodyPr>
          <a:lstStyle/>
          <a:p>
            <a:pPr indent="0">
              <a:lnSpc>
                <a:spcPts val="1330"/>
              </a:lnSpc>
            </a:pPr>
            <a:r>
              <a:rPr lang="uk" sz="1200">
                <a:latin typeface="Times New Roman"/>
              </a:rPr>
              <a:t>Викривачі перебувають під захистом держави.</a:t>
            </a:r>
          </a:p>
        </p:txBody>
      </p:sp>
      <p:sp>
        <p:nvSpPr>
          <p:cNvPr id="13" name="Прямокутник 12"/>
          <p:cNvSpPr/>
          <p:nvPr/>
        </p:nvSpPr>
        <p:spPr>
          <a:xfrm>
            <a:off x="4721352" y="1746504"/>
            <a:ext cx="7037832" cy="585216"/>
          </a:xfrm>
          <a:prstGeom prst="rect">
            <a:avLst/>
          </a:prstGeom>
        </p:spPr>
        <p:txBody>
          <a:bodyPr lIns="0" tIns="0" rIns="0" bIns="0">
            <a:noAutofit/>
          </a:bodyPr>
          <a:lstStyle/>
          <a:p>
            <a:pPr indent="0" algn="just">
              <a:lnSpc>
                <a:spcPts val="1560"/>
              </a:lnSpc>
            </a:pPr>
            <a:r>
              <a:rPr lang="uk" sz="1200">
                <a:latin typeface="Times New Roman"/>
              </a:rPr>
              <a:t>Викривач може користуватися всіма видами правової допомоги, передбаченої Законом України «Про безоплатну правову допомогу», або залучити адвоката самостійно (ч. 1, 3 ст. 53 Закону України «Про запобігання корупції»).</a:t>
            </a:r>
          </a:p>
        </p:txBody>
      </p:sp>
      <p:sp>
        <p:nvSpPr>
          <p:cNvPr id="14" name="Прямокутник 13"/>
          <p:cNvSpPr/>
          <p:nvPr/>
        </p:nvSpPr>
        <p:spPr>
          <a:xfrm>
            <a:off x="4721352" y="2462784"/>
            <a:ext cx="7037832" cy="2063496"/>
          </a:xfrm>
          <a:prstGeom prst="rect">
            <a:avLst/>
          </a:prstGeom>
        </p:spPr>
        <p:txBody>
          <a:bodyPr lIns="0" tIns="0" rIns="0" bIns="0">
            <a:noAutofit/>
          </a:bodyPr>
          <a:lstStyle/>
          <a:p>
            <a:pPr indent="0" algn="just">
              <a:lnSpc>
                <a:spcPts val="1560"/>
              </a:lnSpc>
              <a:spcAft>
                <a:spcPts val="490"/>
              </a:spcAft>
            </a:pPr>
            <a:r>
              <a:rPr lang="uk" sz="1200">
                <a:latin typeface="Times New Roman"/>
              </a:rPr>
              <a:t>Викривач у зв’язку з повідомленням ним інформації про корупційне або пов’язане з корупцією правопорушення має право на безоплатну вторинну правову допомогу (п. 14 ч. 1 ст. 14 Закону України «Про безоплатну правову допомогу»)</a:t>
            </a:r>
          </a:p>
          <a:p>
            <a:pPr marL="1485900" marR="1028700" indent="0">
              <a:lnSpc>
                <a:spcPts val="1560"/>
              </a:lnSpc>
            </a:pPr>
            <a:r>
              <a:rPr lang="uk" sz="1200">
                <a:latin typeface="Times New Roman"/>
              </a:rPr>
              <a:t>Безоплатна вторинна правова допомога включає такі види правових послуг:</a:t>
            </a:r>
          </a:p>
          <a:p>
            <a:pPr marL="1778000" indent="-292100" algn="just">
              <a:lnSpc>
                <a:spcPts val="1560"/>
              </a:lnSpc>
            </a:pPr>
            <a:r>
              <a:rPr lang="uk-UA" sz="1200" cap="small">
                <a:latin typeface="Times New Roman"/>
              </a:rPr>
              <a:t>а</a:t>
            </a:r>
            <a:r>
              <a:rPr lang="uk" sz="1200">
                <a:latin typeface="Times New Roman"/>
              </a:rPr>
              <a:t>)    захист від обвинувачення;</a:t>
            </a:r>
          </a:p>
          <a:p>
            <a:pPr marL="1778000" marR="1028700" indent="-292100" algn="just">
              <a:lnSpc>
                <a:spcPts val="1560"/>
              </a:lnSpc>
            </a:pPr>
            <a:r>
              <a:rPr lang="uk-UA" sz="1200" cap="small">
                <a:latin typeface="Times New Roman"/>
              </a:rPr>
              <a:t>б</a:t>
            </a:r>
            <a:r>
              <a:rPr lang="uk" sz="1200" cap="small">
                <a:latin typeface="Times New Roman"/>
              </a:rPr>
              <a:t>)</a:t>
            </a:r>
            <a:r>
              <a:rPr lang="uk" sz="1200">
                <a:latin typeface="Times New Roman"/>
              </a:rPr>
              <a:t>    здійснення представництва інтересів у судах, інших державних органах, органах місцевого самоврядування, перед іншими особами;</a:t>
            </a:r>
          </a:p>
          <a:p>
            <a:pPr marL="1778000" indent="-292100" algn="just">
              <a:lnSpc>
                <a:spcPts val="1560"/>
              </a:lnSpc>
            </a:pPr>
            <a:r>
              <a:rPr lang="uk-UA" sz="1200" cap="small">
                <a:latin typeface="Times New Roman"/>
              </a:rPr>
              <a:t>в</a:t>
            </a:r>
            <a:r>
              <a:rPr lang="uk" sz="1200">
                <a:latin typeface="Times New Roman"/>
              </a:rPr>
              <a:t>)    складення документів процесуального характеру.</a:t>
            </a:r>
          </a:p>
        </p:txBody>
      </p:sp>
      <p:sp>
        <p:nvSpPr>
          <p:cNvPr id="15" name="Прямокутник 14"/>
          <p:cNvSpPr/>
          <p:nvPr/>
        </p:nvSpPr>
        <p:spPr>
          <a:xfrm>
            <a:off x="4715256" y="4764024"/>
            <a:ext cx="7053072" cy="1130808"/>
          </a:xfrm>
          <a:prstGeom prst="rect">
            <a:avLst/>
          </a:prstGeom>
        </p:spPr>
        <p:txBody>
          <a:bodyPr lIns="0" tIns="0" rIns="0" bIns="0">
            <a:noAutofit/>
          </a:bodyPr>
          <a:lstStyle/>
          <a:p>
            <a:pPr indent="0" algn="just">
              <a:lnSpc>
                <a:spcPts val="1560"/>
              </a:lnSpc>
              <a:spcAft>
                <a:spcPts val="840"/>
              </a:spcAft>
            </a:pPr>
            <a:r>
              <a:rPr lang="uk" sz="1200">
                <a:latin typeface="Times New Roman"/>
              </a:rPr>
              <a:t>Звернення подається викривачем до </a:t>
            </a:r>
            <a:r>
              <a:rPr lang="uk" sz="1200" b="1" i="1">
                <a:solidFill>
                  <a:srgbClr val="155A8F"/>
                </a:solidFill>
                <a:latin typeface="Times New Roman"/>
              </a:rPr>
              <a:t>Центру з надання безоплатної вторинної правової допомоги</a:t>
            </a:r>
            <a:r>
              <a:rPr lang="uk" sz="1200">
                <a:solidFill>
                  <a:srgbClr val="155A8F"/>
                </a:solidFill>
                <a:latin typeface="Times New Roman"/>
              </a:rPr>
              <a:t> </a:t>
            </a:r>
            <a:r>
              <a:rPr lang="uk" sz="1200">
                <a:latin typeface="Times New Roman"/>
              </a:rPr>
              <a:t>за місцем фактичного його проживання.</a:t>
            </a:r>
          </a:p>
          <a:p>
            <a:pPr indent="0" algn="just">
              <a:lnSpc>
                <a:spcPts val="1560"/>
              </a:lnSpc>
            </a:pPr>
            <a:r>
              <a:rPr lang="uk" sz="1200">
                <a:latin typeface="Times New Roman"/>
              </a:rPr>
              <a:t>Разом із зверненням необхідно подати документи, що підтверджують здійснення ним повідомлення про можливі факти корупційних або пов’язаних з корупцією правопорушень, інших порушень </a:t>
            </a:r>
            <a:r>
              <a:rPr lang="ru" sz="1200">
                <a:latin typeface="Times New Roman"/>
              </a:rPr>
              <a:t>Закону </a:t>
            </a:r>
            <a:r>
              <a:rPr lang="uk" sz="1200">
                <a:latin typeface="Times New Roman"/>
              </a:rPr>
              <a:t>України «Про запобігання корупції»</a:t>
            </a:r>
          </a:p>
        </p:txBody>
      </p:sp>
      <p:sp>
        <p:nvSpPr>
          <p:cNvPr id="16" name="Прямокутник 15"/>
          <p:cNvSpPr/>
          <p:nvPr/>
        </p:nvSpPr>
        <p:spPr>
          <a:xfrm>
            <a:off x="7187184" y="6092952"/>
            <a:ext cx="4572000" cy="408432"/>
          </a:xfrm>
          <a:prstGeom prst="rect">
            <a:avLst/>
          </a:prstGeom>
        </p:spPr>
        <p:txBody>
          <a:bodyPr lIns="0" tIns="0" rIns="0" bIns="0">
            <a:noAutofit/>
          </a:bodyPr>
          <a:lstStyle/>
          <a:p>
            <a:pPr indent="0" algn="just">
              <a:lnSpc>
                <a:spcPts val="1680"/>
              </a:lnSpc>
            </a:pPr>
            <a:r>
              <a:rPr lang="uk" sz="1400" b="1">
                <a:latin typeface="Times New Roman"/>
              </a:rPr>
              <a:t>Єдиний номер контакт-центру системи безоплатної правової допомоги - 0 800 213 103</a:t>
            </a:r>
          </a:p>
        </p:txBody>
      </p:sp>
      <p:sp>
        <p:nvSpPr>
          <p:cNvPr id="3" name="Google Shape;102;p14">
            <a:extLst>
              <a:ext uri="{FF2B5EF4-FFF2-40B4-BE49-F238E27FC236}">
                <a16:creationId xmlns:a16="http://schemas.microsoft.com/office/drawing/2014/main" id="{2BFDC4E5-338D-29E0-AAAA-B08FECD5D32E}"/>
              </a:ext>
            </a:extLst>
          </p:cNvPr>
          <p:cNvSpPr/>
          <p:nvPr/>
        </p:nvSpPr>
        <p:spPr>
          <a:xfrm>
            <a:off x="225552" y="64043"/>
            <a:ext cx="4395216" cy="1348946"/>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pic>
        <p:nvPicPr>
          <p:cNvPr id="18" name="Рисунок 17">
            <a:extLst>
              <a:ext uri="{FF2B5EF4-FFF2-40B4-BE49-F238E27FC236}">
                <a16:creationId xmlns:a16="http://schemas.microsoft.com/office/drawing/2014/main" id="{D7123B2A-57DB-4C1E-39D8-445074623576}"/>
              </a:ext>
            </a:extLst>
          </p:cNvPr>
          <p:cNvPicPr>
            <a:picLocks noChangeAspect="1"/>
          </p:cNvPicPr>
          <p:nvPr/>
        </p:nvPicPr>
        <p:blipFill>
          <a:blip r:embed="rId3"/>
          <a:stretch>
            <a:fillRect/>
          </a:stretch>
        </p:blipFill>
        <p:spPr>
          <a:xfrm>
            <a:off x="128016" y="2023872"/>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19" name="Рисунок 18">
            <a:extLst>
              <a:ext uri="{FF2B5EF4-FFF2-40B4-BE49-F238E27FC236}">
                <a16:creationId xmlns:a16="http://schemas.microsoft.com/office/drawing/2014/main" id="{470773BE-9DEA-CCBA-DB02-1F13E3B463F0}"/>
              </a:ext>
            </a:extLst>
          </p:cNvPr>
          <p:cNvPicPr>
            <a:picLocks noChangeAspect="1"/>
          </p:cNvPicPr>
          <p:nvPr/>
        </p:nvPicPr>
        <p:blipFill>
          <a:blip r:embed="rId3"/>
          <a:stretch>
            <a:fillRect/>
          </a:stretch>
        </p:blipFill>
        <p:spPr>
          <a:xfrm>
            <a:off x="128016" y="2709671"/>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20" name="Рисунок 19">
            <a:extLst>
              <a:ext uri="{FF2B5EF4-FFF2-40B4-BE49-F238E27FC236}">
                <a16:creationId xmlns:a16="http://schemas.microsoft.com/office/drawing/2014/main" id="{FA57DCBA-BEA9-519B-4DF2-CCE5C2718C91}"/>
              </a:ext>
            </a:extLst>
          </p:cNvPr>
          <p:cNvPicPr>
            <a:picLocks noChangeAspect="1"/>
          </p:cNvPicPr>
          <p:nvPr/>
        </p:nvPicPr>
        <p:blipFill>
          <a:blip r:embed="rId3"/>
          <a:stretch>
            <a:fillRect/>
          </a:stretch>
        </p:blipFill>
        <p:spPr>
          <a:xfrm>
            <a:off x="131064" y="4151377"/>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21" name="Рисунок 20">
            <a:extLst>
              <a:ext uri="{FF2B5EF4-FFF2-40B4-BE49-F238E27FC236}">
                <a16:creationId xmlns:a16="http://schemas.microsoft.com/office/drawing/2014/main" id="{D03E5003-A5B0-26C2-E997-66544839D4EF}"/>
              </a:ext>
            </a:extLst>
          </p:cNvPr>
          <p:cNvPicPr>
            <a:picLocks noChangeAspect="1"/>
          </p:cNvPicPr>
          <p:nvPr/>
        </p:nvPicPr>
        <p:blipFill>
          <a:blip r:embed="rId3"/>
          <a:stretch>
            <a:fillRect/>
          </a:stretch>
        </p:blipFill>
        <p:spPr>
          <a:xfrm>
            <a:off x="131064" y="5295900"/>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22" name="Рисунок 21">
            <a:extLst>
              <a:ext uri="{FF2B5EF4-FFF2-40B4-BE49-F238E27FC236}">
                <a16:creationId xmlns:a16="http://schemas.microsoft.com/office/drawing/2014/main" id="{2C156CBA-10D0-5930-1A7C-D3588EEDB870}"/>
              </a:ext>
            </a:extLst>
          </p:cNvPr>
          <p:cNvPicPr>
            <a:picLocks noChangeAspect="1"/>
          </p:cNvPicPr>
          <p:nvPr/>
        </p:nvPicPr>
        <p:blipFill>
          <a:blip r:embed="rId3"/>
          <a:stretch>
            <a:fillRect/>
          </a:stretch>
        </p:blipFill>
        <p:spPr>
          <a:xfrm>
            <a:off x="7767828" y="659157"/>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49936" y="1706880"/>
            <a:ext cx="2520696" cy="3188208"/>
          </a:xfrm>
          <a:prstGeom prst="rect">
            <a:avLst/>
          </a:prstGeom>
        </p:spPr>
        <p:txBody>
          <a:bodyPr lIns="0" tIns="0" rIns="0" bIns="0">
            <a:noAutofit/>
          </a:bodyPr>
          <a:lstStyle/>
          <a:p>
            <a:pPr indent="0" algn="just">
              <a:lnSpc>
                <a:spcPts val="1656"/>
              </a:lnSpc>
            </a:pPr>
            <a:r>
              <a:rPr lang="uk" sz="1400">
                <a:latin typeface="Times New Roman"/>
              </a:rPr>
              <a:t>Відповідно до ч. 1 ст. 53</a:t>
            </a:r>
            <a:r>
              <a:rPr lang="uk" sz="1400" baseline="30000">
                <a:latin typeface="Times New Roman"/>
              </a:rPr>
              <a:t>-5 </a:t>
            </a:r>
            <a:r>
              <a:rPr lang="uk" sz="1400">
                <a:latin typeface="Times New Roman"/>
              </a:rPr>
              <a:t>Закону </a:t>
            </a:r>
            <a:r>
              <a:rPr lang="uk" sz="1400" b="1">
                <a:latin typeface="Times New Roman"/>
              </a:rPr>
              <a:t>заборонено </a:t>
            </a:r>
            <a:r>
              <a:rPr lang="uk" sz="1400">
                <a:latin typeface="Times New Roman"/>
              </a:rPr>
              <a:t>розкривати інформацію про особу викривача, його близьких осіб або інші дані, які можуть ідентифікувати    особу</a:t>
            </a:r>
          </a:p>
          <a:p>
            <a:pPr indent="0" algn="just">
              <a:lnSpc>
                <a:spcPts val="1656"/>
              </a:lnSpc>
            </a:pPr>
            <a:r>
              <a:rPr lang="uk" sz="1400">
                <a:latin typeface="Times New Roman"/>
              </a:rPr>
              <a:t>викривача, його близьких осіб, третім особам, які не залучаються до розгляду, перевірки та/або розслідування повідомлених ним фактів, а також особам, дій або бездіяльності яких стосуються повідомлені ним факти, крім випадків, установлених законом</a:t>
            </a:r>
          </a:p>
        </p:txBody>
      </p:sp>
      <p:sp>
        <p:nvSpPr>
          <p:cNvPr id="4" name="Прямокутник 3"/>
          <p:cNvSpPr/>
          <p:nvPr/>
        </p:nvSpPr>
        <p:spPr>
          <a:xfrm>
            <a:off x="3236976" y="1527048"/>
            <a:ext cx="2859024" cy="707136"/>
          </a:xfrm>
          <a:prstGeom prst="rect">
            <a:avLst/>
          </a:prstGeom>
          <a:ln w="25400">
            <a:solidFill>
              <a:srgbClr val="FFFF00"/>
            </a:solidFill>
          </a:ln>
        </p:spPr>
        <p:txBody>
          <a:bodyPr lIns="0" tIns="0" rIns="0" bIns="0">
            <a:noAutofit/>
          </a:bodyPr>
          <a:lstStyle/>
          <a:p>
            <a:pPr indent="0" algn="just">
              <a:lnSpc>
                <a:spcPts val="1344"/>
              </a:lnSpc>
            </a:pPr>
            <a:r>
              <a:rPr lang="uk" sz="1400" b="1" i="1">
                <a:solidFill>
                  <a:srgbClr val="155A8F"/>
                </a:solidFill>
                <a:latin typeface="Times New Roman"/>
              </a:rPr>
              <a:t>Конфіденційна інформація про викривача</a:t>
            </a:r>
            <a:r>
              <a:rPr lang="uk" sz="1400">
                <a:solidFill>
                  <a:srgbClr val="155A8F"/>
                </a:solidFill>
                <a:latin typeface="Times New Roman"/>
              </a:rPr>
              <a:t> </a:t>
            </a:r>
            <a:r>
              <a:rPr lang="uk" sz="1400">
                <a:latin typeface="Times New Roman"/>
              </a:rPr>
              <a:t>- відомості, які дають можливість його ідентифікувати, зокрема:</a:t>
            </a:r>
          </a:p>
        </p:txBody>
      </p:sp>
      <p:sp>
        <p:nvSpPr>
          <p:cNvPr id="5" name="Прямокутник 4"/>
          <p:cNvSpPr/>
          <p:nvPr/>
        </p:nvSpPr>
        <p:spPr>
          <a:xfrm>
            <a:off x="3215640" y="2438400"/>
            <a:ext cx="3060032" cy="3962400"/>
          </a:xfrm>
          <a:prstGeom prst="rect">
            <a:avLst/>
          </a:prstGeom>
        </p:spPr>
        <p:txBody>
          <a:bodyPr lIns="0" tIns="0" rIns="0" bIns="0">
            <a:noAutofit/>
          </a:bodyPr>
          <a:lstStyle/>
          <a:p>
            <a:pPr marL="355600" indent="-355600" algn="just">
              <a:lnSpc>
                <a:spcPts val="1536"/>
              </a:lnSpc>
            </a:pPr>
            <a:r>
              <a:rPr lang="uk" sz="1200">
                <a:solidFill>
                  <a:srgbClr val="155A8F"/>
                </a:solidFill>
                <a:latin typeface="Times New Roman"/>
              </a:rPr>
              <a:t>✓    </a:t>
            </a:r>
            <a:r>
              <a:rPr lang="uk" sz="1200">
                <a:latin typeface="Times New Roman"/>
              </a:rPr>
              <a:t>прізвище, ім’я, по батькові;</a:t>
            </a:r>
          </a:p>
          <a:p>
            <a:pPr marL="355600" indent="-355600" algn="just">
              <a:lnSpc>
                <a:spcPts val="1536"/>
              </a:lnSpc>
            </a:pPr>
            <a:r>
              <a:rPr lang="uk" sz="1200">
                <a:solidFill>
                  <a:srgbClr val="155A8F"/>
                </a:solidFill>
                <a:latin typeface="Times New Roman"/>
              </a:rPr>
              <a:t>✓    </a:t>
            </a:r>
            <a:r>
              <a:rPr lang="uk" sz="1200">
                <a:latin typeface="Times New Roman"/>
              </a:rPr>
              <a:t>дата і місце народження;</a:t>
            </a:r>
          </a:p>
          <a:p>
            <a:pPr marL="355600" indent="-355600" algn="just">
              <a:lnSpc>
                <a:spcPts val="1536"/>
              </a:lnSpc>
            </a:pPr>
            <a:r>
              <a:rPr lang="uk" sz="1200">
                <a:solidFill>
                  <a:srgbClr val="155A8F"/>
                </a:solidFill>
                <a:latin typeface="Times New Roman"/>
              </a:rPr>
              <a:t>✓    </a:t>
            </a:r>
            <a:r>
              <a:rPr lang="uk" sz="1200">
                <a:latin typeface="Times New Roman"/>
              </a:rPr>
              <a:t>місце роботи та посада;</a:t>
            </a:r>
          </a:p>
          <a:p>
            <a:pPr marL="355600" indent="-355600" algn="just">
              <a:lnSpc>
                <a:spcPts val="1536"/>
              </a:lnSpc>
            </a:pPr>
            <a:r>
              <a:rPr lang="uk" sz="1200">
                <a:solidFill>
                  <a:srgbClr val="155A8F"/>
                </a:solidFill>
                <a:latin typeface="Times New Roman"/>
              </a:rPr>
              <a:t>✓    </a:t>
            </a:r>
            <a:r>
              <a:rPr lang="uk" sz="1200">
                <a:latin typeface="Times New Roman"/>
              </a:rPr>
              <a:t>місце проходження військової служби;</a:t>
            </a:r>
          </a:p>
          <a:p>
            <a:pPr marL="355600" indent="-355600" algn="just">
              <a:lnSpc>
                <a:spcPts val="1536"/>
              </a:lnSpc>
            </a:pPr>
            <a:r>
              <a:rPr lang="uk" sz="1200">
                <a:solidFill>
                  <a:srgbClr val="155A8F"/>
                </a:solidFill>
                <a:latin typeface="Times New Roman"/>
              </a:rPr>
              <a:t>✓    </a:t>
            </a:r>
            <a:r>
              <a:rPr lang="uk" sz="1200">
                <a:latin typeface="Times New Roman"/>
              </a:rPr>
              <a:t>місце навчання/стажування;</a:t>
            </a:r>
          </a:p>
          <a:p>
            <a:pPr marL="355600" indent="-355600" algn="just">
              <a:lnSpc>
                <a:spcPts val="1536"/>
              </a:lnSpc>
            </a:pPr>
            <a:r>
              <a:rPr lang="uk" sz="1200">
                <a:solidFill>
                  <a:srgbClr val="155A8F"/>
                </a:solidFill>
                <a:latin typeface="Times New Roman"/>
              </a:rPr>
              <a:t>✓   </a:t>
            </a:r>
            <a:r>
              <a:rPr lang="uk" sz="1200">
                <a:latin typeface="Times New Roman"/>
              </a:rPr>
              <a:t>відомості, які ідентифікують викривача як суб’єкта підприємницької діяльності;</a:t>
            </a:r>
          </a:p>
          <a:p>
            <a:pPr marL="355600" indent="-355600" algn="just">
              <a:lnSpc>
                <a:spcPts val="1536"/>
              </a:lnSpc>
            </a:pPr>
            <a:r>
              <a:rPr lang="uk" sz="1200">
                <a:solidFill>
                  <a:srgbClr val="155A8F"/>
                </a:solidFill>
                <a:latin typeface="Times New Roman"/>
              </a:rPr>
              <a:t>✓    </a:t>
            </a:r>
            <a:r>
              <a:rPr lang="uk" sz="1200">
                <a:latin typeface="Times New Roman"/>
              </a:rPr>
              <a:t>сімейний стан;</a:t>
            </a:r>
          </a:p>
          <a:p>
            <a:pPr marL="355600" indent="-355600" algn="just">
              <a:lnSpc>
                <a:spcPts val="1536"/>
              </a:lnSpc>
            </a:pPr>
            <a:r>
              <a:rPr lang="uk" sz="1200">
                <a:solidFill>
                  <a:srgbClr val="155A8F"/>
                </a:solidFill>
                <a:latin typeface="Times New Roman"/>
              </a:rPr>
              <a:t>✓    </a:t>
            </a:r>
            <a:r>
              <a:rPr lang="uk" sz="1200">
                <a:latin typeface="Times New Roman"/>
              </a:rPr>
              <a:t>адреса проживання, роботи;</a:t>
            </a:r>
          </a:p>
          <a:p>
            <a:pPr marL="355600" indent="-355600" algn="just">
              <a:lnSpc>
                <a:spcPts val="1536"/>
              </a:lnSpc>
            </a:pPr>
            <a:r>
              <a:rPr lang="uk" sz="1200">
                <a:solidFill>
                  <a:srgbClr val="155A8F"/>
                </a:solidFill>
                <a:latin typeface="Times New Roman"/>
              </a:rPr>
              <a:t>✓   </a:t>
            </a:r>
            <a:r>
              <a:rPr lang="uk" sz="1200">
                <a:latin typeface="Times New Roman"/>
              </a:rPr>
              <a:t>номер телефону, поштової скриньки, інші персоніфіковані канали зв’язку;</a:t>
            </a:r>
          </a:p>
          <a:p>
            <a:pPr marL="355600" indent="-355600" algn="just">
              <a:lnSpc>
                <a:spcPts val="1536"/>
              </a:lnSpc>
            </a:pPr>
            <a:r>
              <a:rPr lang="uk" sz="1200">
                <a:solidFill>
                  <a:srgbClr val="155A8F"/>
                </a:solidFill>
                <a:latin typeface="Times New Roman"/>
              </a:rPr>
              <a:t>✓    </a:t>
            </a:r>
            <a:r>
              <a:rPr lang="uk" sz="1200">
                <a:latin typeface="Times New Roman"/>
              </a:rPr>
              <a:t>зображення викривача;</a:t>
            </a:r>
          </a:p>
          <a:p>
            <a:pPr marL="355600" indent="-355600" algn="just">
              <a:lnSpc>
                <a:spcPts val="1536"/>
              </a:lnSpc>
            </a:pPr>
            <a:r>
              <a:rPr lang="uk" sz="1200">
                <a:solidFill>
                  <a:srgbClr val="155A8F"/>
                </a:solidFill>
                <a:latin typeface="Times New Roman"/>
              </a:rPr>
              <a:t>✓ </a:t>
            </a:r>
            <a:r>
              <a:rPr lang="uk" sz="1200">
                <a:latin typeface="Times New Roman"/>
              </a:rPr>
              <a:t>інформація про акаунти викривача в соціальних мережах;</a:t>
            </a:r>
          </a:p>
          <a:p>
            <a:pPr marL="355600" indent="-355600" algn="just">
              <a:lnSpc>
                <a:spcPts val="1536"/>
              </a:lnSpc>
            </a:pPr>
            <a:r>
              <a:rPr lang="uk" sz="1200">
                <a:solidFill>
                  <a:srgbClr val="155A8F"/>
                </a:solidFill>
                <a:latin typeface="Times New Roman"/>
              </a:rPr>
              <a:t>✓  </a:t>
            </a:r>
            <a:r>
              <a:rPr lang="uk" sz="1200">
                <a:latin typeface="Times New Roman"/>
              </a:rPr>
              <a:t>будь-які інші відомості, які дають змогу ідентифікувати особу викривача</a:t>
            </a:r>
          </a:p>
        </p:txBody>
      </p:sp>
      <p:sp>
        <p:nvSpPr>
          <p:cNvPr id="6" name="Прямокутник 5"/>
          <p:cNvSpPr/>
          <p:nvPr/>
        </p:nvSpPr>
        <p:spPr>
          <a:xfrm>
            <a:off x="6641592" y="1086612"/>
            <a:ext cx="5410200" cy="707136"/>
          </a:xfrm>
          <a:prstGeom prst="rect">
            <a:avLst/>
          </a:prstGeom>
          <a:solidFill>
            <a:srgbClr val="FFDE59"/>
          </a:solidFill>
        </p:spPr>
        <p:txBody>
          <a:bodyPr lIns="0" tIns="0" rIns="0" bIns="0">
            <a:noAutofit/>
          </a:bodyPr>
          <a:lstStyle/>
          <a:p>
            <a:pPr indent="0" algn="just">
              <a:lnSpc>
                <a:spcPts val="1656"/>
              </a:lnSpc>
              <a:spcAft>
                <a:spcPts val="1260"/>
              </a:spcAft>
            </a:pPr>
            <a:r>
              <a:rPr lang="uk" sz="1400" b="1" i="1">
                <a:latin typeface="Times New Roman"/>
              </a:rPr>
              <a:t>Зверніть увагу!</a:t>
            </a:r>
            <a:r>
              <a:rPr lang="uk" sz="1400">
                <a:latin typeface="Times New Roman"/>
              </a:rPr>
              <a:t> Відповідно до ч. 3 ст. 272 КУпАП викривач має право на збереження конфіденційності інформації стосовно нього під час надання пояснень у справі</a:t>
            </a:r>
          </a:p>
        </p:txBody>
      </p:sp>
      <p:sp>
        <p:nvSpPr>
          <p:cNvPr id="7" name="Прямокутник 6"/>
          <p:cNvSpPr/>
          <p:nvPr/>
        </p:nvSpPr>
        <p:spPr>
          <a:xfrm>
            <a:off x="6583680" y="2901696"/>
            <a:ext cx="5410200" cy="1054608"/>
          </a:xfrm>
          <a:prstGeom prst="rect">
            <a:avLst/>
          </a:prstGeom>
        </p:spPr>
        <p:txBody>
          <a:bodyPr lIns="0" tIns="0" rIns="0" bIns="0">
            <a:noAutofit/>
          </a:bodyPr>
          <a:lstStyle/>
          <a:p>
            <a:pPr indent="0" algn="just">
              <a:lnSpc>
                <a:spcPts val="1152"/>
              </a:lnSpc>
              <a:spcBef>
                <a:spcPts val="1260"/>
              </a:spcBef>
            </a:pPr>
            <a:r>
              <a:rPr lang="uk" sz="1200">
                <a:latin typeface="Times New Roman"/>
              </a:rPr>
              <a:t>У кримінальному провадженні слідчі, дізнавачі та прокурори при ознайомленні учасників кримінального провадження з матеріалами досудового розслідування до його завершення (у порядку ст. 222 КПК) та при відкритті цих матеріалів (у порядку ст.    290 КПК) </a:t>
            </a:r>
            <a:r>
              <a:rPr lang="uk" sz="1200" b="1" i="1">
                <a:latin typeface="Times New Roman"/>
              </a:rPr>
              <a:t>зобов’язані забезпечувати дотримання</a:t>
            </a:r>
          </a:p>
          <a:p>
            <a:pPr indent="0" algn="just">
              <a:lnSpc>
                <a:spcPts val="1152"/>
              </a:lnSpc>
              <a:spcAft>
                <a:spcPts val="1260"/>
              </a:spcAft>
            </a:pPr>
            <a:r>
              <a:rPr lang="uk" sz="1200" b="1" i="1">
                <a:latin typeface="Times New Roman"/>
              </a:rPr>
              <a:t>конфіденційності викривача</a:t>
            </a:r>
            <a:r>
              <a:rPr lang="uk" sz="1200">
                <a:latin typeface="Times New Roman"/>
              </a:rPr>
              <a:t> та </a:t>
            </a:r>
            <a:r>
              <a:rPr lang="uk" sz="1200" b="1" i="1">
                <a:latin typeface="Times New Roman"/>
              </a:rPr>
              <a:t>не допускати розкриття інформації</a:t>
            </a:r>
            <a:r>
              <a:rPr lang="uk" sz="1200">
                <a:latin typeface="Times New Roman"/>
              </a:rPr>
              <a:t> про особу викривача або інших відомостей, які дають можливість його ідентифікувати, особам, дій або бездіяльності яких стосуються повідомлені викривачем факти</a:t>
            </a:r>
          </a:p>
        </p:txBody>
      </p:sp>
      <p:sp>
        <p:nvSpPr>
          <p:cNvPr id="8" name="Прямокутник 7"/>
          <p:cNvSpPr/>
          <p:nvPr/>
        </p:nvSpPr>
        <p:spPr>
          <a:xfrm>
            <a:off x="6583680" y="4294632"/>
            <a:ext cx="5443728" cy="1200912"/>
          </a:xfrm>
          <a:prstGeom prst="rect">
            <a:avLst/>
          </a:prstGeom>
        </p:spPr>
        <p:txBody>
          <a:bodyPr lIns="0" tIns="0" rIns="0" bIns="0">
            <a:noAutofit/>
          </a:bodyPr>
          <a:lstStyle/>
          <a:p>
            <a:pPr indent="0" algn="just">
              <a:lnSpc>
                <a:spcPts val="1152"/>
              </a:lnSpc>
              <a:spcBef>
                <a:spcPts val="1260"/>
              </a:spcBef>
              <a:spcAft>
                <a:spcPts val="1260"/>
              </a:spcAft>
            </a:pPr>
            <a:r>
              <a:rPr lang="uk" sz="1200">
                <a:latin typeface="Times New Roman"/>
              </a:rPr>
              <a:t>У разі якщо законом дозволяється без згоди викривача ухвалення обґрунтованого рішення про розголошення інформації про викривача або інформації, яка може ідентифікувати особу викривача, викривач повинен бути повідомлений про це не пізніше ніж за 18 робочих днів до дня розкриття відповідної інформації шляхом вручення йому повідомлення про ухвалення відповідного рішення під розписку. У повідомленні про розкриття інформації про </a:t>
            </a:r>
            <a:r>
              <a:rPr lang="ru" sz="1200">
                <a:latin typeface="Times New Roman"/>
              </a:rPr>
              <a:t>особу </a:t>
            </a:r>
            <a:r>
              <a:rPr lang="uk" sz="1200">
                <a:latin typeface="Times New Roman"/>
              </a:rPr>
              <a:t>викривача має бути вказано коло осіб, яким </a:t>
            </a:r>
            <a:r>
              <a:rPr lang="ru" sz="1200">
                <a:latin typeface="Times New Roman"/>
              </a:rPr>
              <a:t>буде </a:t>
            </a:r>
            <a:r>
              <a:rPr lang="uk" sz="1200">
                <a:latin typeface="Times New Roman"/>
              </a:rPr>
              <a:t>розголошена інформація, а також підстави такого розголошення</a:t>
            </a:r>
          </a:p>
        </p:txBody>
      </p:sp>
      <p:sp>
        <p:nvSpPr>
          <p:cNvPr id="9" name="Прямокутник 8"/>
          <p:cNvSpPr/>
          <p:nvPr/>
        </p:nvSpPr>
        <p:spPr>
          <a:xfrm>
            <a:off x="6452375" y="6035040"/>
            <a:ext cx="5404104" cy="365760"/>
          </a:xfrm>
          <a:prstGeom prst="rect">
            <a:avLst/>
          </a:prstGeom>
        </p:spPr>
        <p:txBody>
          <a:bodyPr lIns="0" tIns="0" rIns="0" bIns="0">
            <a:noAutofit/>
          </a:bodyPr>
          <a:lstStyle/>
          <a:p>
            <a:pPr indent="0" algn="just">
              <a:lnSpc>
                <a:spcPts val="1344"/>
              </a:lnSpc>
              <a:spcBef>
                <a:spcPts val="1260"/>
              </a:spcBef>
            </a:pPr>
            <a:r>
              <a:rPr lang="uk" sz="1400" b="1">
                <a:latin typeface="Times New Roman"/>
              </a:rPr>
              <a:t>За незаконне розкриття відомостей про викривача настає відповідальність, передбачена законом</a:t>
            </a:r>
          </a:p>
        </p:txBody>
      </p:sp>
      <p:pic>
        <p:nvPicPr>
          <p:cNvPr id="2" name="Рисунок 1">
            <a:extLst>
              <a:ext uri="{FF2B5EF4-FFF2-40B4-BE49-F238E27FC236}">
                <a16:creationId xmlns:a16="http://schemas.microsoft.com/office/drawing/2014/main" id="{D074C845-152E-5CB2-FDC3-5037861304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43179" y="198120"/>
            <a:ext cx="3229365" cy="451080"/>
          </a:xfrm>
          <a:prstGeom prst="rect">
            <a:avLst/>
          </a:prstGeom>
        </p:spPr>
      </p:pic>
      <p:sp>
        <p:nvSpPr>
          <p:cNvPr id="10" name="Google Shape;102;p14">
            <a:extLst>
              <a:ext uri="{FF2B5EF4-FFF2-40B4-BE49-F238E27FC236}">
                <a16:creationId xmlns:a16="http://schemas.microsoft.com/office/drawing/2014/main" id="{BE4C3D02-D2F9-AE3A-AAC4-8F28D21A88C2}"/>
              </a:ext>
            </a:extLst>
          </p:cNvPr>
          <p:cNvSpPr/>
          <p:nvPr/>
        </p:nvSpPr>
        <p:spPr>
          <a:xfrm>
            <a:off x="225552" y="64043"/>
            <a:ext cx="4395216" cy="1348946"/>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sp>
        <p:nvSpPr>
          <p:cNvPr id="12" name="TextBox 11">
            <a:extLst>
              <a:ext uri="{FF2B5EF4-FFF2-40B4-BE49-F238E27FC236}">
                <a16:creationId xmlns:a16="http://schemas.microsoft.com/office/drawing/2014/main" id="{8D134126-ED1C-795F-B78B-FC2BA2579221}"/>
              </a:ext>
            </a:extLst>
          </p:cNvPr>
          <p:cNvSpPr txBox="1"/>
          <p:nvPr/>
        </p:nvSpPr>
        <p:spPr>
          <a:xfrm>
            <a:off x="6548628" y="2087200"/>
            <a:ext cx="6097604" cy="646331"/>
          </a:xfrm>
          <a:prstGeom prst="rect">
            <a:avLst/>
          </a:prstGeom>
          <a:noFill/>
        </p:spPr>
        <p:txBody>
          <a:bodyPr wrap="square">
            <a:spAutoFit/>
          </a:bodyPr>
          <a:lstStyle/>
          <a:p>
            <a:pPr indent="0" algn="just"/>
            <a:r>
              <a:rPr lang="ru-RU" sz="1200">
                <a:latin typeface="Times New Roman"/>
              </a:rPr>
              <a:t>Згідно з ч. 1 ст. 256 КУпАП протокол про адміністративне правопорушення має </a:t>
            </a:r>
          </a:p>
          <a:p>
            <a:pPr indent="0" algn="just"/>
            <a:r>
              <a:rPr lang="ru-RU" sz="1200">
                <a:latin typeface="Times New Roman"/>
              </a:rPr>
              <a:t>містити прізвище викривача (за його письмовою згодою)</a:t>
            </a:r>
          </a:p>
          <a:p>
            <a:pPr indent="0" algn="just">
              <a:spcAft>
                <a:spcPts val="1260"/>
              </a:spcAft>
            </a:pPr>
            <a:endParaRPr lang="uk" sz="1200">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7363968" y="451104"/>
            <a:ext cx="3212592" cy="707136"/>
          </a:xfrm>
          <a:prstGeom prst="rect">
            <a:avLst/>
          </a:prstGeom>
          <a:ln w="25400">
            <a:solidFill>
              <a:schemeClr val="accent6"/>
            </a:solidFill>
          </a:ln>
        </p:spPr>
        <p:txBody>
          <a:bodyPr lIns="0" tIns="0" rIns="0" bIns="0">
            <a:noAutofit/>
          </a:bodyPr>
          <a:lstStyle/>
          <a:p>
            <a:pPr indent="0" algn="just">
              <a:lnSpc>
                <a:spcPts val="1344"/>
              </a:lnSpc>
            </a:pPr>
            <a:r>
              <a:rPr lang="uk" sz="1400" i="1">
                <a:latin typeface="Times New Roman"/>
              </a:rPr>
              <a:t>у разі загрози життю і здоров’ю на забезпечення безпеки щодо себе та близьких осіб, майна та житла або на відмову від таких заходів</a:t>
            </a:r>
          </a:p>
        </p:txBody>
      </p:sp>
      <p:sp>
        <p:nvSpPr>
          <p:cNvPr id="8" name="Прямокутник 7"/>
          <p:cNvSpPr/>
          <p:nvPr/>
        </p:nvSpPr>
        <p:spPr>
          <a:xfrm>
            <a:off x="774191" y="2139696"/>
            <a:ext cx="3258793" cy="1572768"/>
          </a:xfrm>
          <a:prstGeom prst="rect">
            <a:avLst/>
          </a:prstGeom>
          <a:ln w="25400">
            <a:solidFill>
              <a:schemeClr val="accent6"/>
            </a:solidFill>
          </a:ln>
        </p:spPr>
        <p:txBody>
          <a:bodyPr lIns="0" tIns="0" rIns="0" bIns="0">
            <a:noAutofit/>
          </a:bodyPr>
          <a:lstStyle/>
          <a:p>
            <a:pPr indent="0" algn="just">
              <a:lnSpc>
                <a:spcPts val="1344"/>
              </a:lnSpc>
              <a:spcAft>
                <a:spcPts val="910"/>
              </a:spcAft>
            </a:pPr>
            <a:r>
              <a:rPr lang="uk" sz="1400" i="1">
                <a:latin typeface="Times New Roman"/>
              </a:rPr>
              <a:t>повідомляти про можливі факти корупційних або пов’язаних з корупцією правопорушень, інших порушень Закону без зазначення відомостей про себе (анонімно)</a:t>
            </a:r>
          </a:p>
          <a:p>
            <a:pPr indent="0" algn="just">
              <a:lnSpc>
                <a:spcPts val="1344"/>
              </a:lnSpc>
            </a:pPr>
            <a:r>
              <a:rPr lang="uk" sz="1400">
                <a:latin typeface="Times New Roman"/>
              </a:rPr>
              <a:t>Право на анонімність передбачено ст. 53</a:t>
            </a:r>
            <a:r>
              <a:rPr lang="uk" sz="1400" baseline="30000">
                <a:latin typeface="Times New Roman"/>
              </a:rPr>
              <a:t>5 </a:t>
            </a:r>
            <a:r>
              <a:rPr lang="uk" sz="1400">
                <a:latin typeface="Times New Roman"/>
              </a:rPr>
              <a:t>Закону України «Про запобігання корупції»</a:t>
            </a:r>
          </a:p>
        </p:txBody>
      </p:sp>
      <p:sp>
        <p:nvSpPr>
          <p:cNvPr id="9" name="Прямокутник 8"/>
          <p:cNvSpPr/>
          <p:nvPr/>
        </p:nvSpPr>
        <p:spPr>
          <a:xfrm>
            <a:off x="5263896" y="1402080"/>
            <a:ext cx="6553200" cy="1018032"/>
          </a:xfrm>
          <a:prstGeom prst="rect">
            <a:avLst/>
          </a:prstGeom>
        </p:spPr>
        <p:txBody>
          <a:bodyPr lIns="0" tIns="0" rIns="0" bIns="0">
            <a:noAutofit/>
          </a:bodyPr>
          <a:lstStyle/>
          <a:p>
            <a:pPr indent="0" algn="just">
              <a:lnSpc>
                <a:spcPts val="1344"/>
              </a:lnSpc>
              <a:spcAft>
                <a:spcPts val="630"/>
              </a:spcAft>
            </a:pPr>
            <a:r>
              <a:rPr lang="uk" sz="1400">
                <a:latin typeface="Times New Roman"/>
              </a:rPr>
              <a:t>За наявності загрози життю, житлу, здоров’ю та майну викривачів, їх близьких осіб у зв’язку із здійсненим повідомленням про корупцію правоохоронними органами до них можуть бути застосовані правові, організаційно-технічні та інші спрямовані на захист від протиправних посягань заходи, передбачені Законом України «Про забезпечення безпеки осіб, які беруть участь у кримінальному судочинстві» (ч. 2 ст. 53 Закону України «Про запобігання корупції»).</a:t>
            </a:r>
          </a:p>
        </p:txBody>
      </p:sp>
      <p:sp>
        <p:nvSpPr>
          <p:cNvPr id="10" name="Прямокутник 9"/>
          <p:cNvSpPr/>
          <p:nvPr/>
        </p:nvSpPr>
        <p:spPr>
          <a:xfrm>
            <a:off x="5266944" y="2529840"/>
            <a:ext cx="6544056" cy="676656"/>
          </a:xfrm>
          <a:prstGeom prst="rect">
            <a:avLst/>
          </a:prstGeom>
        </p:spPr>
        <p:txBody>
          <a:bodyPr lIns="0" tIns="0" rIns="0" bIns="0">
            <a:noAutofit/>
          </a:bodyPr>
          <a:lstStyle/>
          <a:p>
            <a:pPr indent="0" algn="just">
              <a:lnSpc>
                <a:spcPts val="1344"/>
              </a:lnSpc>
              <a:spcAft>
                <a:spcPts val="630"/>
              </a:spcAft>
            </a:pPr>
            <a:r>
              <a:rPr lang="uk" sz="1400" b="1">
                <a:latin typeface="Times New Roman"/>
              </a:rPr>
              <a:t>Викривач має право </a:t>
            </a:r>
            <a:r>
              <a:rPr lang="uk" sz="1400">
                <a:latin typeface="Times New Roman"/>
              </a:rPr>
              <a:t>на забезпечення безпеки шляхом застосування заходів, зазначених у статтях 1 і 7 цього Закону, за наявності відповідних підстав (</a:t>
            </a:r>
            <a:r>
              <a:rPr lang="uk" sz="1400" b="1">
                <a:latin typeface="Times New Roman"/>
              </a:rPr>
              <a:t>п. д</a:t>
            </a:r>
            <a:r>
              <a:rPr lang="uk" sz="1400" b="1" baseline="30000">
                <a:latin typeface="Times New Roman"/>
              </a:rPr>
              <a:t>1</a:t>
            </a:r>
            <a:r>
              <a:rPr lang="uk" sz="1400" b="1">
                <a:latin typeface="Times New Roman"/>
              </a:rPr>
              <a:t> ст. 2 </a:t>
            </a:r>
            <a:r>
              <a:rPr lang="uk" sz="1400">
                <a:latin typeface="Times New Roman"/>
              </a:rPr>
              <a:t>Закону України «Про забезпечення безпеки осіб, які беруть участь у кримінальному судочинстві»)</a:t>
            </a:r>
          </a:p>
        </p:txBody>
      </p:sp>
      <p:sp>
        <p:nvSpPr>
          <p:cNvPr id="11" name="Прямокутник 10"/>
          <p:cNvSpPr/>
          <p:nvPr/>
        </p:nvSpPr>
        <p:spPr>
          <a:xfrm>
            <a:off x="5263896" y="3346704"/>
            <a:ext cx="6544056" cy="496824"/>
          </a:xfrm>
          <a:prstGeom prst="rect">
            <a:avLst/>
          </a:prstGeom>
        </p:spPr>
        <p:txBody>
          <a:bodyPr lIns="0" tIns="0" rIns="0" bIns="0">
            <a:noAutofit/>
          </a:bodyPr>
          <a:lstStyle/>
          <a:p>
            <a:pPr algn="ctr">
              <a:lnSpc>
                <a:spcPts val="1320"/>
              </a:lnSpc>
            </a:pPr>
            <a:r>
              <a:rPr lang="uk" sz="1400" b="1" i="1">
                <a:solidFill>
                  <a:srgbClr val="155A8F"/>
                </a:solidFill>
                <a:latin typeface="Times New Roman"/>
              </a:rPr>
              <a:t>Заходи забезпечення безпеки</a:t>
            </a:r>
            <a:r>
              <a:rPr lang="uk" sz="1400">
                <a:solidFill>
                  <a:srgbClr val="155A8F"/>
                </a:solidFill>
                <a:latin typeface="Times New Roman"/>
              </a:rPr>
              <a:t> </a:t>
            </a:r>
            <a:r>
              <a:rPr lang="uk" sz="1400">
                <a:latin typeface="Times New Roman"/>
              </a:rPr>
              <a:t>є (ст. 7 Закону України «Про забезпечення безпеки осіб, які беруть участь у кримінальному судочинстві»):</a:t>
            </a:r>
          </a:p>
          <a:p>
            <a:pPr indent="0" algn="ctr">
              <a:lnSpc>
                <a:spcPts val="1320"/>
              </a:lnSpc>
            </a:pPr>
            <a:endParaRPr lang="uk" sz="1400">
              <a:latin typeface="Times New Roman"/>
            </a:endParaRPr>
          </a:p>
        </p:txBody>
      </p:sp>
      <p:sp>
        <p:nvSpPr>
          <p:cNvPr id="12" name="Прямокутник 11"/>
          <p:cNvSpPr/>
          <p:nvPr/>
        </p:nvSpPr>
        <p:spPr>
          <a:xfrm>
            <a:off x="9366504" y="3678936"/>
            <a:ext cx="1072896" cy="164592"/>
          </a:xfrm>
          <a:prstGeom prst="rect">
            <a:avLst/>
          </a:prstGeom>
        </p:spPr>
        <p:txBody>
          <a:bodyPr wrap="none" lIns="0" tIns="0" rIns="0" bIns="0">
            <a:noAutofit/>
          </a:bodyPr>
          <a:lstStyle/>
          <a:p>
            <a:pPr indent="0" algn="ctr">
              <a:lnSpc>
                <a:spcPts val="1320"/>
              </a:lnSpc>
            </a:pPr>
            <a:endParaRPr lang="uk" sz="1400">
              <a:latin typeface="Times New Roman"/>
            </a:endParaRPr>
          </a:p>
        </p:txBody>
      </p:sp>
      <p:sp>
        <p:nvSpPr>
          <p:cNvPr id="13" name="Прямокутник 12"/>
          <p:cNvSpPr/>
          <p:nvPr/>
        </p:nvSpPr>
        <p:spPr>
          <a:xfrm>
            <a:off x="728472" y="5541264"/>
            <a:ext cx="3779520" cy="713232"/>
          </a:xfrm>
          <a:prstGeom prst="rect">
            <a:avLst/>
          </a:prstGeom>
          <a:solidFill>
            <a:srgbClr val="FFFF00">
              <a:alpha val="37000"/>
            </a:srgbClr>
          </a:solidFill>
        </p:spPr>
        <p:txBody>
          <a:bodyPr lIns="0" tIns="0" rIns="0" bIns="0">
            <a:noAutofit/>
          </a:bodyPr>
          <a:lstStyle/>
          <a:p>
            <a:pPr indent="0" algn="just">
              <a:lnSpc>
                <a:spcPts val="1320"/>
              </a:lnSpc>
            </a:pPr>
            <a:r>
              <a:rPr lang="uk" sz="1400" b="1" i="1">
                <a:latin typeface="Times New Roman"/>
              </a:rPr>
              <a:t>Зверніть увагу!</a:t>
            </a:r>
            <a:r>
              <a:rPr lang="uk" sz="1400">
                <a:latin typeface="Times New Roman"/>
              </a:rPr>
              <a:t> Право на забезпечення безпеки мають лише ті викривачі, які повідомили про вчинення </a:t>
            </a:r>
            <a:r>
              <a:rPr lang="uk" sz="1400" b="1">
                <a:latin typeface="Times New Roman"/>
              </a:rPr>
              <a:t>кримінального </a:t>
            </a:r>
            <a:r>
              <a:rPr lang="uk" sz="1400">
                <a:latin typeface="Times New Roman"/>
              </a:rPr>
              <a:t>корупційного правопорушення</a:t>
            </a:r>
          </a:p>
        </p:txBody>
      </p:sp>
      <p:sp>
        <p:nvSpPr>
          <p:cNvPr id="14" name="Прямокутник 13"/>
          <p:cNvSpPr/>
          <p:nvPr/>
        </p:nvSpPr>
        <p:spPr>
          <a:xfrm>
            <a:off x="5334000" y="3822192"/>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sp>
        <p:nvSpPr>
          <p:cNvPr id="15" name="Прямокутник 14"/>
          <p:cNvSpPr/>
          <p:nvPr/>
        </p:nvSpPr>
        <p:spPr>
          <a:xfrm>
            <a:off x="5635752" y="3816096"/>
            <a:ext cx="6251448" cy="2438400"/>
          </a:xfrm>
          <a:prstGeom prst="rect">
            <a:avLst/>
          </a:prstGeom>
        </p:spPr>
        <p:txBody>
          <a:bodyPr lIns="0" tIns="0" rIns="0" bIns="0">
            <a:noAutofit/>
          </a:bodyPr>
          <a:lstStyle/>
          <a:p>
            <a:pPr indent="0">
              <a:lnSpc>
                <a:spcPts val="1320"/>
              </a:lnSpc>
            </a:pPr>
            <a:r>
              <a:rPr lang="uk" sz="1400">
                <a:latin typeface="Times New Roman"/>
              </a:rPr>
              <a:t>особиста охорона, охорона житла і майна;</a:t>
            </a:r>
          </a:p>
          <a:p>
            <a:pPr indent="0">
              <a:lnSpc>
                <a:spcPts val="1320"/>
              </a:lnSpc>
            </a:pPr>
            <a:endParaRPr lang="uk" sz="1400">
              <a:latin typeface="Times New Roman"/>
            </a:endParaRPr>
          </a:p>
          <a:p>
            <a:pPr indent="0">
              <a:lnSpc>
                <a:spcPts val="1320"/>
              </a:lnSpc>
            </a:pPr>
            <a:r>
              <a:rPr lang="uk" sz="1400">
                <a:latin typeface="Times New Roman"/>
              </a:rPr>
              <a:t>видача спеціальних засобів індивідуального захисту і</a:t>
            </a:r>
          </a:p>
          <a:p>
            <a:pPr indent="0">
              <a:lnSpc>
                <a:spcPts val="1320"/>
              </a:lnSpc>
            </a:pPr>
            <a:r>
              <a:rPr lang="uk" sz="1400">
                <a:latin typeface="Times New Roman"/>
              </a:rPr>
              <a:t>сповіщення про небезпеку;</a:t>
            </a:r>
          </a:p>
          <a:p>
            <a:pPr indent="0">
              <a:lnSpc>
                <a:spcPts val="1320"/>
              </a:lnSpc>
            </a:pPr>
            <a:endParaRPr lang="uk" sz="1400">
              <a:latin typeface="Times New Roman"/>
            </a:endParaRPr>
          </a:p>
          <a:p>
            <a:pPr indent="0">
              <a:lnSpc>
                <a:spcPts val="1320"/>
              </a:lnSpc>
            </a:pPr>
            <a:r>
              <a:rPr lang="uk" sz="1400">
                <a:latin typeface="Times New Roman"/>
              </a:rPr>
              <a:t>використання технічних засобів контролю і прослуховування телефонних та інших переговорів, візуальне спостереження;</a:t>
            </a:r>
          </a:p>
          <a:p>
            <a:pPr indent="0">
              <a:lnSpc>
                <a:spcPts val="1320"/>
              </a:lnSpc>
            </a:pPr>
            <a:endParaRPr lang="uk" sz="1400">
              <a:latin typeface="Times New Roman"/>
            </a:endParaRPr>
          </a:p>
          <a:p>
            <a:pPr indent="0">
              <a:lnSpc>
                <a:spcPts val="1320"/>
              </a:lnSpc>
            </a:pPr>
            <a:r>
              <a:rPr lang="uk" sz="1400">
                <a:latin typeface="Times New Roman"/>
              </a:rPr>
              <a:t>заміна документів та зміна зовнішності; зміна місця роботи або навчання; переселення в інше місце проживання;</a:t>
            </a:r>
          </a:p>
          <a:p>
            <a:pPr indent="0">
              <a:lnSpc>
                <a:spcPts val="1320"/>
              </a:lnSpc>
            </a:pPr>
            <a:endParaRPr lang="uk" sz="1400">
              <a:latin typeface="Times New Roman"/>
            </a:endParaRPr>
          </a:p>
          <a:p>
            <a:pPr indent="0">
              <a:lnSpc>
                <a:spcPts val="1320"/>
              </a:lnSpc>
            </a:pPr>
            <a:r>
              <a:rPr lang="uk" sz="1400">
                <a:latin typeface="Times New Roman"/>
              </a:rPr>
              <a:t>поміщення до дошкільної виховної установи або установи органів соціального захисту населення; </a:t>
            </a:r>
          </a:p>
          <a:p>
            <a:pPr indent="0">
              <a:lnSpc>
                <a:spcPts val="1320"/>
              </a:lnSpc>
            </a:pPr>
            <a:r>
              <a:rPr lang="uk" sz="1400">
                <a:latin typeface="Times New Roman"/>
              </a:rPr>
              <a:t>забезпечення конфіденційності відомостей про особу; закритий судовий розгляд</a:t>
            </a:r>
          </a:p>
        </p:txBody>
      </p:sp>
      <p:sp>
        <p:nvSpPr>
          <p:cNvPr id="16" name="Прямокутник 15"/>
          <p:cNvSpPr/>
          <p:nvPr/>
        </p:nvSpPr>
        <p:spPr>
          <a:xfrm>
            <a:off x="6699504" y="6336792"/>
            <a:ext cx="5047488" cy="435864"/>
          </a:xfrm>
          <a:prstGeom prst="rect">
            <a:avLst/>
          </a:prstGeom>
        </p:spPr>
        <p:txBody>
          <a:bodyPr lIns="0" tIns="0" rIns="0" bIns="0">
            <a:noAutofit/>
          </a:bodyPr>
          <a:lstStyle/>
          <a:p>
            <a:pPr indent="0" algn="just">
              <a:lnSpc>
                <a:spcPts val="1152"/>
              </a:lnSpc>
            </a:pPr>
            <a:r>
              <a:rPr lang="uk" sz="1200" b="1" i="1">
                <a:latin typeface="Times New Roman"/>
              </a:rPr>
              <a:t>З урахуванням характеру і ступеня небезпеки для життя, здоров</a:t>
            </a:r>
            <a:r>
              <a:rPr lang="uk" sz="1200" b="1" i="1">
                <a:solidFill>
                  <a:srgbClr val="ABABAB"/>
                </a:solidFill>
                <a:latin typeface="Times New Roman"/>
              </a:rPr>
              <a:t>'</a:t>
            </a:r>
            <a:r>
              <a:rPr lang="uk" sz="1200" b="1" i="1">
                <a:latin typeface="Times New Roman"/>
              </a:rPr>
              <a:t>я, житла та майна осіб, взятих під захист, можуть здійснюватися й інші заходи безпеки</a:t>
            </a:r>
          </a:p>
        </p:txBody>
      </p:sp>
      <p:pic>
        <p:nvPicPr>
          <p:cNvPr id="17" name="Рисунок 16">
            <a:extLst>
              <a:ext uri="{FF2B5EF4-FFF2-40B4-BE49-F238E27FC236}">
                <a16:creationId xmlns:a16="http://schemas.microsoft.com/office/drawing/2014/main" id="{3225DA9E-A55A-6469-ACC6-C6D6082F0104}"/>
              </a:ext>
            </a:extLst>
          </p:cNvPr>
          <p:cNvPicPr>
            <a:picLocks noChangeAspect="1"/>
          </p:cNvPicPr>
          <p:nvPr/>
        </p:nvPicPr>
        <p:blipFill>
          <a:blip r:embed="rId2"/>
          <a:stretch>
            <a:fillRect/>
          </a:stretch>
        </p:blipFill>
        <p:spPr>
          <a:xfrm>
            <a:off x="6321552" y="527304"/>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19" name="Рисунок 18">
            <a:extLst>
              <a:ext uri="{FF2B5EF4-FFF2-40B4-BE49-F238E27FC236}">
                <a16:creationId xmlns:a16="http://schemas.microsoft.com/office/drawing/2014/main" id="{E0F39BE3-712A-8548-7118-1C97081EC0B9}"/>
              </a:ext>
            </a:extLst>
          </p:cNvPr>
          <p:cNvPicPr>
            <a:picLocks noChangeAspect="1"/>
          </p:cNvPicPr>
          <p:nvPr/>
        </p:nvPicPr>
        <p:blipFill>
          <a:blip r:embed="rId2"/>
          <a:stretch>
            <a:fillRect/>
          </a:stretch>
        </p:blipFill>
        <p:spPr>
          <a:xfrm>
            <a:off x="138684" y="2115312"/>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sp>
        <p:nvSpPr>
          <p:cNvPr id="20" name="Google Shape;102;p14">
            <a:extLst>
              <a:ext uri="{FF2B5EF4-FFF2-40B4-BE49-F238E27FC236}">
                <a16:creationId xmlns:a16="http://schemas.microsoft.com/office/drawing/2014/main" id="{7D4B082B-592F-7F60-A76B-119EE05D00EE}"/>
              </a:ext>
            </a:extLst>
          </p:cNvPr>
          <p:cNvSpPr/>
          <p:nvPr/>
        </p:nvSpPr>
        <p:spPr>
          <a:xfrm>
            <a:off x="225552" y="64043"/>
            <a:ext cx="4395216" cy="1348946"/>
          </a:xfrm>
          <a:prstGeom prst="round2DiagRect">
            <a:avLst>
              <a:gd name="adj1" fmla="val 50000"/>
              <a:gd name="adj2" fmla="val 0"/>
            </a:avLst>
          </a:prstGeom>
          <a:blipFill>
            <a:blip r:embed="rId3"/>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sp>
        <p:nvSpPr>
          <p:cNvPr id="21" name="Прямокутник 20">
            <a:extLst>
              <a:ext uri="{FF2B5EF4-FFF2-40B4-BE49-F238E27FC236}">
                <a16:creationId xmlns:a16="http://schemas.microsoft.com/office/drawing/2014/main" id="{9773E235-9629-CF11-44C4-5466225F36F9}"/>
              </a:ext>
            </a:extLst>
          </p:cNvPr>
          <p:cNvSpPr/>
          <p:nvPr/>
        </p:nvSpPr>
        <p:spPr>
          <a:xfrm>
            <a:off x="5334000" y="4136136"/>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sp>
        <p:nvSpPr>
          <p:cNvPr id="22" name="Прямокутник 21">
            <a:extLst>
              <a:ext uri="{FF2B5EF4-FFF2-40B4-BE49-F238E27FC236}">
                <a16:creationId xmlns:a16="http://schemas.microsoft.com/office/drawing/2014/main" id="{AA014D97-1D82-F453-5AEA-1ECA4E6B2AAB}"/>
              </a:ext>
            </a:extLst>
          </p:cNvPr>
          <p:cNvSpPr/>
          <p:nvPr/>
        </p:nvSpPr>
        <p:spPr>
          <a:xfrm>
            <a:off x="5334000" y="4616196"/>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sp>
        <p:nvSpPr>
          <p:cNvPr id="23" name="Прямокутник 22">
            <a:extLst>
              <a:ext uri="{FF2B5EF4-FFF2-40B4-BE49-F238E27FC236}">
                <a16:creationId xmlns:a16="http://schemas.microsoft.com/office/drawing/2014/main" id="{9445FC18-AF5C-AE57-9B56-D8DCD71877B7}"/>
              </a:ext>
            </a:extLst>
          </p:cNvPr>
          <p:cNvSpPr/>
          <p:nvPr/>
        </p:nvSpPr>
        <p:spPr>
          <a:xfrm>
            <a:off x="5334000" y="5096256"/>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sp>
        <p:nvSpPr>
          <p:cNvPr id="24" name="Прямокутник 23">
            <a:extLst>
              <a:ext uri="{FF2B5EF4-FFF2-40B4-BE49-F238E27FC236}">
                <a16:creationId xmlns:a16="http://schemas.microsoft.com/office/drawing/2014/main" id="{E171BF1C-E297-2A4A-6EBE-40B429599627}"/>
              </a:ext>
            </a:extLst>
          </p:cNvPr>
          <p:cNvSpPr/>
          <p:nvPr/>
        </p:nvSpPr>
        <p:spPr>
          <a:xfrm>
            <a:off x="5334000" y="5625846"/>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sp>
        <p:nvSpPr>
          <p:cNvPr id="25" name="Прямокутник 24">
            <a:extLst>
              <a:ext uri="{FF2B5EF4-FFF2-40B4-BE49-F238E27FC236}">
                <a16:creationId xmlns:a16="http://schemas.microsoft.com/office/drawing/2014/main" id="{A4B7A2B5-E585-3623-CB71-46FF61135337}"/>
              </a:ext>
            </a:extLst>
          </p:cNvPr>
          <p:cNvSpPr/>
          <p:nvPr/>
        </p:nvSpPr>
        <p:spPr>
          <a:xfrm>
            <a:off x="5334000" y="5928360"/>
            <a:ext cx="170688" cy="153924"/>
          </a:xfrm>
          <a:prstGeom prst="rect">
            <a:avLst/>
          </a:prstGeom>
        </p:spPr>
        <p:txBody>
          <a:bodyPr lIns="0" tIns="0" rIns="0" bIns="0">
            <a:noAutofit/>
          </a:bodyPr>
          <a:lstStyle/>
          <a:p>
            <a:pPr indent="0">
              <a:lnSpc>
                <a:spcPts val="1550"/>
              </a:lnSpc>
            </a:pPr>
            <a:r>
              <a:rPr lang="uk" sz="1400">
                <a:solidFill>
                  <a:srgbClr val="155A8F"/>
                </a:solidFill>
                <a:latin typeface="Times New Roman"/>
              </a:rPr>
              <a:t>✓</a:t>
            </a:r>
          </a:p>
        </p:txBody>
      </p:sp>
      <p:cxnSp>
        <p:nvCxnSpPr>
          <p:cNvPr id="27" name="Пряма зі стрілкою 26">
            <a:extLst>
              <a:ext uri="{FF2B5EF4-FFF2-40B4-BE49-F238E27FC236}">
                <a16:creationId xmlns:a16="http://schemas.microsoft.com/office/drawing/2014/main" id="{6F79A07B-C82A-5A3A-2015-855556131B24}"/>
              </a:ext>
            </a:extLst>
          </p:cNvPr>
          <p:cNvCxnSpPr>
            <a:cxnSpLocks/>
          </p:cNvCxnSpPr>
          <p:nvPr/>
        </p:nvCxnSpPr>
        <p:spPr>
          <a:xfrm flipV="1">
            <a:off x="2579571" y="2810577"/>
            <a:ext cx="2579570" cy="2627697"/>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321552" y="527304"/>
            <a:ext cx="472440" cy="438912"/>
          </a:xfrm>
          <a:prstGeom prst="rect">
            <a:avLst/>
          </a:prstGeom>
          <a:effectLst>
            <a:softEdge rad="38100"/>
          </a:effectLst>
        </p:spPr>
      </p:pic>
      <p:pic>
        <p:nvPicPr>
          <p:cNvPr id="4" name="Рисунок 3"/>
          <p:cNvPicPr>
            <a:picLocks noChangeAspect="1"/>
          </p:cNvPicPr>
          <p:nvPr/>
        </p:nvPicPr>
        <p:blipFill>
          <a:blip r:embed="rId3"/>
          <a:stretch>
            <a:fillRect/>
          </a:stretch>
        </p:blipFill>
        <p:spPr>
          <a:xfrm>
            <a:off x="5666233" y="2287604"/>
            <a:ext cx="5691577" cy="2386584"/>
          </a:xfrm>
          <a:prstGeom prst="rect">
            <a:avLst/>
          </a:prstGeom>
          <a:effectLst>
            <a:softEdge rad="127000"/>
          </a:effectLst>
        </p:spPr>
      </p:pic>
      <p:sp>
        <p:nvSpPr>
          <p:cNvPr id="8" name="Прямокутник 7"/>
          <p:cNvSpPr/>
          <p:nvPr/>
        </p:nvSpPr>
        <p:spPr>
          <a:xfrm>
            <a:off x="765048" y="2100072"/>
            <a:ext cx="3203448" cy="877824"/>
          </a:xfrm>
          <a:prstGeom prst="rect">
            <a:avLst/>
          </a:prstGeom>
          <a:ln w="25400">
            <a:solidFill>
              <a:schemeClr val="accent6"/>
            </a:solidFill>
          </a:ln>
        </p:spPr>
        <p:txBody>
          <a:bodyPr lIns="0" tIns="0" rIns="0" bIns="0">
            <a:noAutofit/>
          </a:bodyPr>
          <a:lstStyle/>
          <a:p>
            <a:pPr indent="0" algn="just">
              <a:lnSpc>
                <a:spcPts val="1344"/>
              </a:lnSpc>
            </a:pPr>
            <a:r>
              <a:rPr lang="uk" sz="1400" i="1">
                <a:latin typeface="Times New Roman"/>
              </a:rPr>
              <a:t>на відшкодування витрат у зв’язку із захистом прав викривачів, витрат на адвоката у зв’язку із захистом прав особи як викривача, витрат на судовий збір</a:t>
            </a:r>
          </a:p>
        </p:txBody>
      </p:sp>
      <p:sp>
        <p:nvSpPr>
          <p:cNvPr id="9" name="Прямокутник 8"/>
          <p:cNvSpPr/>
          <p:nvPr/>
        </p:nvSpPr>
        <p:spPr>
          <a:xfrm>
            <a:off x="1700784" y="3294888"/>
            <a:ext cx="3422904" cy="1225296"/>
          </a:xfrm>
          <a:prstGeom prst="rect">
            <a:avLst/>
          </a:prstGeom>
        </p:spPr>
        <p:txBody>
          <a:bodyPr lIns="0" tIns="0" rIns="0" bIns="0">
            <a:noAutofit/>
          </a:bodyPr>
          <a:lstStyle/>
          <a:p>
            <a:pPr marL="304800" indent="-304800" algn="just">
              <a:lnSpc>
                <a:spcPts val="1550"/>
              </a:lnSpc>
              <a:spcAft>
                <a:spcPts val="770"/>
              </a:spcAft>
            </a:pPr>
            <a:r>
              <a:rPr lang="uk" sz="1400">
                <a:latin typeface="Times New Roman"/>
              </a:rPr>
              <a:t>Судові витрати (гл. 8 КАС та гл. 8 ЦПК):</a:t>
            </a:r>
          </a:p>
          <a:p>
            <a:pPr marL="304800" indent="-304800" algn="just">
              <a:lnSpc>
                <a:spcPts val="1320"/>
              </a:lnSpc>
            </a:pPr>
            <a:r>
              <a:rPr lang="uk" sz="1400">
                <a:solidFill>
                  <a:srgbClr val="155A8F"/>
                </a:solidFill>
                <a:latin typeface="Times New Roman"/>
              </a:rPr>
              <a:t>✓    </a:t>
            </a:r>
            <a:r>
              <a:rPr lang="uk" sz="1400">
                <a:latin typeface="Times New Roman"/>
              </a:rPr>
              <a:t>судовий збір</a:t>
            </a:r>
          </a:p>
          <a:p>
            <a:pPr marL="304800" indent="-304800" algn="just">
              <a:lnSpc>
                <a:spcPts val="1320"/>
              </a:lnSpc>
            </a:pPr>
            <a:r>
              <a:rPr lang="uk" sz="1400">
                <a:solidFill>
                  <a:srgbClr val="155A8F"/>
                </a:solidFill>
                <a:latin typeface="Times New Roman"/>
              </a:rPr>
              <a:t>✓  </a:t>
            </a:r>
            <a:r>
              <a:rPr lang="uk" sz="1400">
                <a:latin typeface="Times New Roman"/>
              </a:rPr>
              <a:t>витрати, пов’язані з розглядом справи (зокрема, </a:t>
            </a:r>
            <a:r>
              <a:rPr lang="uk" sz="1400" i="1">
                <a:latin typeface="Times New Roman"/>
              </a:rPr>
              <a:t>витрати на професійну правничу допомогу</a:t>
            </a:r>
            <a:r>
              <a:rPr lang="uk" sz="1400" b="1">
                <a:latin typeface="Times New Roman"/>
              </a:rPr>
              <a:t> </a:t>
            </a:r>
            <a:r>
              <a:rPr lang="uk" sz="1400">
                <a:latin typeface="Times New Roman"/>
              </a:rPr>
              <a:t>(п. 1 ч. 3 ст. 132 КАС та п. 1 ч. 3 ст. 133 ЦПК)</a:t>
            </a:r>
          </a:p>
        </p:txBody>
      </p:sp>
      <p:sp>
        <p:nvSpPr>
          <p:cNvPr id="10" name="Прямокутник 9"/>
          <p:cNvSpPr/>
          <p:nvPr/>
        </p:nvSpPr>
        <p:spPr>
          <a:xfrm>
            <a:off x="7028688" y="566928"/>
            <a:ext cx="3191256" cy="371856"/>
          </a:xfrm>
          <a:prstGeom prst="rect">
            <a:avLst/>
          </a:prstGeom>
          <a:ln w="25400">
            <a:solidFill>
              <a:schemeClr val="accent6"/>
            </a:solidFill>
          </a:ln>
        </p:spPr>
        <p:txBody>
          <a:bodyPr lIns="0" tIns="0" rIns="0" bIns="0">
            <a:noAutofit/>
          </a:bodyPr>
          <a:lstStyle/>
          <a:p>
            <a:pPr indent="0" algn="just">
              <a:lnSpc>
                <a:spcPts val="1680"/>
              </a:lnSpc>
            </a:pPr>
            <a:r>
              <a:rPr lang="uk" sz="1400" i="1">
                <a:latin typeface="Times New Roman"/>
              </a:rPr>
              <a:t>на винагороду у визначених законом випадках</a:t>
            </a:r>
          </a:p>
        </p:txBody>
      </p:sp>
      <p:sp>
        <p:nvSpPr>
          <p:cNvPr id="11" name="Прямокутник 10"/>
          <p:cNvSpPr/>
          <p:nvPr/>
        </p:nvSpPr>
        <p:spPr>
          <a:xfrm>
            <a:off x="5644896" y="1207008"/>
            <a:ext cx="5952744" cy="883920"/>
          </a:xfrm>
          <a:prstGeom prst="rect">
            <a:avLst/>
          </a:prstGeom>
        </p:spPr>
        <p:txBody>
          <a:bodyPr lIns="0" tIns="0" rIns="0" bIns="0">
            <a:noAutofit/>
          </a:bodyPr>
          <a:lstStyle/>
          <a:p>
            <a:pPr indent="0" algn="just">
              <a:lnSpc>
                <a:spcPts val="1344"/>
              </a:lnSpc>
            </a:pPr>
            <a:r>
              <a:rPr lang="uk" sz="1400" b="1" i="1">
                <a:solidFill>
                  <a:srgbClr val="155A8F"/>
                </a:solidFill>
                <a:latin typeface="Times New Roman"/>
              </a:rPr>
              <a:t>Право на винагороду</a:t>
            </a:r>
            <a:r>
              <a:rPr lang="uk" sz="1400">
                <a:solidFill>
                  <a:srgbClr val="155A8F"/>
                </a:solidFill>
                <a:latin typeface="Times New Roman"/>
              </a:rPr>
              <a:t> </a:t>
            </a:r>
            <a:r>
              <a:rPr lang="uk" sz="1400">
                <a:latin typeface="Times New Roman"/>
              </a:rPr>
              <a:t>має викривач, який повідомив про корупційний злочин, грошовий розмір предмета якого або завдані державі збитки від якого у 5 000 і більше разів перевищують розмір прожиткового мінімуму для працездатних осіб, установленого законом на час вчинення злочину (ст. 53</a:t>
            </a:r>
            <a:r>
              <a:rPr lang="uk" sz="1400" baseline="30000">
                <a:latin typeface="Times New Roman"/>
              </a:rPr>
              <a:t>7</a:t>
            </a:r>
            <a:r>
              <a:rPr lang="uk" sz="1400">
                <a:latin typeface="Times New Roman"/>
              </a:rPr>
              <a:t> Закону України «Про запобігання корупції»).</a:t>
            </a:r>
          </a:p>
        </p:txBody>
      </p:sp>
      <p:sp>
        <p:nvSpPr>
          <p:cNvPr id="12" name="Прямокутник 11"/>
          <p:cNvSpPr/>
          <p:nvPr/>
        </p:nvSpPr>
        <p:spPr>
          <a:xfrm>
            <a:off x="377952" y="4892040"/>
            <a:ext cx="4645152" cy="1255776"/>
          </a:xfrm>
          <a:prstGeom prst="rect">
            <a:avLst/>
          </a:prstGeom>
        </p:spPr>
        <p:txBody>
          <a:bodyPr lIns="0" tIns="0" rIns="0" bIns="0">
            <a:noAutofit/>
          </a:bodyPr>
          <a:lstStyle/>
          <a:p>
            <a:pPr indent="0" algn="just">
              <a:lnSpc>
                <a:spcPts val="1344"/>
              </a:lnSpc>
              <a:spcAft>
                <a:spcPts val="1120"/>
              </a:spcAft>
            </a:pPr>
            <a:r>
              <a:rPr lang="uk" sz="1400">
                <a:latin typeface="Times New Roman"/>
              </a:rPr>
              <a:t>Правові </a:t>
            </a:r>
            <a:r>
              <a:rPr lang="ru" sz="1400">
                <a:latin typeface="Times New Roman"/>
              </a:rPr>
              <a:t>засади </a:t>
            </a:r>
            <a:r>
              <a:rPr lang="uk" sz="1400">
                <a:latin typeface="Times New Roman"/>
              </a:rPr>
              <a:t>розподілу та відшкодування судових витрат визначаються відповідними положеннями КАС або ЦПК.</a:t>
            </a:r>
          </a:p>
          <a:p>
            <a:pPr indent="0" algn="just">
              <a:lnSpc>
                <a:spcPts val="1344"/>
              </a:lnSpc>
            </a:pPr>
            <a:r>
              <a:rPr lang="uk" sz="1400">
                <a:latin typeface="Times New Roman"/>
              </a:rPr>
              <a:t>Справляння судового збору, платники, об’єкти та розміри ставок </a:t>
            </a:r>
            <a:r>
              <a:rPr lang="ru" sz="1400">
                <a:latin typeface="Times New Roman"/>
              </a:rPr>
              <a:t>судового </a:t>
            </a:r>
            <a:r>
              <a:rPr lang="uk" sz="1400">
                <a:latin typeface="Times New Roman"/>
              </a:rPr>
              <a:t>збору, порядок сплати, звільнення від сплати та повернення </a:t>
            </a:r>
            <a:r>
              <a:rPr lang="ru" sz="1400">
                <a:latin typeface="Times New Roman"/>
              </a:rPr>
              <a:t>судового </a:t>
            </a:r>
            <a:r>
              <a:rPr lang="uk" sz="1400">
                <a:latin typeface="Times New Roman"/>
              </a:rPr>
              <a:t>збору визначає </a:t>
            </a:r>
            <a:r>
              <a:rPr lang="ru" sz="1400">
                <a:latin typeface="Times New Roman"/>
              </a:rPr>
              <a:t>Закон </a:t>
            </a:r>
            <a:r>
              <a:rPr lang="uk" sz="1400">
                <a:latin typeface="Times New Roman"/>
              </a:rPr>
              <a:t>України «Про судовий збір».</a:t>
            </a:r>
          </a:p>
        </p:txBody>
      </p:sp>
      <p:sp>
        <p:nvSpPr>
          <p:cNvPr id="13" name="Прямокутник 12"/>
          <p:cNvSpPr/>
          <p:nvPr/>
        </p:nvSpPr>
        <p:spPr>
          <a:xfrm>
            <a:off x="6396228" y="4896770"/>
            <a:ext cx="4450080" cy="1572768"/>
          </a:xfrm>
          <a:prstGeom prst="rect">
            <a:avLst/>
          </a:prstGeom>
        </p:spPr>
        <p:txBody>
          <a:bodyPr lIns="0" tIns="0" rIns="0" bIns="0">
            <a:noAutofit/>
          </a:bodyPr>
          <a:lstStyle/>
          <a:p>
            <a:pPr marL="355600" indent="-355600" algn="just">
              <a:lnSpc>
                <a:spcPts val="1344"/>
              </a:lnSpc>
            </a:pPr>
            <a:r>
              <a:rPr lang="uk" sz="1400">
                <a:solidFill>
                  <a:srgbClr val="155A8F"/>
                </a:solidFill>
                <a:latin typeface="Times New Roman"/>
              </a:rPr>
              <a:t>✓    </a:t>
            </a:r>
            <a:r>
              <a:rPr lang="uk" sz="1400">
                <a:latin typeface="Times New Roman"/>
              </a:rPr>
              <a:t>є співучасником корупційного правопорушення, про яке особа повідомила;</a:t>
            </a:r>
          </a:p>
          <a:p>
            <a:pPr marL="355600" indent="-355600" algn="just">
              <a:lnSpc>
                <a:spcPts val="1344"/>
              </a:lnSpc>
            </a:pPr>
            <a:r>
              <a:rPr lang="uk" sz="1400">
                <a:solidFill>
                  <a:srgbClr val="155A8F"/>
                </a:solidFill>
                <a:latin typeface="Times New Roman"/>
              </a:rPr>
              <a:t>✓    </a:t>
            </a:r>
            <a:r>
              <a:rPr lang="uk" sz="1400">
                <a:latin typeface="Times New Roman"/>
              </a:rPr>
              <a:t>повідомила про корупційне правопорушення у рамках угоди у кримінальному провадженні;</a:t>
            </a:r>
          </a:p>
          <a:p>
            <a:pPr marL="355600" indent="-355600" algn="just">
              <a:lnSpc>
                <a:spcPts val="1344"/>
              </a:lnSpc>
            </a:pPr>
            <a:r>
              <a:rPr lang="uk" sz="1400">
                <a:solidFill>
                  <a:srgbClr val="155A8F"/>
                </a:solidFill>
                <a:latin typeface="Times New Roman"/>
              </a:rPr>
              <a:t>✓ </a:t>
            </a:r>
            <a:r>
              <a:rPr lang="uk" sz="1400">
                <a:latin typeface="Times New Roman"/>
              </a:rPr>
              <a:t>повідомила </a:t>
            </a:r>
            <a:r>
              <a:rPr lang="ru" sz="1400">
                <a:latin typeface="Times New Roman"/>
              </a:rPr>
              <a:t>про </a:t>
            </a:r>
            <a:r>
              <a:rPr lang="uk" sz="1400">
                <a:latin typeface="Times New Roman"/>
              </a:rPr>
              <a:t>корупційне кримінальне правопорушення як викривач, маючи при цьому можливість для здійснення офіційного повідомлення </a:t>
            </a:r>
            <a:r>
              <a:rPr lang="ru" sz="1400">
                <a:latin typeface="Times New Roman"/>
              </a:rPr>
              <a:t>про </a:t>
            </a:r>
            <a:r>
              <a:rPr lang="uk" sz="1400">
                <a:latin typeface="Times New Roman"/>
              </a:rPr>
              <a:t>виявлене кримінальне правопорушення у межах реалізації своїх службових повноважень</a:t>
            </a:r>
          </a:p>
        </p:txBody>
      </p:sp>
      <p:sp>
        <p:nvSpPr>
          <p:cNvPr id="14" name="Google Shape;102;p14">
            <a:extLst>
              <a:ext uri="{FF2B5EF4-FFF2-40B4-BE49-F238E27FC236}">
                <a16:creationId xmlns:a16="http://schemas.microsoft.com/office/drawing/2014/main" id="{13E5AF52-2225-D7EE-D961-8A5299C46199}"/>
              </a:ext>
            </a:extLst>
          </p:cNvPr>
          <p:cNvSpPr/>
          <p:nvPr/>
        </p:nvSpPr>
        <p:spPr>
          <a:xfrm>
            <a:off x="225552" y="64043"/>
            <a:ext cx="4395216" cy="1348946"/>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pic>
        <p:nvPicPr>
          <p:cNvPr id="15" name="Рисунок 14">
            <a:extLst>
              <a:ext uri="{FF2B5EF4-FFF2-40B4-BE49-F238E27FC236}">
                <a16:creationId xmlns:a16="http://schemas.microsoft.com/office/drawing/2014/main" id="{0DE23EFB-1CCC-C4E9-FAE0-82E089EEDB8C}"/>
              </a:ext>
            </a:extLst>
          </p:cNvPr>
          <p:cNvPicPr>
            <a:picLocks noChangeAspect="1"/>
          </p:cNvPicPr>
          <p:nvPr/>
        </p:nvPicPr>
        <p:blipFill>
          <a:blip r:embed="rId2"/>
          <a:stretch>
            <a:fillRect/>
          </a:stretch>
        </p:blipFill>
        <p:spPr>
          <a:xfrm>
            <a:off x="237744" y="2109216"/>
            <a:ext cx="472440" cy="438912"/>
          </a:xfrm>
          <a:prstGeom prst="rect">
            <a:avLst/>
          </a:prstGeom>
          <a:effectLst>
            <a:softEdge rad="381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780288" y="1731264"/>
            <a:ext cx="3157728" cy="210312"/>
          </a:xfrm>
          <a:prstGeom prst="rect">
            <a:avLst/>
          </a:prstGeom>
          <a:ln w="25400">
            <a:solidFill>
              <a:schemeClr val="accent6"/>
            </a:solidFill>
          </a:ln>
        </p:spPr>
        <p:txBody>
          <a:bodyPr wrap="none" lIns="0" tIns="0" rIns="0" bIns="0">
            <a:noAutofit/>
          </a:bodyPr>
          <a:lstStyle/>
          <a:p>
            <a:pPr indent="0">
              <a:lnSpc>
                <a:spcPts val="1550"/>
              </a:lnSpc>
            </a:pPr>
            <a:r>
              <a:rPr lang="uk" sz="1400" i="1">
                <a:latin typeface="Times New Roman"/>
              </a:rPr>
              <a:t>на отримання психологічної допомоги</a:t>
            </a:r>
          </a:p>
        </p:txBody>
      </p:sp>
      <p:sp>
        <p:nvSpPr>
          <p:cNvPr id="8" name="Прямокутник 7"/>
          <p:cNvSpPr/>
          <p:nvPr/>
        </p:nvSpPr>
        <p:spPr>
          <a:xfrm>
            <a:off x="2499360" y="2933941"/>
            <a:ext cx="2121408" cy="766572"/>
          </a:xfrm>
          <a:prstGeom prst="rect">
            <a:avLst/>
          </a:prstGeom>
          <a:solidFill>
            <a:srgbClr val="FFFF00">
              <a:alpha val="70000"/>
            </a:srgbClr>
          </a:solidFill>
        </p:spPr>
        <p:txBody>
          <a:bodyPr lIns="0" tIns="0" rIns="0" bIns="0">
            <a:noAutofit/>
          </a:bodyPr>
          <a:lstStyle/>
          <a:p>
            <a:pPr indent="0" algn="ctr">
              <a:lnSpc>
                <a:spcPts val="1656"/>
              </a:lnSpc>
            </a:pPr>
            <a:r>
              <a:rPr lang="uk" sz="1400" b="1">
                <a:latin typeface="Times New Roman"/>
              </a:rPr>
              <a:t>ст. 53</a:t>
            </a:r>
            <a:r>
              <a:rPr lang="uk" sz="1400" b="1" baseline="30000">
                <a:latin typeface="Times New Roman"/>
              </a:rPr>
              <a:t>8</a:t>
            </a:r>
            <a:r>
              <a:rPr lang="uk" sz="1400" b="1">
                <a:latin typeface="Times New Roman"/>
              </a:rPr>
              <a:t> Закону України «Про запобігання корупції»</a:t>
            </a:r>
          </a:p>
        </p:txBody>
      </p:sp>
      <p:sp>
        <p:nvSpPr>
          <p:cNvPr id="9" name="Прямокутник 8"/>
          <p:cNvSpPr/>
          <p:nvPr/>
        </p:nvSpPr>
        <p:spPr>
          <a:xfrm>
            <a:off x="6284976" y="269748"/>
            <a:ext cx="5108448" cy="1018032"/>
          </a:xfrm>
          <a:prstGeom prst="rect">
            <a:avLst/>
          </a:prstGeom>
          <a:ln w="25400">
            <a:solidFill>
              <a:schemeClr val="accent6"/>
            </a:solidFill>
          </a:ln>
        </p:spPr>
        <p:txBody>
          <a:bodyPr lIns="0" tIns="0" rIns="0" bIns="0">
            <a:noAutofit/>
          </a:bodyPr>
          <a:lstStyle/>
          <a:p>
            <a:pPr marL="190500" indent="-190500" algn="just">
              <a:lnSpc>
                <a:spcPts val="1344"/>
              </a:lnSpc>
            </a:pPr>
            <a:r>
              <a:rPr lang="uk" sz="1400">
                <a:latin typeface="Times New Roman"/>
              </a:rPr>
              <a:t>викривач </a:t>
            </a:r>
            <a:r>
              <a:rPr lang="uk" sz="1400" b="1">
                <a:latin typeface="Times New Roman"/>
              </a:rPr>
              <a:t>не несе </a:t>
            </a:r>
            <a:r>
              <a:rPr lang="uk" sz="1400">
                <a:latin typeface="Times New Roman"/>
              </a:rPr>
              <a:t>юридичної відповідальності </a:t>
            </a:r>
            <a:r>
              <a:rPr lang="uk" sz="1400" i="1">
                <a:latin typeface="Times New Roman"/>
              </a:rPr>
              <a:t>за:</a:t>
            </a:r>
          </a:p>
          <a:p>
            <a:pPr marL="190500" indent="-190500" algn="just">
              <a:lnSpc>
                <a:spcPts val="1344"/>
              </a:lnSpc>
            </a:pPr>
            <a:r>
              <a:rPr lang="uk" sz="1400" b="1">
                <a:solidFill>
                  <a:srgbClr val="155A8F"/>
                </a:solidFill>
                <a:latin typeface="Times New Roman"/>
              </a:rPr>
              <a:t>✓</a:t>
            </a:r>
            <a:r>
              <a:rPr lang="uk" sz="1400" i="1">
                <a:solidFill>
                  <a:srgbClr val="155A8F"/>
                </a:solidFill>
                <a:latin typeface="Times New Roman"/>
              </a:rPr>
              <a:t>    </a:t>
            </a:r>
            <a:r>
              <a:rPr lang="uk" sz="1400" i="1">
                <a:latin typeface="Times New Roman"/>
              </a:rPr>
              <a:t>повідомлення</a:t>
            </a:r>
            <a:r>
              <a:rPr lang="uk" sz="1400" b="1">
                <a:latin typeface="Times New Roman"/>
              </a:rPr>
              <a:t> </a:t>
            </a:r>
            <a:r>
              <a:rPr lang="uk" sz="1400">
                <a:latin typeface="Times New Roman"/>
              </a:rPr>
              <a:t>про можливі факти корупційних або пов’язаних з корупцією правопорушень, інших порушень цього Закону,</a:t>
            </a:r>
          </a:p>
          <a:p>
            <a:pPr marL="190500" indent="-190500" algn="just">
              <a:lnSpc>
                <a:spcPts val="1344"/>
              </a:lnSpc>
            </a:pPr>
            <a:r>
              <a:rPr lang="uk" sz="1400" b="1">
                <a:solidFill>
                  <a:srgbClr val="155A8F"/>
                </a:solidFill>
                <a:latin typeface="Times New Roman"/>
              </a:rPr>
              <a:t>✓    </a:t>
            </a:r>
            <a:r>
              <a:rPr lang="uk" sz="1400" i="1">
                <a:latin typeface="Times New Roman"/>
              </a:rPr>
              <a:t>поширення зазначеної у повідомленні інформації</a:t>
            </a:r>
            <a:r>
              <a:rPr lang="uk" sz="1400">
                <a:latin typeface="Times New Roman"/>
              </a:rPr>
              <a:t>, незважаючи на можливе порушення таким повідомленням своїх службових, цивільних, трудових чи інших обов’язків або зобов’язань.</a:t>
            </a:r>
          </a:p>
        </p:txBody>
      </p:sp>
      <p:sp>
        <p:nvSpPr>
          <p:cNvPr id="10" name="Прямокутник 9"/>
          <p:cNvSpPr/>
          <p:nvPr/>
        </p:nvSpPr>
        <p:spPr>
          <a:xfrm>
            <a:off x="6783324" y="1495044"/>
            <a:ext cx="5102352" cy="542544"/>
          </a:xfrm>
          <a:prstGeom prst="rect">
            <a:avLst/>
          </a:prstGeom>
          <a:ln w="25400">
            <a:solidFill>
              <a:schemeClr val="accent6"/>
            </a:solidFill>
          </a:ln>
        </p:spPr>
        <p:txBody>
          <a:bodyPr lIns="0" tIns="0" rIns="0" bIns="0">
            <a:noAutofit/>
          </a:bodyPr>
          <a:lstStyle/>
          <a:p>
            <a:pPr indent="0" algn="just">
              <a:lnSpc>
                <a:spcPts val="1344"/>
              </a:lnSpc>
            </a:pPr>
            <a:r>
              <a:rPr lang="uk" sz="1400">
                <a:latin typeface="Times New Roman"/>
              </a:rPr>
              <a:t>Повідомлення </a:t>
            </a:r>
            <a:r>
              <a:rPr lang="uk" sz="1400" b="1">
                <a:latin typeface="Times New Roman"/>
              </a:rPr>
              <a:t>не може розглядатися </a:t>
            </a:r>
            <a:r>
              <a:rPr lang="uk" sz="1400">
                <a:latin typeface="Times New Roman"/>
              </a:rPr>
              <a:t>як </a:t>
            </a:r>
            <a:r>
              <a:rPr lang="uk" sz="1400" i="1">
                <a:latin typeface="Times New Roman"/>
              </a:rPr>
              <a:t>порушення умов конфіденційності, передбачених цивільним, трудовим або іншим договором (контрактом)</a:t>
            </a:r>
          </a:p>
        </p:txBody>
      </p:sp>
      <p:sp>
        <p:nvSpPr>
          <p:cNvPr id="11" name="Прямокутник 10"/>
          <p:cNvSpPr/>
          <p:nvPr/>
        </p:nvSpPr>
        <p:spPr>
          <a:xfrm>
            <a:off x="6894576" y="2374391"/>
            <a:ext cx="5084064" cy="1504589"/>
          </a:xfrm>
          <a:prstGeom prst="rect">
            <a:avLst/>
          </a:prstGeom>
          <a:ln w="25400">
            <a:solidFill>
              <a:schemeClr val="accent6"/>
            </a:solidFill>
          </a:ln>
        </p:spPr>
        <p:txBody>
          <a:bodyPr lIns="0" tIns="0" rIns="0" bIns="0">
            <a:noAutofit/>
          </a:bodyPr>
          <a:lstStyle/>
          <a:p>
            <a:pPr indent="0" algn="just">
              <a:lnSpc>
                <a:spcPts val="1344"/>
              </a:lnSpc>
              <a:spcAft>
                <a:spcPts val="910"/>
              </a:spcAft>
            </a:pPr>
            <a:r>
              <a:rPr lang="uk" sz="1400">
                <a:latin typeface="Times New Roman"/>
              </a:rPr>
              <a:t>Викривач </a:t>
            </a:r>
            <a:r>
              <a:rPr lang="uk" sz="1400" b="1">
                <a:latin typeface="Times New Roman"/>
              </a:rPr>
              <a:t>звільняється </a:t>
            </a:r>
            <a:r>
              <a:rPr lang="uk" sz="1400">
                <a:latin typeface="Times New Roman"/>
              </a:rPr>
              <a:t>від цивільно-правової відповідальності </a:t>
            </a:r>
            <a:r>
              <a:rPr lang="uk" sz="1400" i="1">
                <a:latin typeface="Times New Roman"/>
              </a:rPr>
              <a:t>за майнову та/або моральну шкоду</a:t>
            </a:r>
            <a:r>
              <a:rPr lang="uk" sz="1400">
                <a:latin typeface="Times New Roman"/>
              </a:rPr>
              <a:t>, завдану внаслідок здійснення повідомлення, </a:t>
            </a:r>
            <a:r>
              <a:rPr lang="uk" sz="1400" b="1" i="1">
                <a:solidFill>
                  <a:srgbClr val="155A8F"/>
                </a:solidFill>
                <a:latin typeface="Times New Roman"/>
              </a:rPr>
              <a:t>крім випадку здійснення завідомо неправдивого повідомлення</a:t>
            </a:r>
          </a:p>
          <a:p>
            <a:pPr algn="just">
              <a:lnSpc>
                <a:spcPts val="1344"/>
              </a:lnSpc>
              <a:spcAft>
                <a:spcPts val="910"/>
              </a:spcAft>
            </a:pPr>
            <a:r>
              <a:rPr lang="uk" sz="1400">
                <a:latin typeface="Times New Roman"/>
              </a:rPr>
              <a:t>У разі </a:t>
            </a:r>
            <a:r>
              <a:rPr lang="uk" sz="1400" i="1">
                <a:latin typeface="Times New Roman"/>
              </a:rPr>
              <a:t>неумисного</a:t>
            </a:r>
            <a:r>
              <a:rPr lang="uk" sz="1400" b="1">
                <a:latin typeface="Times New Roman"/>
              </a:rPr>
              <a:t> </a:t>
            </a:r>
            <a:r>
              <a:rPr lang="uk" sz="1400">
                <a:latin typeface="Times New Roman"/>
              </a:rPr>
              <a:t>повідомлення викривачем недостовірної </a:t>
            </a:r>
          </a:p>
          <a:p>
            <a:pPr algn="just">
              <a:lnSpc>
                <a:spcPts val="1344"/>
              </a:lnSpc>
              <a:spcAft>
                <a:spcPts val="910"/>
              </a:spcAft>
            </a:pPr>
            <a:r>
              <a:rPr lang="uk" sz="1400">
                <a:latin typeface="Times New Roman"/>
              </a:rPr>
              <a:t>інформації вона </a:t>
            </a:r>
            <a:r>
              <a:rPr lang="uk" sz="1400" b="1" i="1">
                <a:solidFill>
                  <a:srgbClr val="155A8F"/>
                </a:solidFill>
                <a:latin typeface="Times New Roman"/>
              </a:rPr>
              <a:t>підлягає спростуванню</a:t>
            </a:r>
            <a:r>
              <a:rPr lang="uk" sz="1400">
                <a:solidFill>
                  <a:srgbClr val="155A8F"/>
                </a:solidFill>
                <a:latin typeface="Times New Roman"/>
              </a:rPr>
              <a:t> </a:t>
            </a:r>
            <a:r>
              <a:rPr lang="uk" sz="1400">
                <a:latin typeface="Times New Roman"/>
              </a:rPr>
              <a:t>у порядку, визначеному Цивільним кодексом України.</a:t>
            </a:r>
          </a:p>
          <a:p>
            <a:pPr indent="0" algn="just">
              <a:lnSpc>
                <a:spcPts val="1344"/>
              </a:lnSpc>
              <a:spcAft>
                <a:spcPts val="910"/>
              </a:spcAft>
            </a:pPr>
            <a:endParaRPr lang="uk" sz="1400" b="1" i="1">
              <a:solidFill>
                <a:srgbClr val="155A8F"/>
              </a:solidFill>
              <a:latin typeface="Times New Roman"/>
            </a:endParaRPr>
          </a:p>
          <a:p>
            <a:pPr indent="0" algn="just">
              <a:lnSpc>
                <a:spcPts val="1344"/>
              </a:lnSpc>
            </a:pPr>
            <a:endParaRPr lang="uk" sz="1400">
              <a:latin typeface="Times New Roman"/>
            </a:endParaRPr>
          </a:p>
        </p:txBody>
      </p:sp>
      <p:sp>
        <p:nvSpPr>
          <p:cNvPr id="13" name="Прямокутник 12"/>
          <p:cNvSpPr/>
          <p:nvPr/>
        </p:nvSpPr>
        <p:spPr>
          <a:xfrm>
            <a:off x="6906768" y="3227832"/>
            <a:ext cx="5068824" cy="502920"/>
          </a:xfrm>
          <a:prstGeom prst="rect">
            <a:avLst/>
          </a:prstGeom>
        </p:spPr>
        <p:txBody>
          <a:bodyPr lIns="0" tIns="0" rIns="0" bIns="0">
            <a:noAutofit/>
          </a:bodyPr>
          <a:lstStyle/>
          <a:p>
            <a:pPr indent="0" algn="just">
              <a:lnSpc>
                <a:spcPts val="1344"/>
              </a:lnSpc>
            </a:pPr>
            <a:endParaRPr lang="uk" sz="1400">
              <a:latin typeface="Times New Roman"/>
            </a:endParaRPr>
          </a:p>
        </p:txBody>
      </p:sp>
      <p:sp>
        <p:nvSpPr>
          <p:cNvPr id="15" name="Прямокутник 14"/>
          <p:cNvSpPr/>
          <p:nvPr/>
        </p:nvSpPr>
        <p:spPr>
          <a:xfrm>
            <a:off x="374904" y="4904232"/>
            <a:ext cx="4828032" cy="1691640"/>
          </a:xfrm>
          <a:prstGeom prst="rect">
            <a:avLst/>
          </a:prstGeom>
        </p:spPr>
        <p:txBody>
          <a:bodyPr lIns="0" tIns="0" rIns="0" bIns="0">
            <a:noAutofit/>
          </a:bodyPr>
          <a:lstStyle/>
          <a:p>
            <a:pPr indent="0" algn="just">
              <a:lnSpc>
                <a:spcPts val="1680"/>
              </a:lnSpc>
            </a:pPr>
            <a:r>
              <a:rPr lang="uk" sz="1400">
                <a:latin typeface="Times New Roman"/>
              </a:rPr>
              <a:t>Цивільно-правова відповідальність за шкоду майновим та немайновим правам особи (ч. 1 ст. 280 ЦК), щодо якої повідомляється інформація, лише за наявності </a:t>
            </a:r>
            <a:r>
              <a:rPr lang="uk" sz="1400" i="1">
                <a:latin typeface="Times New Roman"/>
              </a:rPr>
              <a:t>сукупності </a:t>
            </a:r>
            <a:r>
              <a:rPr lang="uk" sz="1400">
                <a:latin typeface="Times New Roman"/>
              </a:rPr>
              <a:t>двох юридичних фактів:</a:t>
            </a:r>
          </a:p>
          <a:p>
            <a:pPr marL="762000" indent="-266700" algn="just">
              <a:lnSpc>
                <a:spcPts val="1680"/>
              </a:lnSpc>
            </a:pPr>
            <a:r>
              <a:rPr lang="uk" sz="1400">
                <a:solidFill>
                  <a:srgbClr val="155A8F"/>
                </a:solidFill>
                <a:latin typeface="Times New Roman"/>
              </a:rPr>
              <a:t>✓    </a:t>
            </a:r>
            <a:r>
              <a:rPr lang="uk" sz="1400">
                <a:latin typeface="Times New Roman"/>
              </a:rPr>
              <a:t>інформація виявилася «недостовірною»;</a:t>
            </a:r>
          </a:p>
          <a:p>
            <a:pPr marL="762000" indent="-266700" algn="just">
              <a:lnSpc>
                <a:spcPts val="1680"/>
              </a:lnSpc>
            </a:pPr>
            <a:r>
              <a:rPr lang="uk" sz="1400">
                <a:solidFill>
                  <a:srgbClr val="155A8F"/>
                </a:solidFill>
                <a:latin typeface="Times New Roman"/>
              </a:rPr>
              <a:t>✓    </a:t>
            </a:r>
            <a:r>
              <a:rPr lang="uk" sz="1400">
                <a:latin typeface="Times New Roman"/>
              </a:rPr>
              <a:t>особа, яка повідомила інформацію, завідомо знала про те, що інформація, яку вона повідомляє, є недостовірною</a:t>
            </a:r>
          </a:p>
        </p:txBody>
      </p:sp>
      <p:sp>
        <p:nvSpPr>
          <p:cNvPr id="16" name="Прямокутник 15"/>
          <p:cNvSpPr/>
          <p:nvPr/>
        </p:nvSpPr>
        <p:spPr>
          <a:xfrm>
            <a:off x="7540752" y="4093464"/>
            <a:ext cx="3218688" cy="838200"/>
          </a:xfrm>
          <a:prstGeom prst="rect">
            <a:avLst/>
          </a:prstGeom>
          <a:ln w="25400">
            <a:solidFill>
              <a:schemeClr val="accent6"/>
            </a:solidFill>
          </a:ln>
        </p:spPr>
        <p:txBody>
          <a:bodyPr lIns="0" tIns="0" rIns="0" bIns="0">
            <a:noAutofit/>
          </a:bodyPr>
          <a:lstStyle/>
          <a:p>
            <a:pPr indent="0" algn="just">
              <a:lnSpc>
                <a:spcPts val="1680"/>
              </a:lnSpc>
            </a:pPr>
            <a:r>
              <a:rPr lang="uk" sz="1400" i="1">
                <a:latin typeface="Times New Roman"/>
              </a:rPr>
              <a:t>отримувати інформацію про стан та результати розгляду, перевірки та/або розслідування за фактом повідомлення ним інформації</a:t>
            </a:r>
          </a:p>
        </p:txBody>
      </p:sp>
      <p:sp>
        <p:nvSpPr>
          <p:cNvPr id="17" name="Прямокутник 16"/>
          <p:cNvSpPr/>
          <p:nvPr/>
        </p:nvSpPr>
        <p:spPr>
          <a:xfrm>
            <a:off x="5919216" y="5251704"/>
            <a:ext cx="6050280" cy="1225296"/>
          </a:xfrm>
          <a:prstGeom prst="rect">
            <a:avLst/>
          </a:prstGeom>
        </p:spPr>
        <p:txBody>
          <a:bodyPr lIns="0" tIns="0" rIns="0" bIns="0">
            <a:noAutofit/>
          </a:bodyPr>
          <a:lstStyle/>
          <a:p>
            <a:pPr indent="0">
              <a:lnSpc>
                <a:spcPts val="1344"/>
              </a:lnSpc>
              <a:spcAft>
                <a:spcPts val="910"/>
              </a:spcAft>
            </a:pPr>
            <a:r>
              <a:rPr lang="uk" sz="1400">
                <a:latin typeface="Times New Roman"/>
              </a:rPr>
              <a:t>Викривач має право отримувати інформацію про стан та результати розгляду, перевірки та/або розслідування у зв’язку із здійсненим ним повідомленням (ст. 53</a:t>
            </a:r>
            <a:r>
              <a:rPr lang="uk" sz="1400" baseline="30000">
                <a:latin typeface="Times New Roman"/>
              </a:rPr>
              <a:t>6</a:t>
            </a:r>
            <a:r>
              <a:rPr lang="uk" sz="1400">
                <a:latin typeface="Times New Roman"/>
              </a:rPr>
              <a:t> Закону України «Про запобігання корупції»).</a:t>
            </a:r>
          </a:p>
          <a:p>
            <a:pPr indent="0" algn="just">
              <a:lnSpc>
                <a:spcPts val="1344"/>
              </a:lnSpc>
            </a:pPr>
            <a:r>
              <a:rPr lang="uk" sz="1400">
                <a:latin typeface="Times New Roman"/>
              </a:rPr>
              <a:t>Інформація надається викривачу </a:t>
            </a:r>
            <a:r>
              <a:rPr lang="uk" sz="1400" i="1">
                <a:latin typeface="Times New Roman"/>
              </a:rPr>
              <a:t>за його заявою</a:t>
            </a:r>
            <a:r>
              <a:rPr lang="uk" sz="1400" b="1">
                <a:latin typeface="Times New Roman"/>
              </a:rPr>
              <a:t> </a:t>
            </a:r>
            <a:r>
              <a:rPr lang="uk" sz="1400">
                <a:latin typeface="Times New Roman"/>
              </a:rPr>
              <a:t>не пізніше 5 днів після отримання заяви, а також за кінцевими результатами розгляду, перевірки та/або розслідування</a:t>
            </a:r>
          </a:p>
        </p:txBody>
      </p:sp>
      <p:sp>
        <p:nvSpPr>
          <p:cNvPr id="18" name="Google Shape;102;p14">
            <a:extLst>
              <a:ext uri="{FF2B5EF4-FFF2-40B4-BE49-F238E27FC236}">
                <a16:creationId xmlns:a16="http://schemas.microsoft.com/office/drawing/2014/main" id="{2E2C38BA-786E-3019-15DF-AFD949CED5D7}"/>
              </a:ext>
            </a:extLst>
          </p:cNvPr>
          <p:cNvSpPr/>
          <p:nvPr/>
        </p:nvSpPr>
        <p:spPr>
          <a:xfrm>
            <a:off x="225552" y="64043"/>
            <a:ext cx="4395216" cy="1348946"/>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pic>
        <p:nvPicPr>
          <p:cNvPr id="19" name="Рисунок 18">
            <a:extLst>
              <a:ext uri="{FF2B5EF4-FFF2-40B4-BE49-F238E27FC236}">
                <a16:creationId xmlns:a16="http://schemas.microsoft.com/office/drawing/2014/main" id="{2C55C2F1-A5F9-EE1B-B0F7-41DDED7C3E53}"/>
              </a:ext>
            </a:extLst>
          </p:cNvPr>
          <p:cNvPicPr>
            <a:picLocks noChangeAspect="1"/>
          </p:cNvPicPr>
          <p:nvPr/>
        </p:nvPicPr>
        <p:blipFill>
          <a:blip r:embed="rId3"/>
          <a:stretch>
            <a:fillRect/>
          </a:stretch>
        </p:blipFill>
        <p:spPr>
          <a:xfrm>
            <a:off x="188976" y="1616964"/>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pic>
        <p:nvPicPr>
          <p:cNvPr id="20" name="Рисунок 19">
            <a:extLst>
              <a:ext uri="{FF2B5EF4-FFF2-40B4-BE49-F238E27FC236}">
                <a16:creationId xmlns:a16="http://schemas.microsoft.com/office/drawing/2014/main" id="{718BE538-7577-D688-50C5-2F6E686134C9}"/>
              </a:ext>
            </a:extLst>
          </p:cNvPr>
          <p:cNvPicPr>
            <a:picLocks noChangeAspect="1"/>
          </p:cNvPicPr>
          <p:nvPr/>
        </p:nvPicPr>
        <p:blipFill>
          <a:blip r:embed="rId3"/>
          <a:stretch>
            <a:fillRect/>
          </a:stretch>
        </p:blipFill>
        <p:spPr>
          <a:xfrm>
            <a:off x="7001729" y="4130040"/>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cxnSp>
        <p:nvCxnSpPr>
          <p:cNvPr id="22" name="Пряма зі стрілкою 21">
            <a:extLst>
              <a:ext uri="{FF2B5EF4-FFF2-40B4-BE49-F238E27FC236}">
                <a16:creationId xmlns:a16="http://schemas.microsoft.com/office/drawing/2014/main" id="{DF0A2890-2086-8A8D-05EC-3354A495C5EB}"/>
              </a:ext>
            </a:extLst>
          </p:cNvPr>
          <p:cNvCxnSpPr>
            <a:cxnSpLocks/>
            <a:stCxn id="8" idx="3"/>
          </p:cNvCxnSpPr>
          <p:nvPr/>
        </p:nvCxnSpPr>
        <p:spPr>
          <a:xfrm flipV="1">
            <a:off x="4620768" y="615035"/>
            <a:ext cx="1627632" cy="2702192"/>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Пряма зі стрілкою 22">
            <a:extLst>
              <a:ext uri="{FF2B5EF4-FFF2-40B4-BE49-F238E27FC236}">
                <a16:creationId xmlns:a16="http://schemas.microsoft.com/office/drawing/2014/main" id="{2CA45FB0-ABAC-8AC1-4966-BD094D3495A7}"/>
              </a:ext>
            </a:extLst>
          </p:cNvPr>
          <p:cNvCxnSpPr>
            <a:cxnSpLocks/>
            <a:stCxn id="8" idx="3"/>
          </p:cNvCxnSpPr>
          <p:nvPr/>
        </p:nvCxnSpPr>
        <p:spPr>
          <a:xfrm flipV="1">
            <a:off x="4620768" y="1512049"/>
            <a:ext cx="2125980" cy="1805178"/>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Пряма зі стрілкою 27">
            <a:extLst>
              <a:ext uri="{FF2B5EF4-FFF2-40B4-BE49-F238E27FC236}">
                <a16:creationId xmlns:a16="http://schemas.microsoft.com/office/drawing/2014/main" id="{A20B5943-5BBA-3391-4BDE-4545F4E7998D}"/>
              </a:ext>
            </a:extLst>
          </p:cNvPr>
          <p:cNvCxnSpPr>
            <a:cxnSpLocks/>
            <a:stCxn id="8" idx="3"/>
          </p:cNvCxnSpPr>
          <p:nvPr/>
        </p:nvCxnSpPr>
        <p:spPr>
          <a:xfrm flipV="1">
            <a:off x="4620768" y="2400160"/>
            <a:ext cx="2162556" cy="917067"/>
          </a:xfrm>
          <a:prstGeom prst="straightConnector1">
            <a:avLst/>
          </a:prstGeom>
          <a:ln w="25400">
            <a:solidFill>
              <a:srgbClr val="FFFF00"/>
            </a:solidFill>
            <a:tailEnd type="triangle"/>
          </a:ln>
        </p:spPr>
        <p:style>
          <a:lnRef idx="2">
            <a:schemeClr val="accent1"/>
          </a:lnRef>
          <a:fillRef idx="0">
            <a:schemeClr val="accent1"/>
          </a:fillRef>
          <a:effectRef idx="1">
            <a:schemeClr val="accent1"/>
          </a:effectRef>
          <a:fontRef idx="minor">
            <a:schemeClr val="tx1"/>
          </a:fontRef>
        </p:style>
      </p:cxnSp>
      <p:pic>
        <p:nvPicPr>
          <p:cNvPr id="31" name="Рисунок 30">
            <a:extLst>
              <a:ext uri="{FF2B5EF4-FFF2-40B4-BE49-F238E27FC236}">
                <a16:creationId xmlns:a16="http://schemas.microsoft.com/office/drawing/2014/main" id="{E649B38A-5F32-BAEF-55A5-B45D21CFF8B9}"/>
              </a:ext>
            </a:extLst>
          </p:cNvPr>
          <p:cNvPicPr>
            <a:picLocks noChangeAspect="1"/>
          </p:cNvPicPr>
          <p:nvPr/>
        </p:nvPicPr>
        <p:blipFill>
          <a:blip r:embed="rId3"/>
          <a:stretch>
            <a:fillRect/>
          </a:stretch>
        </p:blipFill>
        <p:spPr>
          <a:xfrm>
            <a:off x="213360" y="2314956"/>
            <a:ext cx="472440" cy="438912"/>
          </a:xfrm>
          <a:prstGeom prst="rect">
            <a:avLst/>
          </a:prstGeom>
          <a:solidFill>
            <a:srgbClr val="FFDE59"/>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8100"/>
          </a:effectLst>
        </p:spPr>
      </p:pic>
      <p:sp>
        <p:nvSpPr>
          <p:cNvPr id="33" name="Прямокутник 32">
            <a:extLst>
              <a:ext uri="{FF2B5EF4-FFF2-40B4-BE49-F238E27FC236}">
                <a16:creationId xmlns:a16="http://schemas.microsoft.com/office/drawing/2014/main" id="{B808638B-2358-E81D-DB8A-AE79B7870A7A}"/>
              </a:ext>
            </a:extLst>
          </p:cNvPr>
          <p:cNvSpPr/>
          <p:nvPr/>
        </p:nvSpPr>
        <p:spPr>
          <a:xfrm>
            <a:off x="775716" y="2298191"/>
            <a:ext cx="3494532" cy="508495"/>
          </a:xfrm>
          <a:prstGeom prst="rect">
            <a:avLst/>
          </a:prstGeom>
          <a:ln w="25400">
            <a:solidFill>
              <a:schemeClr val="accent6"/>
            </a:solidFill>
          </a:ln>
        </p:spPr>
        <p:txBody>
          <a:bodyPr wrap="none" lIns="0" tIns="0" rIns="0" bIns="0">
            <a:noAutofit/>
          </a:bodyPr>
          <a:lstStyle/>
          <a:p>
            <a:pPr indent="0">
              <a:lnSpc>
                <a:spcPts val="1550"/>
              </a:lnSpc>
            </a:pPr>
            <a:r>
              <a:rPr lang="ru-RU" sz="1400" i="1">
                <a:latin typeface="Times New Roman"/>
              </a:rPr>
              <a:t>на звільнення від юридичної відповідальності</a:t>
            </a:r>
          </a:p>
          <a:p>
            <a:pPr indent="0">
              <a:lnSpc>
                <a:spcPts val="1550"/>
              </a:lnSpc>
            </a:pPr>
            <a:r>
              <a:rPr lang="ru-RU" sz="1400" i="1">
                <a:latin typeface="Times New Roman"/>
              </a:rPr>
              <a:t> у визначених законом випадках</a:t>
            </a:r>
            <a:endParaRPr lang="uk" sz="1400" i="1">
              <a:latin typeface="Times New Roman"/>
            </a:endParaRPr>
          </a:p>
        </p:txBody>
      </p:sp>
      <p:sp>
        <p:nvSpPr>
          <p:cNvPr id="35" name="Прямокутник 34">
            <a:extLst>
              <a:ext uri="{FF2B5EF4-FFF2-40B4-BE49-F238E27FC236}">
                <a16:creationId xmlns:a16="http://schemas.microsoft.com/office/drawing/2014/main" id="{979F5E78-C8A4-D67F-0D13-26343F3DB5AD}"/>
              </a:ext>
            </a:extLst>
          </p:cNvPr>
          <p:cNvSpPr/>
          <p:nvPr/>
        </p:nvSpPr>
        <p:spPr>
          <a:xfrm>
            <a:off x="397602" y="4011167"/>
            <a:ext cx="3218689" cy="838201"/>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0" algn="just">
              <a:lnSpc>
                <a:spcPts val="1320"/>
              </a:lnSpc>
            </a:pPr>
            <a:r>
              <a:rPr lang="uk" sz="1400" b="1" i="1">
                <a:solidFill>
                  <a:schemeClr val="tx1"/>
                </a:solidFill>
                <a:latin typeface="Times New Roman" panose="02020603050405020304" pitchFamily="18" charset="0"/>
                <a:cs typeface="Times New Roman" panose="02020603050405020304" pitchFamily="18" charset="0"/>
              </a:rPr>
              <a:t>Настання цивільної відповідальності</a:t>
            </a:r>
          </a:p>
          <a:p>
            <a:pPr indent="0" algn="just">
              <a:lnSpc>
                <a:spcPts val="1320"/>
              </a:lnSpc>
            </a:pPr>
            <a:r>
              <a:rPr lang="uk" sz="1400">
                <a:solidFill>
                  <a:schemeClr val="tx1"/>
                </a:solidFill>
                <a:latin typeface="Times New Roman" panose="02020603050405020304" pitchFamily="18" charset="0"/>
                <a:cs typeface="Times New Roman" panose="02020603050405020304" pitchFamily="18" charset="0"/>
              </a:rPr>
              <a:t>можливо лише у разі повідомлення інформації саме через зовнішні канали:</a:t>
            </a:r>
            <a:endParaRPr lang="uk-UA" sz="1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445569" y="1717948"/>
            <a:ext cx="5454717" cy="466987"/>
          </a:xfrm>
          <a:prstGeom prst="rect">
            <a:avLst/>
          </a:prstGeom>
          <a:ln w="25400">
            <a:solidFill>
              <a:srgbClr val="FFFF00"/>
            </a:solidFill>
          </a:ln>
        </p:spPr>
        <p:txBody>
          <a:bodyPr lIns="0" tIns="0" rIns="0" bIns="0">
            <a:noAutofit/>
          </a:bodyPr>
          <a:lstStyle/>
          <a:p>
            <a:pPr indent="0" algn="just">
              <a:lnSpc>
                <a:spcPts val="1704"/>
              </a:lnSpc>
            </a:pPr>
            <a:r>
              <a:rPr lang="uk" sz="1400" b="1">
                <a:latin typeface="Times New Roman"/>
              </a:rPr>
              <a:t>У зв’язку з повідомленням викривачу, його близьким особам:</a:t>
            </a:r>
          </a:p>
        </p:txBody>
      </p:sp>
      <p:sp>
        <p:nvSpPr>
          <p:cNvPr id="9" name="Прямокутник 8"/>
          <p:cNvSpPr/>
          <p:nvPr/>
        </p:nvSpPr>
        <p:spPr>
          <a:xfrm>
            <a:off x="445569" y="2899451"/>
            <a:ext cx="5187696" cy="1289304"/>
          </a:xfrm>
          <a:prstGeom prst="rect">
            <a:avLst/>
          </a:prstGeom>
        </p:spPr>
        <p:txBody>
          <a:bodyPr lIns="0" tIns="0" rIns="0" bIns="0">
            <a:noAutofit/>
          </a:bodyPr>
          <a:lstStyle/>
          <a:p>
            <a:pPr indent="0" algn="just">
              <a:lnSpc>
                <a:spcPts val="1248"/>
              </a:lnSpc>
            </a:pPr>
            <a:r>
              <a:rPr lang="uk" sz="1200" b="1" i="1">
                <a:latin typeface="Times New Roman"/>
              </a:rPr>
              <a:t>Не може бути відмовлено:</a:t>
            </a:r>
          </a:p>
          <a:p>
            <a:pPr marL="317500" indent="-317500">
              <a:lnSpc>
                <a:spcPts val="1248"/>
              </a:lnSpc>
            </a:pPr>
            <a:r>
              <a:rPr lang="uk" sz="1200" b="1" i="1">
                <a:solidFill>
                  <a:srgbClr val="155A8F"/>
                </a:solidFill>
                <a:latin typeface="Times New Roman"/>
              </a:rPr>
              <a:t>✓</a:t>
            </a:r>
            <a:r>
              <a:rPr lang="uk" sz="1200">
                <a:solidFill>
                  <a:srgbClr val="155A8F"/>
                </a:solidFill>
                <a:latin typeface="Times New Roman"/>
              </a:rPr>
              <a:t>    </a:t>
            </a:r>
            <a:r>
              <a:rPr lang="uk" sz="1200">
                <a:latin typeface="Times New Roman"/>
              </a:rPr>
              <a:t>в укладенні чи продовженні договору, трудового договору (контракту),</a:t>
            </a:r>
          </a:p>
          <a:p>
            <a:pPr indent="0" algn="just">
              <a:lnSpc>
                <a:spcPts val="1248"/>
              </a:lnSpc>
              <a:spcAft>
                <a:spcPts val="840"/>
              </a:spcAft>
            </a:pPr>
            <a:r>
              <a:rPr lang="uk" sz="1200">
                <a:solidFill>
                  <a:srgbClr val="155A8F"/>
                </a:solidFill>
                <a:latin typeface="Times New Roman"/>
              </a:rPr>
              <a:t>✓    </a:t>
            </a:r>
            <a:r>
              <a:rPr lang="uk" sz="1200">
                <a:latin typeface="Times New Roman"/>
              </a:rPr>
              <a:t>наданні адміністративних та інших послуг</a:t>
            </a:r>
          </a:p>
          <a:p>
            <a:pPr indent="0" algn="just">
              <a:lnSpc>
                <a:spcPts val="1248"/>
              </a:lnSpc>
            </a:pPr>
            <a:r>
              <a:rPr lang="uk" sz="1200" b="1" i="1">
                <a:latin typeface="Times New Roman"/>
              </a:rPr>
              <a:t>Забороняється створювати перешкоди</a:t>
            </a:r>
            <a:r>
              <a:rPr lang="uk" sz="1200">
                <a:latin typeface="Times New Roman"/>
              </a:rPr>
              <a:t> у подальшому здійсненні ними їх трудової, професійної, господарської, громадської, наукової або іншої діяльності, проходженні ними служби чи навчання</a:t>
            </a:r>
          </a:p>
        </p:txBody>
      </p:sp>
      <p:sp>
        <p:nvSpPr>
          <p:cNvPr id="10" name="Прямокутник 9"/>
          <p:cNvSpPr/>
          <p:nvPr/>
        </p:nvSpPr>
        <p:spPr>
          <a:xfrm>
            <a:off x="445569" y="4934471"/>
            <a:ext cx="4553712" cy="185928"/>
          </a:xfrm>
          <a:prstGeom prst="rect">
            <a:avLst/>
          </a:prstGeom>
        </p:spPr>
        <p:txBody>
          <a:bodyPr wrap="none" lIns="0" tIns="0" rIns="0" bIns="0">
            <a:noAutofit/>
          </a:bodyPr>
          <a:lstStyle/>
          <a:p>
            <a:pPr indent="0">
              <a:lnSpc>
                <a:spcPts val="1330"/>
              </a:lnSpc>
            </a:pPr>
            <a:r>
              <a:rPr lang="uk" sz="1200" b="1" i="1">
                <a:latin typeface="Times New Roman"/>
              </a:rPr>
              <a:t>Забороняється вживати будь-яких дискримінаційних заходів</a:t>
            </a:r>
          </a:p>
        </p:txBody>
      </p:sp>
      <p:sp>
        <p:nvSpPr>
          <p:cNvPr id="11" name="Прямокутник 10"/>
          <p:cNvSpPr/>
          <p:nvPr/>
        </p:nvSpPr>
        <p:spPr>
          <a:xfrm>
            <a:off x="6781800" y="1412989"/>
            <a:ext cx="5184648" cy="826008"/>
          </a:xfrm>
          <a:prstGeom prst="rect">
            <a:avLst/>
          </a:prstGeom>
        </p:spPr>
        <p:txBody>
          <a:bodyPr lIns="0" tIns="0" rIns="0" bIns="0">
            <a:noAutofit/>
          </a:bodyPr>
          <a:lstStyle/>
          <a:p>
            <a:pPr indent="0" algn="just">
              <a:lnSpc>
                <a:spcPts val="1248"/>
              </a:lnSpc>
            </a:pPr>
            <a:r>
              <a:rPr lang="uk" sz="1200">
                <a:latin typeface="Times New Roman"/>
              </a:rPr>
              <a:t>У разі звільнення з роботи - </a:t>
            </a:r>
            <a:r>
              <a:rPr lang="uk" sz="1200" b="1" i="1">
                <a:latin typeface="Times New Roman"/>
              </a:rPr>
              <a:t>підлягають негайному поновленню</a:t>
            </a:r>
            <a:r>
              <a:rPr lang="uk" sz="1200">
                <a:latin typeface="Times New Roman"/>
              </a:rPr>
              <a:t> на попередній роботі (посаді), а також виплачується середній заробіток за час вимушеного прогулу, але не більш як за 1 рік</a:t>
            </a:r>
          </a:p>
        </p:txBody>
      </p:sp>
      <p:sp>
        <p:nvSpPr>
          <p:cNvPr id="12" name="Прямокутник 11"/>
          <p:cNvSpPr/>
          <p:nvPr/>
        </p:nvSpPr>
        <p:spPr>
          <a:xfrm>
            <a:off x="6797040" y="2567219"/>
            <a:ext cx="5181600" cy="664464"/>
          </a:xfrm>
          <a:prstGeom prst="rect">
            <a:avLst/>
          </a:prstGeom>
        </p:spPr>
        <p:txBody>
          <a:bodyPr lIns="0" tIns="0" rIns="0" bIns="0">
            <a:noAutofit/>
          </a:bodyPr>
          <a:lstStyle/>
          <a:p>
            <a:pPr indent="0" algn="just">
              <a:lnSpc>
                <a:spcPts val="1248"/>
              </a:lnSpc>
            </a:pPr>
            <a:r>
              <a:rPr lang="uk" sz="1200">
                <a:latin typeface="Times New Roman"/>
              </a:rPr>
              <a:t>У разі переведення на іншу постійну нижчеоплачувану роботу (посаду) - </a:t>
            </a:r>
            <a:r>
              <a:rPr lang="uk" sz="1200" b="1" i="1">
                <a:latin typeface="Times New Roman"/>
              </a:rPr>
              <a:t>підлягають негайному поновленню</a:t>
            </a:r>
            <a:r>
              <a:rPr lang="uk" sz="1200">
                <a:latin typeface="Times New Roman"/>
              </a:rPr>
              <a:t> на попередній роботі (посаді), а також їм виплачується різниця в заробітку за час виконання нижчеоплачуваної роботи, але не більш як за 1 рік</a:t>
            </a:r>
          </a:p>
        </p:txBody>
      </p:sp>
      <p:sp>
        <p:nvSpPr>
          <p:cNvPr id="13" name="Прямокутник 12"/>
          <p:cNvSpPr/>
          <p:nvPr/>
        </p:nvSpPr>
        <p:spPr>
          <a:xfrm>
            <a:off x="6797040" y="3792996"/>
            <a:ext cx="5181600" cy="505968"/>
          </a:xfrm>
          <a:prstGeom prst="rect">
            <a:avLst/>
          </a:prstGeom>
        </p:spPr>
        <p:txBody>
          <a:bodyPr lIns="0" tIns="0" rIns="0" bIns="0">
            <a:noAutofit/>
          </a:bodyPr>
          <a:lstStyle/>
          <a:p>
            <a:pPr indent="0" algn="just">
              <a:lnSpc>
                <a:spcPts val="1224"/>
              </a:lnSpc>
            </a:pPr>
            <a:r>
              <a:rPr lang="uk" sz="1200">
                <a:latin typeface="Times New Roman"/>
              </a:rPr>
              <a:t>Якщо заява про поновлення на роботі (посаді) розглядається більше 1 року не з їхньої вини - виплачується середній заробіток </a:t>
            </a:r>
            <a:r>
              <a:rPr lang="uk" sz="1200" b="1">
                <a:latin typeface="Times New Roman"/>
              </a:rPr>
              <a:t>за весь час </a:t>
            </a:r>
            <a:r>
              <a:rPr lang="uk" sz="1200">
                <a:latin typeface="Times New Roman"/>
              </a:rPr>
              <a:t>вимушеного прогулу</a:t>
            </a:r>
          </a:p>
        </p:txBody>
      </p:sp>
      <p:sp>
        <p:nvSpPr>
          <p:cNvPr id="14" name="Прямокутник 13"/>
          <p:cNvSpPr/>
          <p:nvPr/>
        </p:nvSpPr>
        <p:spPr>
          <a:xfrm>
            <a:off x="6781800" y="4788729"/>
            <a:ext cx="5184648" cy="822960"/>
          </a:xfrm>
          <a:prstGeom prst="rect">
            <a:avLst/>
          </a:prstGeom>
        </p:spPr>
        <p:txBody>
          <a:bodyPr lIns="0" tIns="0" rIns="0" bIns="0">
            <a:noAutofit/>
          </a:bodyPr>
          <a:lstStyle/>
          <a:p>
            <a:pPr indent="0" algn="just">
              <a:lnSpc>
                <a:spcPts val="1248"/>
              </a:lnSpc>
            </a:pPr>
            <a:r>
              <a:rPr lang="uk" sz="1200">
                <a:latin typeface="Times New Roman"/>
              </a:rPr>
              <a:t>У разі наявності підстав для поновлення на роботі працівника, звільненого у зв’язку із здійсненим повідомленням, та за його </a:t>
            </a:r>
            <a:r>
              <a:rPr lang="uk" sz="1200" b="1">
                <a:latin typeface="Times New Roman"/>
              </a:rPr>
              <a:t>відмови </a:t>
            </a:r>
            <a:r>
              <a:rPr lang="uk" sz="1200">
                <a:latin typeface="Times New Roman"/>
              </a:rPr>
              <a:t>від такого поновлення - виплачується грошова компенсація у розмірі </a:t>
            </a:r>
            <a:r>
              <a:rPr lang="uk" sz="1200" b="1">
                <a:latin typeface="Times New Roman"/>
              </a:rPr>
              <a:t>6-місячного середнього заробітку</a:t>
            </a:r>
            <a:r>
              <a:rPr lang="uk" sz="1200">
                <a:latin typeface="Times New Roman"/>
              </a:rPr>
              <a:t>, а в разі неможливості поновлення - у </a:t>
            </a:r>
            <a:r>
              <a:rPr lang="uk" sz="1200" b="1">
                <a:latin typeface="Times New Roman"/>
              </a:rPr>
              <a:t>розмірі 2-річного середнього заробітку</a:t>
            </a:r>
          </a:p>
        </p:txBody>
      </p:sp>
      <p:sp>
        <p:nvSpPr>
          <p:cNvPr id="15" name="Google Shape;102;p14">
            <a:extLst>
              <a:ext uri="{FF2B5EF4-FFF2-40B4-BE49-F238E27FC236}">
                <a16:creationId xmlns:a16="http://schemas.microsoft.com/office/drawing/2014/main" id="{DDE99F88-5AC0-3024-C1AC-56D2334C9025}"/>
              </a:ext>
            </a:extLst>
          </p:cNvPr>
          <p:cNvSpPr/>
          <p:nvPr/>
        </p:nvSpPr>
        <p:spPr>
          <a:xfrm>
            <a:off x="225552" y="64043"/>
            <a:ext cx="4395216" cy="1348946"/>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Права та гарантії захисту викривача</a:t>
            </a:r>
          </a:p>
        </p:txBody>
      </p:sp>
      <p:sp>
        <p:nvSpPr>
          <p:cNvPr id="18" name="Прямокутник 17">
            <a:extLst>
              <a:ext uri="{FF2B5EF4-FFF2-40B4-BE49-F238E27FC236}">
                <a16:creationId xmlns:a16="http://schemas.microsoft.com/office/drawing/2014/main" id="{F95B853F-8672-C10C-393D-DF54AC9FFD91}"/>
              </a:ext>
            </a:extLst>
          </p:cNvPr>
          <p:cNvSpPr/>
          <p:nvPr/>
        </p:nvSpPr>
        <p:spPr>
          <a:xfrm>
            <a:off x="7172426" y="508153"/>
            <a:ext cx="3955181" cy="230363"/>
          </a:xfrm>
          <a:prstGeom prst="rect">
            <a:avLst/>
          </a:prstGeom>
          <a:ln w="25400">
            <a:solidFill>
              <a:srgbClr val="FFFF00"/>
            </a:solidFill>
          </a:ln>
        </p:spPr>
        <p:txBody>
          <a:bodyPr lIns="0" tIns="0" rIns="0" bIns="0">
            <a:noAutofit/>
          </a:bodyPr>
          <a:lstStyle/>
          <a:p>
            <a:pPr indent="0" algn="just">
              <a:lnSpc>
                <a:spcPts val="1704"/>
              </a:lnSpc>
            </a:pPr>
            <a:r>
              <a:rPr lang="uk" sz="1400" b="1">
                <a:latin typeface="Times New Roman"/>
              </a:rPr>
              <a:t>Гарантується поновлення їх порушених прав</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useBgFill="1">
        <p:nvSpPr>
          <p:cNvPr id="156" name="Google Shape;156;p19"/>
          <p:cNvSpPr txBox="1"/>
          <p:nvPr/>
        </p:nvSpPr>
        <p:spPr>
          <a:xfrm>
            <a:off x="405021" y="1044004"/>
            <a:ext cx="11717382" cy="2935813"/>
          </a:xfrm>
          <a:prstGeom prst="rect">
            <a:avLst/>
          </a:prstGeom>
          <a:ln>
            <a:noFill/>
          </a:ln>
        </p:spPr>
        <p:txBody>
          <a:bodyPr spcFirstLastPara="1" wrap="square" lIns="91425" tIns="91425" rIns="91425" bIns="91425" anchor="t" anchorCtr="0">
            <a:noAutofit/>
          </a:bodyPr>
          <a:lstStyle/>
          <a:p>
            <a:pPr marL="0" marR="0" lvl="0" indent="360363" algn="just" rtl="0">
              <a:spcBef>
                <a:spcPts val="0"/>
              </a:spcBef>
              <a:spcAft>
                <a:spcPts val="0"/>
              </a:spcAft>
              <a:buNone/>
            </a:pPr>
            <a:r>
              <a:rPr lang="uk-UA" sz="1750" b="1">
                <a:solidFill>
                  <a:schemeClr val="dk1"/>
                </a:solidFill>
                <a:latin typeface="Times New Roman" panose="02020603050405020304" pitchFamily="18" charset="0"/>
                <a:ea typeface="Georgia"/>
                <a:cs typeface="Times New Roman" panose="02020603050405020304" pitchFamily="18" charset="0"/>
                <a:sym typeface="Georgia"/>
              </a:rPr>
              <a:t>Викривачу та його близьким особам у зв’язку з повідомленням про корупцію </a:t>
            </a:r>
            <a:r>
              <a:rPr lang="uk-UA" sz="1750" b="1" u="sng">
                <a:solidFill>
                  <a:schemeClr val="dk1"/>
                </a:solidFill>
                <a:latin typeface="Times New Roman" panose="02020603050405020304" pitchFamily="18" charset="0"/>
                <a:ea typeface="Georgia"/>
                <a:cs typeface="Times New Roman" panose="02020603050405020304" pitchFamily="18" charset="0"/>
                <a:sym typeface="Georgia"/>
              </a:rPr>
              <a:t>не може бути:</a:t>
            </a:r>
            <a:endParaRPr>
              <a:latin typeface="Times New Roman" panose="02020603050405020304" pitchFamily="18" charset="0"/>
              <a:cs typeface="Times New Roman" panose="02020603050405020304" pitchFamily="18" charset="0"/>
            </a:endParaRPr>
          </a:p>
          <a:p>
            <a:pPr marL="0" marR="0" lvl="0" indent="360363" algn="just" rtl="0">
              <a:spcBef>
                <a:spcPts val="0"/>
              </a:spcBef>
              <a:spcAft>
                <a:spcPts val="0"/>
              </a:spcAft>
              <a:buNone/>
            </a:pPr>
            <a:endParaRPr sz="1800">
              <a:solidFill>
                <a:schemeClr val="dk1"/>
              </a:solidFill>
              <a:latin typeface="Times New Roman" panose="02020603050405020304" pitchFamily="18" charset="0"/>
              <a:ea typeface="Georgia"/>
              <a:cs typeface="Times New Roman" panose="02020603050405020304" pitchFamily="18" charset="0"/>
              <a:sym typeface="Georgia"/>
            </a:endParaRPr>
          </a:p>
          <a:p>
            <a:pPr marL="0" marR="0" lvl="0" indent="360363" algn="just" rtl="0">
              <a:spcBef>
                <a:spcPts val="0"/>
              </a:spcBef>
              <a:spcAft>
                <a:spcPts val="0"/>
              </a:spcAft>
              <a:buNone/>
            </a:pPr>
            <a:endParaRPr sz="1800">
              <a:solidFill>
                <a:schemeClr val="dk1"/>
              </a:solidFill>
              <a:latin typeface="Times New Roman" panose="02020603050405020304" pitchFamily="18" charset="0"/>
              <a:ea typeface="Georgia"/>
              <a:cs typeface="Times New Roman" panose="02020603050405020304" pitchFamily="18" charset="0"/>
              <a:sym typeface="Georgia"/>
            </a:endParaRPr>
          </a:p>
          <a:p>
            <a:pPr marL="0" marR="0" lvl="0" indent="360363" algn="just" rtl="0">
              <a:spcBef>
                <a:spcPts val="0"/>
              </a:spcBef>
              <a:spcAft>
                <a:spcPts val="0"/>
              </a:spcAft>
              <a:buNone/>
            </a:pPr>
            <a:endParaRPr sz="1800">
              <a:solidFill>
                <a:schemeClr val="dk1"/>
              </a:solidFill>
              <a:latin typeface="Times New Roman" panose="02020603050405020304" pitchFamily="18" charset="0"/>
              <a:ea typeface="Georgia"/>
              <a:cs typeface="Times New Roman" panose="02020603050405020304" pitchFamily="18" charset="0"/>
              <a:sym typeface="Georgia"/>
            </a:endParaRPr>
          </a:p>
          <a:p>
            <a:pPr marL="0" marR="0" lvl="0" indent="360363" algn="just" rtl="0">
              <a:spcBef>
                <a:spcPts val="0"/>
              </a:spcBef>
              <a:spcAft>
                <a:spcPts val="0"/>
              </a:spcAft>
              <a:buNone/>
            </a:pPr>
            <a:endParaRPr sz="1800">
              <a:solidFill>
                <a:schemeClr val="dk1"/>
              </a:solidFill>
              <a:latin typeface="Georgia"/>
              <a:ea typeface="Georgia"/>
              <a:cs typeface="Georgia"/>
              <a:sym typeface="Georgia"/>
            </a:endParaRPr>
          </a:p>
          <a:p>
            <a:pPr marL="0" marR="0" lvl="0" indent="360363" algn="just" rtl="0">
              <a:spcBef>
                <a:spcPts val="0"/>
              </a:spcBef>
              <a:spcAft>
                <a:spcPts val="0"/>
              </a:spcAft>
              <a:buNone/>
            </a:pPr>
            <a:endParaRPr sz="1800">
              <a:solidFill>
                <a:schemeClr val="dk1"/>
              </a:solidFill>
              <a:latin typeface="Georgia"/>
              <a:ea typeface="Georgia"/>
              <a:cs typeface="Georgia"/>
              <a:sym typeface="Georgia"/>
            </a:endParaRPr>
          </a:p>
          <a:p>
            <a:pPr marL="0" marR="0" lvl="0" indent="360363" algn="just" rtl="0">
              <a:spcBef>
                <a:spcPts val="0"/>
              </a:spcBef>
              <a:spcAft>
                <a:spcPts val="0"/>
              </a:spcAft>
              <a:buNone/>
            </a:pPr>
            <a:endParaRPr sz="1800">
              <a:solidFill>
                <a:schemeClr val="dk1"/>
              </a:solidFill>
              <a:latin typeface="Georgia"/>
              <a:ea typeface="Georgia"/>
              <a:cs typeface="Georgia"/>
              <a:sym typeface="Georgia"/>
            </a:endParaRPr>
          </a:p>
          <a:p>
            <a:pPr marL="0" marR="0" lvl="0" indent="360363" algn="just" rtl="0">
              <a:spcBef>
                <a:spcPts val="0"/>
              </a:spcBef>
              <a:spcAft>
                <a:spcPts val="0"/>
              </a:spcAft>
              <a:buNone/>
            </a:pPr>
            <a:endParaRPr sz="1800">
              <a:solidFill>
                <a:schemeClr val="dk1"/>
              </a:solidFill>
              <a:latin typeface="Georgia"/>
              <a:ea typeface="Georgia"/>
              <a:cs typeface="Georgia"/>
              <a:sym typeface="Georgia"/>
            </a:endParaRPr>
          </a:p>
          <a:p>
            <a:pPr marL="0" marR="0" lvl="0" indent="0" algn="just" rtl="0">
              <a:spcBef>
                <a:spcPts val="600"/>
              </a:spcBef>
              <a:spcAft>
                <a:spcPts val="0"/>
              </a:spcAft>
              <a:buNone/>
            </a:pPr>
            <a:endParaRPr sz="1800">
              <a:solidFill>
                <a:schemeClr val="dk1"/>
              </a:solidFill>
              <a:latin typeface="Georgia"/>
              <a:ea typeface="Georgia"/>
              <a:cs typeface="Georgia"/>
              <a:sym typeface="Georgia"/>
            </a:endParaRPr>
          </a:p>
        </p:txBody>
      </p:sp>
      <p:pic>
        <p:nvPicPr>
          <p:cNvPr id="158" name="Google Shape;158;p19"/>
          <p:cNvPicPr preferRelativeResize="0"/>
          <p:nvPr/>
        </p:nvPicPr>
        <p:blipFill rotWithShape="1">
          <a:blip r:embed="rId3">
            <a:alphaModFix/>
          </a:blip>
          <a:srcRect/>
          <a:stretch/>
        </p:blipFill>
        <p:spPr>
          <a:xfrm>
            <a:off x="567636" y="1570234"/>
            <a:ext cx="2175564" cy="1982863"/>
          </a:xfrm>
          <a:prstGeom prst="rect">
            <a:avLst/>
          </a:prstGeom>
          <a:noFill/>
          <a:ln>
            <a:noFill/>
          </a:ln>
        </p:spPr>
      </p:pic>
      <p:pic>
        <p:nvPicPr>
          <p:cNvPr id="159" name="Google Shape;159;p19"/>
          <p:cNvPicPr preferRelativeResize="0"/>
          <p:nvPr/>
        </p:nvPicPr>
        <p:blipFill rotWithShape="1">
          <a:blip r:embed="rId4">
            <a:alphaModFix/>
          </a:blip>
          <a:srcRect/>
          <a:stretch/>
        </p:blipFill>
        <p:spPr>
          <a:xfrm>
            <a:off x="9323469" y="1592758"/>
            <a:ext cx="2529203" cy="2096074"/>
          </a:xfrm>
          <a:prstGeom prst="rect">
            <a:avLst/>
          </a:prstGeom>
          <a:noFill/>
          <a:ln>
            <a:noFill/>
          </a:ln>
        </p:spPr>
      </p:pic>
      <p:sp>
        <p:nvSpPr>
          <p:cNvPr id="160" name="Google Shape;160;p19"/>
          <p:cNvSpPr txBox="1"/>
          <p:nvPr/>
        </p:nvSpPr>
        <p:spPr>
          <a:xfrm>
            <a:off x="10169018" y="2464526"/>
            <a:ext cx="1300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400" b="1">
                <a:solidFill>
                  <a:srgbClr val="FF0000"/>
                </a:solidFill>
                <a:latin typeface="Bookman Old Style"/>
                <a:ea typeface="Bookman Old Style"/>
                <a:cs typeface="Bookman Old Style"/>
                <a:sym typeface="Bookman Old Style"/>
              </a:rPr>
              <a:t>ДОГАНА!</a:t>
            </a:r>
            <a:endParaRPr/>
          </a:p>
        </p:txBody>
      </p:sp>
      <p:sp useBgFill="1">
        <p:nvSpPr>
          <p:cNvPr id="161" name="Google Shape;161;p19"/>
          <p:cNvSpPr txBox="1"/>
          <p:nvPr/>
        </p:nvSpPr>
        <p:spPr>
          <a:xfrm>
            <a:off x="405021" y="4423770"/>
            <a:ext cx="11717382" cy="1075694"/>
          </a:xfrm>
          <a:prstGeom prst="rect">
            <a:avLst/>
          </a:prstGeom>
          <a:ln>
            <a:noFill/>
          </a:ln>
        </p:spPr>
        <p:txBody>
          <a:bodyPr spcFirstLastPara="1" wrap="square" lIns="91425" tIns="91425" rIns="91425" bIns="91425" anchor="t" anchorCtr="0">
            <a:noAutofit/>
          </a:bodyPr>
          <a:lstStyle/>
          <a:p>
            <a:pPr marL="0" marR="0" lvl="0" indent="447675" algn="just" rtl="0">
              <a:spcBef>
                <a:spcPts val="0"/>
              </a:spcBef>
              <a:spcAft>
                <a:spcPts val="0"/>
              </a:spcAft>
              <a:buNone/>
            </a:pPr>
            <a:r>
              <a:rPr lang="uk-UA" sz="1400" b="1">
                <a:solidFill>
                  <a:srgbClr val="000000"/>
                </a:solidFill>
                <a:latin typeface="Times New Roman" panose="02020603050405020304" pitchFamily="18" charset="0"/>
                <a:ea typeface="Georgia"/>
                <a:cs typeface="Times New Roman" panose="02020603050405020304" pitchFamily="18" charset="0"/>
                <a:sym typeface="Georgia"/>
              </a:rPr>
              <a:t>НАЗК може бути залучено як третя особа, яка не заявляє самостійних вимог щодо предмета спору,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у зв’язку з повідомленням ним або членом його сім’ї про порушення вимог Закону України «Про запобігання корупції» іншою особою.</a:t>
            </a:r>
            <a:endParaRPr sz="1400" b="1">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0" algn="just" rtl="0">
              <a:spcBef>
                <a:spcPts val="0"/>
              </a:spcBef>
              <a:spcAft>
                <a:spcPts val="0"/>
              </a:spcAft>
              <a:buNone/>
            </a:pPr>
            <a:r>
              <a:rPr lang="uk-UA" sz="1400" b="1">
                <a:solidFill>
                  <a:srgbClr val="000000"/>
                </a:solidFill>
                <a:latin typeface="Times New Roman" panose="02020603050405020304" pitchFamily="18" charset="0"/>
                <a:ea typeface="Georgia"/>
                <a:cs typeface="Times New Roman" panose="02020603050405020304" pitchFamily="18" charset="0"/>
                <a:sym typeface="Georgia"/>
              </a:rPr>
              <a:t> </a:t>
            </a:r>
            <a:br>
              <a:rPr lang="uk-UA" sz="1400" b="1">
                <a:solidFill>
                  <a:srgbClr val="000000"/>
                </a:solidFill>
                <a:latin typeface="Times New Roman" panose="02020603050405020304" pitchFamily="18" charset="0"/>
                <a:ea typeface="Georgia"/>
                <a:cs typeface="Times New Roman" panose="02020603050405020304" pitchFamily="18" charset="0"/>
                <a:sym typeface="Georgia"/>
              </a:rPr>
            </a:br>
            <a:r>
              <a:rPr lang="uk-UA" sz="1400" b="1">
                <a:solidFill>
                  <a:srgbClr val="000000"/>
                </a:solidFill>
                <a:latin typeface="Times New Roman" panose="02020603050405020304" pitchFamily="18" charset="0"/>
                <a:ea typeface="Georgia"/>
                <a:cs typeface="Times New Roman" panose="02020603050405020304" pitchFamily="18" charset="0"/>
                <a:sym typeface="Georgia"/>
              </a:rPr>
              <a:t>                                                                              </a:t>
            </a:r>
            <a:r>
              <a:rPr lang="uk-UA" sz="1600">
                <a:solidFill>
                  <a:srgbClr val="000000"/>
                </a:solidFill>
                <a:latin typeface="Times New Roman" panose="02020603050405020304" pitchFamily="18" charset="0"/>
                <a:ea typeface="Georgia"/>
                <a:cs typeface="Times New Roman" panose="02020603050405020304" pitchFamily="18" charset="0"/>
                <a:sym typeface="Georgia"/>
              </a:rPr>
              <a:t>(</a:t>
            </a:r>
            <a:r>
              <a:rPr lang="uk-UA" sz="1600" i="1">
                <a:solidFill>
                  <a:srgbClr val="000000"/>
                </a:solidFill>
                <a:latin typeface="Times New Roman" panose="02020603050405020304" pitchFamily="18" charset="0"/>
                <a:ea typeface="Georgia"/>
                <a:cs typeface="Times New Roman" panose="02020603050405020304" pitchFamily="18" charset="0"/>
                <a:sym typeface="Georgia"/>
              </a:rPr>
              <a:t>частина третя статті 49 Кодексу адміністративного судочинства України, </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uk-UA" sz="1600" i="1">
                <a:solidFill>
                  <a:srgbClr val="000000"/>
                </a:solidFill>
                <a:latin typeface="Times New Roman" panose="02020603050405020304" pitchFamily="18" charset="0"/>
                <a:ea typeface="Georgia"/>
                <a:cs typeface="Times New Roman" panose="02020603050405020304" pitchFamily="18" charset="0"/>
                <a:sym typeface="Georgia"/>
              </a:rPr>
              <a:t>                                                                       частина другої статті 53 Цивільного процесуального кодексу України</a:t>
            </a:r>
            <a:r>
              <a:rPr lang="uk-UA" sz="1600">
                <a:solidFill>
                  <a:srgbClr val="000000"/>
                </a:solidFill>
                <a:latin typeface="Times New Roman" panose="02020603050405020304" pitchFamily="18" charset="0"/>
                <a:ea typeface="Georgia"/>
                <a:cs typeface="Times New Roman" panose="02020603050405020304" pitchFamily="18" charset="0"/>
                <a:sym typeface="Georgia"/>
              </a:rPr>
              <a:t>).</a:t>
            </a:r>
            <a:endParaRPr>
              <a:latin typeface="Times New Roman" panose="02020603050405020304" pitchFamily="18" charset="0"/>
              <a:cs typeface="Times New Roman" panose="02020603050405020304" pitchFamily="18" charset="0"/>
            </a:endParaRPr>
          </a:p>
          <a:p>
            <a:pPr marL="0" marR="0" lvl="0" indent="447675" algn="just" rtl="0">
              <a:spcBef>
                <a:spcPts val="0"/>
              </a:spcBef>
              <a:spcAft>
                <a:spcPts val="0"/>
              </a:spcAft>
              <a:buNone/>
            </a:pPr>
            <a:endParaRPr sz="1400">
              <a:solidFill>
                <a:srgbClr val="000000"/>
              </a:solidFill>
              <a:latin typeface="Georgia"/>
              <a:ea typeface="Georgia"/>
              <a:cs typeface="Georgia"/>
              <a:sym typeface="Georgia"/>
            </a:endParaRPr>
          </a:p>
        </p:txBody>
      </p:sp>
      <p:sp useBgFill="1">
        <p:nvSpPr>
          <p:cNvPr id="162" name="Google Shape;162;p19"/>
          <p:cNvSpPr/>
          <p:nvPr/>
        </p:nvSpPr>
        <p:spPr>
          <a:xfrm>
            <a:off x="2743200" y="1570234"/>
            <a:ext cx="6400800" cy="2146615"/>
          </a:xfrm>
          <a:prstGeom prst="rect">
            <a:avLst/>
          </a:prstGeom>
          <a:ln>
            <a:noFill/>
          </a:ln>
        </p:spPr>
        <p:txBody>
          <a:bodyPr spcFirstLastPara="1" wrap="square" lIns="91425" tIns="45700" rIns="91425" bIns="45700" anchor="ctr" anchorCtr="0">
            <a:noAutofit/>
          </a:bodyPr>
          <a:lstStyle/>
          <a:p>
            <a:pPr marL="0" marR="0" lvl="0" indent="360363" algn="just" rtl="0">
              <a:spcBef>
                <a:spcPts val="0"/>
              </a:spcBef>
              <a:spcAft>
                <a:spcPts val="0"/>
              </a:spcAft>
              <a:buNone/>
            </a:pPr>
            <a:r>
              <a:rPr lang="uk-UA" sz="1800">
                <a:solidFill>
                  <a:srgbClr val="000000"/>
                </a:solidFill>
                <a:latin typeface="Times New Roman" panose="02020603050405020304" pitchFamily="18" charset="0"/>
                <a:ea typeface="Georgia"/>
                <a:cs typeface="Times New Roman" panose="02020603050405020304" pitchFamily="18" charset="0"/>
                <a:sym typeface="Georgia"/>
              </a:rPr>
              <a:t>-  відмовлено у прийнятті на роботу;                                                                                   </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uk-UA" sz="1800">
                <a:solidFill>
                  <a:srgbClr val="000000"/>
                </a:solidFill>
                <a:latin typeface="Times New Roman" panose="02020603050405020304" pitchFamily="18" charset="0"/>
                <a:ea typeface="Georgia"/>
                <a:cs typeface="Times New Roman" panose="02020603050405020304" pitchFamily="18" charset="0"/>
                <a:sym typeface="Georgia"/>
              </a:rPr>
              <a:t>       - звільнено чи примушено до звільнення;</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uk-UA" sz="1800">
                <a:solidFill>
                  <a:srgbClr val="000000"/>
                </a:solidFill>
                <a:latin typeface="Times New Roman" panose="02020603050405020304" pitchFamily="18" charset="0"/>
                <a:ea typeface="Georgia"/>
                <a:cs typeface="Times New Roman" panose="02020603050405020304" pitchFamily="18" charset="0"/>
                <a:sym typeface="Georgia"/>
              </a:rPr>
              <a:t>       - притягнуто до дисциплінарної відповідальності;</a:t>
            </a:r>
            <a:endParaRPr>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uk-UA" sz="1800">
                <a:solidFill>
                  <a:srgbClr val="000000"/>
                </a:solidFill>
                <a:latin typeface="Times New Roman" panose="02020603050405020304" pitchFamily="18" charset="0"/>
                <a:ea typeface="Georgia"/>
                <a:cs typeface="Times New Roman" panose="02020603050405020304" pitchFamily="18" charset="0"/>
                <a:sym typeface="Georgia"/>
              </a:rPr>
              <a:t>       - піддано з боку керівника або роботодавця іншим негативним заходам впливу (переведення, атестація, зміна умов праці, відмова в призначенні на вищу посаду, скорочення заробітної плати тощо) або загрозі таких заходів.</a:t>
            </a:r>
            <a:endParaRPr sz="1800">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0" algn="just" rtl="0">
              <a:spcBef>
                <a:spcPts val="0"/>
              </a:spcBef>
              <a:spcAft>
                <a:spcPts val="0"/>
              </a:spcAft>
              <a:buNone/>
            </a:pPr>
            <a:endParaRPr sz="1800">
              <a:solidFill>
                <a:srgbClr val="000000"/>
              </a:solidFill>
              <a:latin typeface="Georgia"/>
              <a:ea typeface="Georgia"/>
              <a:cs typeface="Georgia"/>
              <a:sym typeface="Georgia"/>
            </a:endParaRPr>
          </a:p>
        </p:txBody>
      </p:sp>
      <p:sp>
        <p:nvSpPr>
          <p:cNvPr id="163" name="Google Shape;163;p19"/>
          <p:cNvSpPr/>
          <p:nvPr/>
        </p:nvSpPr>
        <p:spPr>
          <a:xfrm>
            <a:off x="2980312" y="3658496"/>
            <a:ext cx="7590904" cy="3385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uk-UA" sz="1600" i="1">
                <a:solidFill>
                  <a:srgbClr val="303030"/>
                </a:solidFill>
                <a:latin typeface="Times New Roman" panose="02020603050405020304" pitchFamily="18" charset="0"/>
                <a:ea typeface="Georgia"/>
                <a:cs typeface="Times New Roman" panose="02020603050405020304" pitchFamily="18" charset="0"/>
                <a:sym typeface="Georgia"/>
              </a:rPr>
              <a:t>(</a:t>
            </a:r>
            <a:r>
              <a:rPr lang="uk-UA" sz="1600" i="1">
                <a:solidFill>
                  <a:srgbClr val="000000"/>
                </a:solidFill>
                <a:latin typeface="Times New Roman" panose="02020603050405020304" pitchFamily="18" charset="0"/>
                <a:ea typeface="Georgia"/>
                <a:cs typeface="Times New Roman" panose="02020603050405020304" pitchFamily="18" charset="0"/>
                <a:sym typeface="Georgia"/>
              </a:rPr>
              <a:t>частина третя статті 53 Закону України «Про запобігання корупції»</a:t>
            </a:r>
            <a:r>
              <a:rPr lang="uk-UA" sz="1600" i="1">
                <a:solidFill>
                  <a:srgbClr val="303030"/>
                </a:solidFill>
                <a:latin typeface="Times New Roman" panose="02020603050405020304" pitchFamily="18" charset="0"/>
                <a:ea typeface="Georgia"/>
                <a:cs typeface="Times New Roman" panose="02020603050405020304" pitchFamily="18" charset="0"/>
                <a:sym typeface="Georgia"/>
              </a:rPr>
              <a:t>)</a:t>
            </a:r>
            <a:endParaRPr sz="1600" i="1">
              <a:solidFill>
                <a:srgbClr val="303030"/>
              </a:solidFill>
              <a:latin typeface="Times New Roman" panose="02020603050405020304" pitchFamily="18" charset="0"/>
              <a:ea typeface="Georgia"/>
              <a:cs typeface="Times New Roman" panose="02020603050405020304" pitchFamily="18" charset="0"/>
              <a:sym typeface="Georgia"/>
            </a:endParaRPr>
          </a:p>
        </p:txBody>
      </p:sp>
      <p:pic>
        <p:nvPicPr>
          <p:cNvPr id="2" name="Рисунок 1">
            <a:extLst>
              <a:ext uri="{FF2B5EF4-FFF2-40B4-BE49-F238E27FC236}">
                <a16:creationId xmlns:a16="http://schemas.microsoft.com/office/drawing/2014/main" id="{0F1FFB96-670D-480A-58FA-407E04E4FA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
        <p:nvSpPr>
          <p:cNvPr id="3" name="Google Shape;102;p14">
            <a:extLst>
              <a:ext uri="{FF2B5EF4-FFF2-40B4-BE49-F238E27FC236}">
                <a16:creationId xmlns:a16="http://schemas.microsoft.com/office/drawing/2014/main" id="{F1C857B3-7463-8B9D-7EA9-6431BF50BC3A}"/>
              </a:ext>
            </a:extLst>
          </p:cNvPr>
          <p:cNvSpPr/>
          <p:nvPr/>
        </p:nvSpPr>
        <p:spPr>
          <a:xfrm>
            <a:off x="225552" y="64043"/>
            <a:ext cx="6842760" cy="979961"/>
          </a:xfrm>
          <a:prstGeom prst="round2DiagRect">
            <a:avLst>
              <a:gd name="adj1" fmla="val 50000"/>
              <a:gd name="adj2" fmla="val 0"/>
            </a:avLst>
          </a:prstGeom>
          <a:blipFill>
            <a:blip r:embed="rId6"/>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ru-RU" sz="3200" b="1">
                <a:latin typeface="Times New Roman"/>
              </a:rPr>
              <a:t>Захист трудових прав викривача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44654" y="3666551"/>
            <a:ext cx="10902691" cy="2780165"/>
          </a:xfrm>
          <a:prstGeom prst="rect">
            <a:avLst/>
          </a:prstGeom>
        </p:spPr>
      </p:pic>
      <p:sp>
        <p:nvSpPr>
          <p:cNvPr id="5" name="Прямокутник 4"/>
          <p:cNvSpPr/>
          <p:nvPr/>
        </p:nvSpPr>
        <p:spPr>
          <a:xfrm>
            <a:off x="9494471" y="106757"/>
            <a:ext cx="195724" cy="756204"/>
          </a:xfrm>
          <a:prstGeom prst="rect">
            <a:avLst/>
          </a:prstGeom>
        </p:spPr>
        <p:txBody>
          <a:bodyPr wrap="none" lIns="0" tIns="0" rIns="0" bIns="0">
            <a:noAutofit/>
          </a:bodyPr>
          <a:lstStyle/>
          <a:p>
            <a:pPr>
              <a:lnSpc>
                <a:spcPts val="8611"/>
              </a:lnSpc>
            </a:pPr>
            <a:endParaRPr lang="uk" sz="7598">
              <a:solidFill>
                <a:srgbClr val="449CCF"/>
              </a:solidFill>
              <a:latin typeface="Franklin Gothic Demi"/>
            </a:endParaRPr>
          </a:p>
        </p:txBody>
      </p:sp>
      <p:sp>
        <p:nvSpPr>
          <p:cNvPr id="8" name="Прямокутник 7"/>
          <p:cNvSpPr/>
          <p:nvPr/>
        </p:nvSpPr>
        <p:spPr>
          <a:xfrm>
            <a:off x="317708" y="1099113"/>
            <a:ext cx="10831519" cy="943032"/>
          </a:xfrm>
          <a:prstGeom prst="rect">
            <a:avLst/>
          </a:prstGeom>
        </p:spPr>
        <p:txBody>
          <a:bodyPr lIns="0" tIns="0" rIns="0" bIns="0">
            <a:noAutofit/>
          </a:bodyPr>
          <a:lstStyle/>
          <a:p>
            <a:pPr indent="507835">
              <a:lnSpc>
                <a:spcPts val="2679"/>
              </a:lnSpc>
              <a:spcAft>
                <a:spcPts val="1213"/>
              </a:spcAft>
            </a:pPr>
            <a:r>
              <a:rPr lang="uk" sz="2399">
                <a:latin typeface="Times New Roman" panose="02020603050405020304" pitchFamily="18" charset="0"/>
                <a:cs typeface="Times New Roman" panose="02020603050405020304" pitchFamily="18" charset="0"/>
              </a:rPr>
              <a:t>З </a:t>
            </a:r>
            <a:r>
              <a:rPr lang="uk" sz="2399" u="sng">
                <a:latin typeface="Times New Roman" panose="02020603050405020304" pitchFamily="18" charset="0"/>
                <a:cs typeface="Times New Roman" panose="02020603050405020304" pitchFamily="18" charset="0"/>
              </a:rPr>
              <a:t>01.01.2020</a:t>
            </a:r>
            <a:r>
              <a:rPr lang="uk" sz="2399">
                <a:latin typeface="Times New Roman" panose="02020603050405020304" pitchFamily="18" charset="0"/>
                <a:cs typeface="Times New Roman" panose="02020603050405020304" pitchFamily="18" charset="0"/>
              </a:rPr>
              <a:t> викривач має право:</a:t>
            </a:r>
          </a:p>
          <a:p>
            <a:pPr indent="507835">
              <a:lnSpc>
                <a:spcPts val="2679"/>
              </a:lnSpc>
              <a:spcAft>
                <a:spcPts val="1213"/>
              </a:spcAft>
            </a:pPr>
            <a:r>
              <a:rPr lang="uk" sz="2399">
                <a:latin typeface="Times New Roman" panose="02020603050405020304" pitchFamily="18" charset="0"/>
                <a:cs typeface="Times New Roman" panose="02020603050405020304" pitchFamily="18" charset="0"/>
              </a:rPr>
              <a:t>- на безоплатну правову допомогу у зв'язку із захистом прав викривача;</a:t>
            </a:r>
          </a:p>
        </p:txBody>
      </p:sp>
      <p:sp>
        <p:nvSpPr>
          <p:cNvPr id="9" name="Прямокутник 8"/>
          <p:cNvSpPr/>
          <p:nvPr/>
        </p:nvSpPr>
        <p:spPr>
          <a:xfrm>
            <a:off x="317708" y="2079074"/>
            <a:ext cx="11343068" cy="1263306"/>
          </a:xfrm>
          <a:prstGeom prst="rect">
            <a:avLst/>
          </a:prstGeom>
        </p:spPr>
        <p:txBody>
          <a:bodyPr lIns="0" tIns="0" rIns="0" bIns="0">
            <a:noAutofit/>
          </a:bodyPr>
          <a:lstStyle/>
          <a:p>
            <a:pPr indent="507835">
              <a:lnSpc>
                <a:spcPts val="2872"/>
              </a:lnSpc>
              <a:spcBef>
                <a:spcPts val="1213"/>
              </a:spcBef>
              <a:spcAft>
                <a:spcPts val="1213"/>
              </a:spcAft>
            </a:pPr>
            <a:r>
              <a:rPr lang="uk" sz="2399">
                <a:latin typeface="Times New Roman" panose="02020603050405020304" pitchFamily="18" charset="0"/>
                <a:cs typeface="Times New Roman" panose="02020603050405020304" pitchFamily="18" charset="0"/>
              </a:rPr>
              <a:t>-    на залучення адвоката самостійно та отримання відшкодування витрат на адвоката у зв'язку із захистом прав особи як викривача, витрат на судовий збір;</a:t>
            </a:r>
          </a:p>
          <a:p>
            <a:pPr indent="507835">
              <a:lnSpc>
                <a:spcPts val="2679"/>
              </a:lnSpc>
            </a:pPr>
            <a:r>
              <a:rPr lang="uk" sz="2399">
                <a:latin typeface="Times New Roman" panose="02020603050405020304" pitchFamily="18" charset="0"/>
                <a:cs typeface="Times New Roman" panose="02020603050405020304" pitchFamily="18" charset="0"/>
              </a:rPr>
              <a:t>-    на представництво НАЗК його інтересів у суді.</a:t>
            </a:r>
          </a:p>
        </p:txBody>
      </p:sp>
      <p:pic>
        <p:nvPicPr>
          <p:cNvPr id="10" name="Рисунок 9">
            <a:extLst>
              <a:ext uri="{FF2B5EF4-FFF2-40B4-BE49-F238E27FC236}">
                <a16:creationId xmlns:a16="http://schemas.microsoft.com/office/drawing/2014/main" id="{67A2734E-A714-3BF8-D0D3-32D1B6607B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
        <p:nvSpPr>
          <p:cNvPr id="11" name="Google Shape;102;p14">
            <a:extLst>
              <a:ext uri="{FF2B5EF4-FFF2-40B4-BE49-F238E27FC236}">
                <a16:creationId xmlns:a16="http://schemas.microsoft.com/office/drawing/2014/main" id="{1766470A-295E-8E36-9C83-9898C08572CB}"/>
              </a:ext>
            </a:extLst>
          </p:cNvPr>
          <p:cNvSpPr/>
          <p:nvPr/>
        </p:nvSpPr>
        <p:spPr>
          <a:xfrm>
            <a:off x="430250" y="119152"/>
            <a:ext cx="6842760" cy="979961"/>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square" lIns="91425" tIns="45700" rIns="91425" bIns="45700" anchor="ctr" anchorCtr="0">
            <a:noAutofit/>
          </a:bodyPr>
          <a:lstStyle/>
          <a:p>
            <a:pPr>
              <a:lnSpc>
                <a:spcPts val="3572"/>
              </a:lnSpc>
            </a:pPr>
            <a:r>
              <a:rPr lang="uk" sz="3199" b="1">
                <a:latin typeface="Times New Roman" panose="02020603050405020304" pitchFamily="18" charset="0"/>
                <a:cs typeface="Times New Roman" panose="02020603050405020304" pitchFamily="18" charset="0"/>
              </a:rPr>
              <a:t>Правовий захист викривачів</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155701" y="1206635"/>
            <a:ext cx="2929240" cy="3932738"/>
          </a:xfrm>
          <a:prstGeom prst="rect">
            <a:avLst/>
          </a:prstGeom>
        </p:spPr>
      </p:pic>
      <p:sp useBgFill="1">
        <p:nvSpPr>
          <p:cNvPr id="7" name="Прямокутник 6"/>
          <p:cNvSpPr/>
          <p:nvPr/>
        </p:nvSpPr>
        <p:spPr>
          <a:xfrm>
            <a:off x="688869" y="5223021"/>
            <a:ext cx="3862904" cy="1007561"/>
          </a:xfrm>
          <a:prstGeom prst="rect">
            <a:avLst/>
          </a:prstGeom>
          <a:ln w="25400">
            <a:solidFill>
              <a:srgbClr val="FFFF00"/>
            </a:solidFill>
          </a:ln>
        </p:spPr>
        <p:txBody>
          <a:bodyPr lIns="0" tIns="0" rIns="0" bIns="0">
            <a:noAutofit/>
          </a:bodyPr>
          <a:lstStyle/>
          <a:p>
            <a:pPr>
              <a:lnSpc>
                <a:spcPts val="2847"/>
              </a:lnSpc>
            </a:pPr>
            <a:r>
              <a:rPr lang="uk" sz="2000" b="1">
                <a:latin typeface="Times New Roman" panose="02020603050405020304" pitchFamily="18" charset="0"/>
                <a:cs typeface="Times New Roman" panose="02020603050405020304" pitchFamily="18" charset="0"/>
              </a:rPr>
              <a:t>Постанова Верховного Суду від 15.08.2019 у справі № 815/2074/18</a:t>
            </a:r>
          </a:p>
        </p:txBody>
      </p:sp>
      <p:sp>
        <p:nvSpPr>
          <p:cNvPr id="8" name="Прямокутник 7"/>
          <p:cNvSpPr/>
          <p:nvPr/>
        </p:nvSpPr>
        <p:spPr>
          <a:xfrm>
            <a:off x="4938117" y="1206635"/>
            <a:ext cx="6740096" cy="5529397"/>
          </a:xfrm>
          <a:prstGeom prst="rect">
            <a:avLst/>
          </a:prstGeom>
        </p:spPr>
        <p:txBody>
          <a:bodyPr lIns="0" tIns="0" rIns="0" bIns="0">
            <a:noAutofit/>
          </a:bodyPr>
          <a:lstStyle/>
          <a:p>
            <a:pPr indent="643258" algn="just">
              <a:lnSpc>
                <a:spcPts val="3199"/>
              </a:lnSpc>
            </a:pPr>
            <a:r>
              <a:rPr lang="uk" sz="2666">
                <a:latin typeface="Times New Roman" panose="02020603050405020304" pitchFamily="18" charset="0"/>
                <a:cs typeface="Times New Roman" panose="02020603050405020304" pitchFamily="18" charset="0"/>
              </a:rPr>
              <a:t>НАЗК може бути залучено як третя особа, яка не заявляє самостійних вимог щодо предмета спору,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у зв’язку з повідомленням ним або членом його сім’ї про порушення вимог Закону України «Про запобігання корупції» іншою особою</a:t>
            </a:r>
          </a:p>
          <a:p>
            <a:pPr indent="643258" algn="just">
              <a:lnSpc>
                <a:spcPts val="2879"/>
              </a:lnSpc>
            </a:pPr>
            <a:r>
              <a:rPr lang="uk" sz="1600" b="1" i="1">
                <a:latin typeface="Times New Roman" panose="02020603050405020304" pitchFamily="18" charset="0"/>
                <a:cs typeface="Times New Roman" panose="02020603050405020304" pitchFamily="18" charset="0"/>
              </a:rPr>
              <a:t>(ч. 3 ст. 49 Кодексу адміністративного судочинства України, ч. 2 ст. 53 Цивільного процесуального кодексу України).</a:t>
            </a:r>
          </a:p>
        </p:txBody>
      </p:sp>
      <p:pic>
        <p:nvPicPr>
          <p:cNvPr id="9" name="Рисунок 8">
            <a:extLst>
              <a:ext uri="{FF2B5EF4-FFF2-40B4-BE49-F238E27FC236}">
                <a16:creationId xmlns:a16="http://schemas.microsoft.com/office/drawing/2014/main" id="{DBC30B7D-5891-5736-3416-88A53C76D5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7214" y="168126"/>
            <a:ext cx="3229365" cy="451080"/>
          </a:xfrm>
          <a:prstGeom prst="rect">
            <a:avLst/>
          </a:prstGeom>
        </p:spPr>
      </p:pic>
      <p:sp>
        <p:nvSpPr>
          <p:cNvPr id="10" name="Google Shape;102;p14">
            <a:extLst>
              <a:ext uri="{FF2B5EF4-FFF2-40B4-BE49-F238E27FC236}">
                <a16:creationId xmlns:a16="http://schemas.microsoft.com/office/drawing/2014/main" id="{D3EC5FE8-20DF-04CC-580E-3B4F1E2A8FC6}"/>
              </a:ext>
            </a:extLst>
          </p:cNvPr>
          <p:cNvSpPr/>
          <p:nvPr/>
        </p:nvSpPr>
        <p:spPr>
          <a:xfrm>
            <a:off x="5002026" y="121968"/>
            <a:ext cx="6842760" cy="979961"/>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square" lIns="91425" tIns="45700" rIns="91425" bIns="45700" anchor="ctr" anchorCtr="0">
            <a:noAutofit/>
          </a:bodyPr>
          <a:lstStyle/>
          <a:p>
            <a:pPr>
              <a:lnSpc>
                <a:spcPts val="3572"/>
              </a:lnSpc>
            </a:pPr>
            <a:r>
              <a:rPr lang="uk" sz="3199" b="1">
                <a:latin typeface="Times New Roman" panose="02020603050405020304" pitchFamily="18" charset="0"/>
                <a:cs typeface="Times New Roman" panose="02020603050405020304" pitchFamily="18" charset="0"/>
              </a:rPr>
              <a:t>Гарантії захисту викривачів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4"/>
          <p:cNvPicPr preferRelativeResize="0"/>
          <p:nvPr/>
        </p:nvPicPr>
        <p:blipFill rotWithShape="1">
          <a:blip r:embed="rId3">
            <a:alphaModFix/>
          </a:blip>
          <a:srcRect/>
          <a:stretch/>
        </p:blipFill>
        <p:spPr>
          <a:xfrm>
            <a:off x="0" y="1414853"/>
            <a:ext cx="1434100" cy="1200195"/>
          </a:xfrm>
          <a:prstGeom prst="rect">
            <a:avLst/>
          </a:prstGeom>
          <a:noFill/>
          <a:ln>
            <a:noFill/>
          </a:ln>
          <a:effectLst>
            <a:softEdge rad="127000"/>
          </a:effectLst>
        </p:spPr>
      </p:pic>
      <p:sp useBgFill="1">
        <p:nvSpPr>
          <p:cNvPr id="94" name="Google Shape;94;p14"/>
          <p:cNvSpPr txBox="1"/>
          <p:nvPr/>
        </p:nvSpPr>
        <p:spPr>
          <a:xfrm>
            <a:off x="1240518" y="1337093"/>
            <a:ext cx="10764248" cy="1155384"/>
          </a:xfrm>
          <a:prstGeom prst="rect">
            <a:avLst/>
          </a:prstGeom>
          <a:ln>
            <a:noFill/>
          </a:ln>
        </p:spPr>
        <p:txBody>
          <a:bodyPr spcFirstLastPara="1" wrap="square" lIns="91425" tIns="91425" rIns="91425" bIns="91425" anchor="t" anchorCtr="0">
            <a:noAutofit/>
          </a:bodyPr>
          <a:lstStyle/>
          <a:p>
            <a:pPr marL="0" marR="0" lvl="0" indent="442913" algn="just" rtl="0">
              <a:lnSpc>
                <a:spcPct val="100000"/>
              </a:lnSpc>
              <a:spcBef>
                <a:spcPts val="0"/>
              </a:spcBef>
              <a:spcAft>
                <a:spcPts val="0"/>
              </a:spcAft>
              <a:buClr>
                <a:srgbClr val="000000"/>
              </a:buClr>
              <a:buSzPts val="1600"/>
              <a:buFont typeface="Arial"/>
              <a:buNone/>
            </a:pPr>
            <a:r>
              <a:rPr lang="uk-UA" sz="16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Особа, яка надає допомогу в запобіганні і протидії корупції (викривач), - </a:t>
            </a:r>
            <a:r>
              <a:rPr lang="uk-UA" sz="16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особа, яка за наявності обґрунтованого переконання, що інформація є достовірною, повідомляє про порушення вимог Закону України «Про запобігання корупції» іншою особою.</a:t>
            </a:r>
            <a:endParaRPr sz="16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endParaRPr>
          </a:p>
          <a:p>
            <a:pPr marL="0" marR="0" lvl="0" indent="442913" algn="r" rtl="0">
              <a:lnSpc>
                <a:spcPct val="100000"/>
              </a:lnSpc>
              <a:spcBef>
                <a:spcPts val="0"/>
              </a:spcBef>
              <a:spcAft>
                <a:spcPts val="0"/>
              </a:spcAft>
              <a:buClr>
                <a:srgbClr val="000000"/>
              </a:buClr>
              <a:buSzPts val="1600"/>
              <a:buFont typeface="Arial"/>
              <a:buNone/>
            </a:pPr>
            <a:r>
              <a:rPr lang="uk-UA" sz="16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r>
              <a:rPr lang="uk-UA" sz="16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rPr>
              <a:t>частина перша статті 53 Закону України «Про запобігання корупції»</a:t>
            </a:r>
            <a:r>
              <a:rPr lang="uk-UA" sz="1600" b="0" i="1" u="none" strike="noStrike" cap="none">
                <a:solidFill>
                  <a:srgbClr val="303030"/>
                </a:solidFill>
                <a:latin typeface="Times New Roman" panose="02020603050405020304" pitchFamily="18" charset="0"/>
                <a:ea typeface="Georgia"/>
                <a:cs typeface="Times New Roman" panose="02020603050405020304" pitchFamily="18" charset="0"/>
                <a:sym typeface="Georgia"/>
              </a:rPr>
              <a:t>)</a:t>
            </a:r>
            <a:endParaRPr sz="16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a:p>
            <a:pPr marL="0" marR="0" lvl="0" indent="442913"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5" name="Google Shape;95;p14"/>
          <p:cNvPicPr preferRelativeResize="0"/>
          <p:nvPr/>
        </p:nvPicPr>
        <p:blipFill rotWithShape="1">
          <a:blip r:embed="rId4">
            <a:alphaModFix/>
          </a:blip>
          <a:srcRect/>
          <a:stretch/>
        </p:blipFill>
        <p:spPr>
          <a:xfrm>
            <a:off x="1298718" y="2492478"/>
            <a:ext cx="2976820" cy="865160"/>
          </a:xfrm>
          <a:prstGeom prst="rect">
            <a:avLst/>
          </a:prstGeom>
          <a:noFill/>
          <a:ln>
            <a:noFill/>
          </a:ln>
        </p:spPr>
      </p:pic>
      <p:pic>
        <p:nvPicPr>
          <p:cNvPr id="96" name="Google Shape;96;p14"/>
          <p:cNvPicPr preferRelativeResize="0"/>
          <p:nvPr/>
        </p:nvPicPr>
        <p:blipFill rotWithShape="1">
          <a:blip r:embed="rId5">
            <a:alphaModFix/>
          </a:blip>
          <a:srcRect/>
          <a:stretch/>
        </p:blipFill>
        <p:spPr>
          <a:xfrm>
            <a:off x="1155147" y="3263349"/>
            <a:ext cx="2254237" cy="1538228"/>
          </a:xfrm>
          <a:prstGeom prst="rect">
            <a:avLst/>
          </a:prstGeom>
          <a:noFill/>
          <a:ln>
            <a:noFill/>
          </a:ln>
          <a:effectLst>
            <a:softEdge rad="139700"/>
          </a:effectLst>
        </p:spPr>
      </p:pic>
      <p:pic>
        <p:nvPicPr>
          <p:cNvPr id="97" name="Google Shape;97;p14"/>
          <p:cNvPicPr preferRelativeResize="0"/>
          <p:nvPr/>
        </p:nvPicPr>
        <p:blipFill rotWithShape="1">
          <a:blip r:embed="rId6">
            <a:alphaModFix/>
          </a:blip>
          <a:srcRect/>
          <a:stretch/>
        </p:blipFill>
        <p:spPr>
          <a:xfrm>
            <a:off x="4151545" y="2669021"/>
            <a:ext cx="3010513" cy="659415"/>
          </a:xfrm>
          <a:prstGeom prst="rect">
            <a:avLst/>
          </a:prstGeom>
          <a:noFill/>
          <a:ln>
            <a:noFill/>
          </a:ln>
        </p:spPr>
      </p:pic>
      <p:pic>
        <p:nvPicPr>
          <p:cNvPr id="98" name="Google Shape;98;p14"/>
          <p:cNvPicPr preferRelativeResize="0"/>
          <p:nvPr/>
        </p:nvPicPr>
        <p:blipFill rotWithShape="1">
          <a:blip r:embed="rId7">
            <a:alphaModFix/>
          </a:blip>
          <a:srcRect/>
          <a:stretch/>
        </p:blipFill>
        <p:spPr>
          <a:xfrm>
            <a:off x="8951749" y="2615049"/>
            <a:ext cx="2184680" cy="713388"/>
          </a:xfrm>
          <a:prstGeom prst="rect">
            <a:avLst/>
          </a:prstGeom>
          <a:noFill/>
          <a:ln>
            <a:noFill/>
          </a:ln>
        </p:spPr>
      </p:pic>
      <p:pic>
        <p:nvPicPr>
          <p:cNvPr id="99" name="Google Shape;99;p14"/>
          <p:cNvPicPr preferRelativeResize="0"/>
          <p:nvPr/>
        </p:nvPicPr>
        <p:blipFill rotWithShape="1">
          <a:blip r:embed="rId8">
            <a:alphaModFix/>
          </a:blip>
          <a:srcRect/>
          <a:stretch/>
        </p:blipFill>
        <p:spPr>
          <a:xfrm>
            <a:off x="4275539" y="3290268"/>
            <a:ext cx="2886520" cy="1399298"/>
          </a:xfrm>
          <a:prstGeom prst="rect">
            <a:avLst/>
          </a:prstGeom>
          <a:noFill/>
          <a:ln>
            <a:noFill/>
          </a:ln>
          <a:effectLst>
            <a:softEdge rad="139700"/>
          </a:effectLst>
        </p:spPr>
      </p:pic>
      <p:pic>
        <p:nvPicPr>
          <p:cNvPr id="100" name="Google Shape;100;p14"/>
          <p:cNvPicPr preferRelativeResize="0"/>
          <p:nvPr/>
        </p:nvPicPr>
        <p:blipFill rotWithShape="1">
          <a:blip r:embed="rId9">
            <a:alphaModFix/>
          </a:blip>
          <a:srcRect/>
          <a:stretch/>
        </p:blipFill>
        <p:spPr>
          <a:xfrm>
            <a:off x="8701483" y="3283356"/>
            <a:ext cx="2552984" cy="1406209"/>
          </a:xfrm>
          <a:prstGeom prst="rect">
            <a:avLst/>
          </a:prstGeom>
          <a:noFill/>
          <a:ln>
            <a:noFill/>
          </a:ln>
          <a:effectLst>
            <a:softEdge rad="139700"/>
          </a:effectLst>
        </p:spPr>
      </p:pic>
      <p:sp useBgFill="1">
        <p:nvSpPr>
          <p:cNvPr id="101" name="Google Shape;101;p14"/>
          <p:cNvSpPr/>
          <p:nvPr/>
        </p:nvSpPr>
        <p:spPr>
          <a:xfrm>
            <a:off x="1240518" y="4924148"/>
            <a:ext cx="10764248" cy="1569660"/>
          </a:xfrm>
          <a:prstGeom prst="rect">
            <a:avLst/>
          </a:prstGeom>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447675" algn="just" rtl="0">
              <a:spcBef>
                <a:spcPts val="0"/>
              </a:spcBef>
              <a:spcAft>
                <a:spcPts val="0"/>
              </a:spcAft>
              <a:buNone/>
            </a:pPr>
            <a:r>
              <a:rPr lang="uk-UA" sz="1600" b="1"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Викривач</a:t>
            </a:r>
            <a:r>
              <a:rPr lang="uk-UA" sz="1600" b="0" i="0" u="none" strike="noStrike" cap="none">
                <a:solidFill>
                  <a:srgbClr val="000000"/>
                </a:solidFill>
                <a:latin typeface="Times New Roman" panose="02020603050405020304" pitchFamily="18" charset="0"/>
                <a:ea typeface="Georgia"/>
                <a:cs typeface="Times New Roman" panose="02020603050405020304" pitchFamily="18" charset="0"/>
                <a:sym typeface="Georgia"/>
              </a:rPr>
              <a:t> – фізична особа, яка за наявності переконання, що інформація є достовірною, повідомила про можливі факти корупційних або пов’язаних з корупцією правопорушень, інших порушень Закону України «Про запобігання корупції» вчинених іншою особою, якщо така інформація стала їй відома у зв’язку з її трудовою, професійною, господарською, громадською, науковою діяльністю, проходженням нею служби чи навчання або її участю у передбачених законодавством процедурах, які є обов’язковими для початку такої діяльності, проходження служби чи навчання (з 01.01.2020 року).</a:t>
            </a:r>
            <a:endParaRPr sz="1600" b="0" i="1" u="none" strike="noStrike" cap="none">
              <a:solidFill>
                <a:srgbClr val="000000"/>
              </a:solidFill>
              <a:latin typeface="Times New Roman" panose="02020603050405020304" pitchFamily="18" charset="0"/>
              <a:ea typeface="Georgia"/>
              <a:cs typeface="Times New Roman" panose="02020603050405020304" pitchFamily="18" charset="0"/>
              <a:sym typeface="Georgia"/>
            </a:endParaRPr>
          </a:p>
        </p:txBody>
      </p:sp>
      <p:sp>
        <p:nvSpPr>
          <p:cNvPr id="102" name="Google Shape;102;p14"/>
          <p:cNvSpPr/>
          <p:nvPr/>
        </p:nvSpPr>
        <p:spPr>
          <a:xfrm>
            <a:off x="5412591" y="217237"/>
            <a:ext cx="5024418" cy="885273"/>
          </a:xfrm>
          <a:prstGeom prst="round2DiagRect">
            <a:avLst>
              <a:gd name="adj1" fmla="val 50000"/>
              <a:gd name="adj2" fmla="val 0"/>
            </a:avLst>
          </a:prstGeom>
          <a:blipFill>
            <a:blip r:embed="rId10"/>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Хто такий викривач?</a:t>
            </a:r>
            <a:endParaRPr sz="1800" b="0" i="0" u="none" strike="noStrike" cap="none">
              <a:solidFill>
                <a:srgbClr val="00B050"/>
              </a:solidFill>
              <a:latin typeface="Calibri"/>
              <a:ea typeface="Calibri"/>
              <a:cs typeface="Calibri"/>
              <a:sym typeface="Calibri"/>
            </a:endParaRPr>
          </a:p>
        </p:txBody>
      </p:sp>
      <p:pic>
        <p:nvPicPr>
          <p:cNvPr id="2" name="Рисунок 1">
            <a:extLst>
              <a:ext uri="{FF2B5EF4-FFF2-40B4-BE49-F238E27FC236}">
                <a16:creationId xmlns:a16="http://schemas.microsoft.com/office/drawing/2014/main" id="{25DF1787-1663-77FD-2199-9863F9F40F0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80019" y="165917"/>
            <a:ext cx="3229365" cy="451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3637" y="905992"/>
            <a:ext cx="2754542" cy="2864236"/>
          </a:xfrm>
          <a:prstGeom prst="rect">
            <a:avLst/>
          </a:prstGeom>
          <a:effectLst>
            <a:softEdge rad="203200"/>
          </a:effectLst>
        </p:spPr>
      </p:pic>
      <p:sp useBgFill="1">
        <p:nvSpPr>
          <p:cNvPr id="6" name="Прямокутник 5"/>
          <p:cNvSpPr/>
          <p:nvPr/>
        </p:nvSpPr>
        <p:spPr>
          <a:xfrm>
            <a:off x="3150509" y="1426023"/>
            <a:ext cx="8641461" cy="1876989"/>
          </a:xfrm>
          <a:prstGeom prst="rect">
            <a:avLst/>
          </a:prstGeom>
        </p:spPr>
        <p:txBody>
          <a:bodyPr lIns="0" tIns="0" rIns="0" bIns="0">
            <a:noAutofit/>
          </a:bodyPr>
          <a:lstStyle/>
          <a:p>
            <a:pPr indent="507835" algn="just">
              <a:lnSpc>
                <a:spcPts val="2559"/>
              </a:lnSpc>
              <a:spcAft>
                <a:spcPts val="2799"/>
              </a:spcAft>
            </a:pPr>
            <a:r>
              <a:rPr lang="uk" sz="1999">
                <a:latin typeface="Times New Roman" panose="02020603050405020304" pitchFamily="18" charset="0"/>
                <a:cs typeface="Times New Roman" panose="02020603050405020304" pitchFamily="18" charset="0"/>
              </a:rPr>
              <a:t>З </a:t>
            </a:r>
            <a:r>
              <a:rPr lang="uk" sz="1999" u="sng">
                <a:latin typeface="Times New Roman" panose="02020603050405020304" pitchFamily="18" charset="0"/>
                <a:cs typeface="Times New Roman" panose="02020603050405020304" pitchFamily="18" charset="0"/>
              </a:rPr>
              <a:t>01.01.2020</a:t>
            </a:r>
            <a:r>
              <a:rPr lang="uk" sz="1999">
                <a:latin typeface="Times New Roman" panose="02020603050405020304" pitchFamily="18" charset="0"/>
                <a:cs typeface="Times New Roman" panose="02020603050405020304" pitchFamily="18" charset="0"/>
              </a:rPr>
              <a:t> право на винагороду матиме викривач, який повідомив </a:t>
            </a:r>
            <a:r>
              <a:rPr lang="uk" sz="1999" b="1">
                <a:latin typeface="Times New Roman" panose="02020603050405020304" pitchFamily="18" charset="0"/>
                <a:cs typeface="Times New Roman" panose="02020603050405020304" pitchFamily="18" charset="0"/>
              </a:rPr>
              <a:t>про корупційний злочин</a:t>
            </a:r>
            <a:r>
              <a:rPr lang="uk" sz="1999">
                <a:latin typeface="Times New Roman" panose="02020603050405020304" pitchFamily="18" charset="0"/>
                <a:cs typeface="Times New Roman" panose="02020603050405020304" pitchFamily="18" charset="0"/>
              </a:rPr>
              <a:t>, грошовий розмір предмета якого або завдані державі збитки від якого у п'ять тисяч і більше разів перевищують розмір прожиткового мінімуму для працездатних осіб, установленого законом на час вчинення злочину </a:t>
            </a:r>
            <a:r>
              <a:rPr lang="uk" sz="1999" b="1">
                <a:latin typeface="Times New Roman" panose="02020603050405020304" pitchFamily="18" charset="0"/>
                <a:cs typeface="Times New Roman" panose="02020603050405020304" pitchFamily="18" charset="0"/>
              </a:rPr>
              <a:t>(10,035 млн. грн)</a:t>
            </a:r>
            <a:r>
              <a:rPr lang="uk" sz="1999">
                <a:latin typeface="Times New Roman" panose="02020603050405020304" pitchFamily="18" charset="0"/>
                <a:cs typeface="Times New Roman" panose="02020603050405020304" pitchFamily="18" charset="0"/>
              </a:rPr>
              <a:t>.</a:t>
            </a:r>
          </a:p>
        </p:txBody>
      </p:sp>
      <p:sp useBgFill="1">
        <p:nvSpPr>
          <p:cNvPr id="7" name="Прямокутник 6"/>
          <p:cNvSpPr/>
          <p:nvPr/>
        </p:nvSpPr>
        <p:spPr>
          <a:xfrm>
            <a:off x="400030" y="3908362"/>
            <a:ext cx="11452881" cy="1405709"/>
          </a:xfrm>
          <a:prstGeom prst="rect">
            <a:avLst/>
          </a:prstGeom>
        </p:spPr>
        <p:txBody>
          <a:bodyPr lIns="0" tIns="0" rIns="0" bIns="0">
            <a:noAutofit/>
          </a:bodyPr>
          <a:lstStyle/>
          <a:p>
            <a:pPr indent="507835" algn="just">
              <a:lnSpc>
                <a:spcPts val="2559"/>
              </a:lnSpc>
              <a:spcAft>
                <a:spcPts val="1773"/>
              </a:spcAft>
            </a:pPr>
            <a:r>
              <a:rPr lang="uk" sz="1999">
                <a:latin typeface="Times New Roman" panose="02020603050405020304" pitchFamily="18" charset="0"/>
                <a:cs typeface="Times New Roman" panose="02020603050405020304" pitchFamily="18" charset="0"/>
              </a:rPr>
              <a:t>Розмір винагороди становить 10 відсотків від грошового розміру предмета корупційного злочину або розміру завданих державі збитків від злочину після ухвалення обвинувального вироку суду та не може перевищувати трьох тисяч мінімальних заробітних плат, установлених на час вчинення злочину </a:t>
            </a:r>
            <a:r>
              <a:rPr lang="uk" sz="1999" b="1">
                <a:latin typeface="Times New Roman" panose="02020603050405020304" pitchFamily="18" charset="0"/>
                <a:cs typeface="Times New Roman" panose="02020603050405020304" pitchFamily="18" charset="0"/>
              </a:rPr>
              <a:t>(12,5 млн. грн)</a:t>
            </a:r>
            <a:r>
              <a:rPr lang="uk" sz="1999">
                <a:latin typeface="Times New Roman" panose="02020603050405020304" pitchFamily="18" charset="0"/>
                <a:cs typeface="Times New Roman" panose="02020603050405020304" pitchFamily="18" charset="0"/>
              </a:rPr>
              <a:t>.</a:t>
            </a:r>
          </a:p>
        </p:txBody>
      </p:sp>
      <p:sp useBgFill="1">
        <p:nvSpPr>
          <p:cNvPr id="8" name="Прямокутник 7"/>
          <p:cNvSpPr/>
          <p:nvPr/>
        </p:nvSpPr>
        <p:spPr>
          <a:xfrm>
            <a:off x="412218" y="5529396"/>
            <a:ext cx="11428505" cy="745279"/>
          </a:xfrm>
          <a:prstGeom prst="rect">
            <a:avLst/>
          </a:prstGeom>
        </p:spPr>
        <p:txBody>
          <a:bodyPr lIns="0" tIns="0" rIns="0" bIns="0">
            <a:noAutofit/>
          </a:bodyPr>
          <a:lstStyle/>
          <a:p>
            <a:pPr indent="507835" algn="just">
              <a:lnSpc>
                <a:spcPts val="2559"/>
              </a:lnSpc>
              <a:spcAft>
                <a:spcPts val="1773"/>
              </a:spcAft>
            </a:pPr>
            <a:r>
              <a:rPr lang="uk" sz="1999">
                <a:latin typeface="Times New Roman" panose="02020603050405020304" pitchFamily="18" charset="0"/>
                <a:cs typeface="Times New Roman" panose="02020603050405020304" pitchFamily="18" charset="0"/>
              </a:rPr>
              <a:t>Суд встановлює конкретний розмір винагороди, що підлягає виплаті, з урахуванням критеріїв персональності та важливості інформації.</a:t>
            </a:r>
          </a:p>
        </p:txBody>
      </p:sp>
      <p:sp useBgFill="1">
        <p:nvSpPr>
          <p:cNvPr id="9" name="Прямокутник 8"/>
          <p:cNvSpPr/>
          <p:nvPr/>
        </p:nvSpPr>
        <p:spPr>
          <a:xfrm>
            <a:off x="4271827" y="6339678"/>
            <a:ext cx="7568896" cy="300643"/>
          </a:xfrm>
          <a:prstGeom prst="rect">
            <a:avLst/>
          </a:prstGeom>
          <a:ln>
            <a:solidFill>
              <a:srgbClr val="FFFF00"/>
            </a:solidFill>
          </a:ln>
        </p:spPr>
        <p:txBody>
          <a:bodyPr wrap="none" lIns="0" tIns="0" rIns="0" bIns="0">
            <a:noAutofit/>
          </a:bodyPr>
          <a:lstStyle/>
          <a:p>
            <a:pPr algn="r">
              <a:lnSpc>
                <a:spcPts val="2226"/>
              </a:lnSpc>
              <a:spcBef>
                <a:spcPts val="1773"/>
              </a:spcBef>
            </a:pPr>
            <a:r>
              <a:rPr lang="uk" sz="1999" b="1" i="1">
                <a:latin typeface="Times New Roman" panose="02020603050405020304" pitchFamily="18" charset="0"/>
                <a:cs typeface="Times New Roman" panose="02020603050405020304" pitchFamily="18" charset="0"/>
              </a:rPr>
              <a:t>(ст. 130-1 Кримінального процесуального кодексу України)</a:t>
            </a:r>
          </a:p>
        </p:txBody>
      </p:sp>
      <p:pic>
        <p:nvPicPr>
          <p:cNvPr id="10" name="Рисунок 9">
            <a:extLst>
              <a:ext uri="{FF2B5EF4-FFF2-40B4-BE49-F238E27FC236}">
                <a16:creationId xmlns:a16="http://schemas.microsoft.com/office/drawing/2014/main" id="{A7BFC39C-0B03-0EB1-B42A-0CF2C41B07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
        <p:nvSpPr>
          <p:cNvPr id="11" name="Google Shape;102;p14">
            <a:extLst>
              <a:ext uri="{FF2B5EF4-FFF2-40B4-BE49-F238E27FC236}">
                <a16:creationId xmlns:a16="http://schemas.microsoft.com/office/drawing/2014/main" id="{72716AE0-3977-2EB9-8FE1-0E709B9205A4}"/>
              </a:ext>
            </a:extLst>
          </p:cNvPr>
          <p:cNvSpPr/>
          <p:nvPr/>
        </p:nvSpPr>
        <p:spPr>
          <a:xfrm>
            <a:off x="0" y="-45341"/>
            <a:ext cx="5550408" cy="1118046"/>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none" lIns="36000" tIns="0" rIns="36000" bIns="0" anchor="ctr" anchorCtr="0">
            <a:noAutofit/>
          </a:bodyPr>
          <a:lstStyle/>
          <a:p>
            <a:pPr algn="r">
              <a:lnSpc>
                <a:spcPts val="3426"/>
              </a:lnSpc>
              <a:spcAft>
                <a:spcPts val="2799"/>
              </a:spcAft>
            </a:pPr>
            <a:r>
              <a:rPr lang="uk" sz="3200" b="1">
                <a:latin typeface="Times New Roman" panose="02020603050405020304" pitchFamily="18" charset="0"/>
                <a:cs typeface="Times New Roman" panose="02020603050405020304" pitchFamily="18" charset="0"/>
              </a:rPr>
              <a:t>Хто отримає винагороду?</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9708" y="1535718"/>
            <a:ext cx="2973930" cy="4306511"/>
          </a:xfrm>
          <a:prstGeom prst="rect">
            <a:avLst/>
          </a:prstGeom>
        </p:spPr>
      </p:pic>
      <p:sp>
        <p:nvSpPr>
          <p:cNvPr id="3" name="Прямокутник 2"/>
          <p:cNvSpPr/>
          <p:nvPr/>
        </p:nvSpPr>
        <p:spPr>
          <a:xfrm>
            <a:off x="349245" y="372260"/>
            <a:ext cx="11493509" cy="474474"/>
          </a:xfrm>
          <a:prstGeom prst="rect">
            <a:avLst/>
          </a:prstGeom>
          <a:solidFill>
            <a:srgbClr val="EDD784"/>
          </a:solidFill>
        </p:spPr>
        <p:txBody>
          <a:bodyPr wrap="none" lIns="0" tIns="0" rIns="0" bIns="0">
            <a:noAutofit/>
          </a:bodyPr>
          <a:lstStyle/>
          <a:p>
            <a:pPr>
              <a:lnSpc>
                <a:spcPts val="2972"/>
              </a:lnSpc>
              <a:spcAft>
                <a:spcPts val="2053"/>
              </a:spcAft>
            </a:pPr>
            <a:r>
              <a:rPr lang="uk-UA" sz="2666">
                <a:latin typeface="Times New Roman" panose="02020603050405020304" pitchFamily="18" charset="0"/>
                <a:cs typeface="Times New Roman" panose="02020603050405020304" pitchFamily="18" charset="0"/>
              </a:rPr>
              <a:t>П</a:t>
            </a:r>
            <a:r>
              <a:rPr lang="uk" sz="2666">
                <a:latin typeface="Times New Roman" panose="02020603050405020304" pitchFamily="18" charset="0"/>
                <a:cs typeface="Times New Roman" panose="02020603050405020304" pitchFamily="18" charset="0"/>
              </a:rPr>
              <a:t>овноваження Сектору з питань запобігання та виявлення корупції</a:t>
            </a:r>
          </a:p>
        </p:txBody>
      </p:sp>
      <p:sp>
        <p:nvSpPr>
          <p:cNvPr id="6" name="Прямокутник 5"/>
          <p:cNvSpPr/>
          <p:nvPr/>
        </p:nvSpPr>
        <p:spPr>
          <a:xfrm>
            <a:off x="3495843" y="1161945"/>
            <a:ext cx="8365194" cy="5086558"/>
          </a:xfrm>
          <a:prstGeom prst="rect">
            <a:avLst/>
          </a:prstGeom>
        </p:spPr>
        <p:txBody>
          <a:bodyPr lIns="0" tIns="0" rIns="0" bIns="0">
            <a:noAutofit/>
          </a:bodyPr>
          <a:lstStyle/>
          <a:p>
            <a:pPr indent="541691" algn="just">
              <a:lnSpc>
                <a:spcPts val="2239"/>
              </a:lnSpc>
              <a:spcBef>
                <a:spcPts val="2053"/>
              </a:spcBef>
            </a:pPr>
            <a:r>
              <a:rPr lang="uk" sz="1866">
                <a:latin typeface="Times New Roman" panose="02020603050405020304" pitchFamily="18" charset="0"/>
                <a:cs typeface="Times New Roman" panose="02020603050405020304" pitchFamily="18" charset="0"/>
              </a:rPr>
              <a:t>-    з </a:t>
            </a:r>
            <a:r>
              <a:rPr lang="uk" sz="1866" u="sng">
                <a:latin typeface="Times New Roman" panose="02020603050405020304" pitchFamily="18" charset="0"/>
                <a:cs typeface="Times New Roman" panose="02020603050405020304" pitchFamily="18" charset="0"/>
              </a:rPr>
              <a:t>18.10.2019</a:t>
            </a:r>
            <a:r>
              <a:rPr lang="uk" sz="1866">
                <a:latin typeface="Times New Roman" panose="02020603050405020304" pitchFamily="18" charset="0"/>
                <a:cs typeface="Times New Roman" panose="02020603050405020304" pitchFamily="18" charset="0"/>
              </a:rPr>
              <a:t>: забезпечення захисту працівників, які повідомили про порушення вимог Закону, від застосування негативних заходів впливу з боку керівника або роботодавця відповідно до законодавства щодо захисту викривачів</a:t>
            </a:r>
          </a:p>
          <a:p>
            <a:pPr algn="r">
              <a:lnSpc>
                <a:spcPts val="2239"/>
              </a:lnSpc>
              <a:spcAft>
                <a:spcPts val="1026"/>
              </a:spcAft>
            </a:pPr>
            <a:r>
              <a:rPr lang="uk" sz="1733" b="1" i="1">
                <a:latin typeface="Times New Roman" panose="02020603050405020304" pitchFamily="18" charset="0"/>
                <a:cs typeface="Times New Roman" panose="02020603050405020304" pitchFamily="18" charset="0"/>
              </a:rPr>
              <a:t>(п. 7 ч. 1 ст. 13</a:t>
            </a:r>
            <a:r>
              <a:rPr lang="uk" sz="1733" b="1" i="1" baseline="30000">
                <a:latin typeface="Times New Roman" panose="02020603050405020304" pitchFamily="18" charset="0"/>
                <a:cs typeface="Times New Roman" panose="02020603050405020304" pitchFamily="18" charset="0"/>
              </a:rPr>
              <a:t>1</a:t>
            </a:r>
            <a:r>
              <a:rPr lang="uk" sz="1733" b="1" i="1">
                <a:latin typeface="Times New Roman" panose="02020603050405020304" pitchFamily="18" charset="0"/>
                <a:cs typeface="Times New Roman" panose="02020603050405020304" pitchFamily="18" charset="0"/>
              </a:rPr>
              <a:t> Закону України «Про запобігання корупції»);</a:t>
            </a:r>
          </a:p>
          <a:p>
            <a:pPr algn="just">
              <a:lnSpc>
                <a:spcPts val="2239"/>
              </a:lnSpc>
            </a:pPr>
            <a:r>
              <a:rPr lang="uk" sz="1866">
                <a:latin typeface="Times New Roman" panose="02020603050405020304" pitchFamily="18" charset="0"/>
                <a:cs typeface="Times New Roman" panose="02020603050405020304" pitchFamily="18" charset="0"/>
              </a:rPr>
              <a:t>         -         з </a:t>
            </a:r>
            <a:r>
              <a:rPr lang="uk" sz="1866" u="sng">
                <a:latin typeface="Times New Roman" panose="02020603050405020304" pitchFamily="18" charset="0"/>
                <a:cs typeface="Times New Roman" panose="02020603050405020304" pitchFamily="18" charset="0"/>
              </a:rPr>
              <a:t>01.01.2020</a:t>
            </a:r>
            <a:r>
              <a:rPr lang="uk" sz="1866">
                <a:latin typeface="Times New Roman" panose="02020603050405020304" pitchFamily="18" charset="0"/>
                <a:cs typeface="Times New Roman" panose="02020603050405020304" pitchFamily="18" charset="0"/>
              </a:rPr>
              <a:t>:   </a:t>
            </a:r>
          </a:p>
          <a:p>
            <a:pPr algn="just">
              <a:lnSpc>
                <a:spcPts val="2239"/>
              </a:lnSpc>
            </a:pPr>
            <a:r>
              <a:rPr lang="uk" sz="1866">
                <a:latin typeface="Times New Roman" panose="02020603050405020304" pitchFamily="18" charset="0"/>
                <a:cs typeface="Times New Roman" panose="02020603050405020304" pitchFamily="18" charset="0"/>
              </a:rPr>
              <a:t>        1) організація роботи внутрішніх каналів повідомлення    про можливі    факти    корупційних або    пов'язаних    з корупцією правопорушень, інших порушень Закону, отримання та організація розгляду повідомленої через такі канали інформації;</a:t>
            </a:r>
          </a:p>
          <a:p>
            <a:pPr indent="541691" algn="just">
              <a:lnSpc>
                <a:spcPts val="2239"/>
              </a:lnSpc>
              <a:spcAft>
                <a:spcPts val="1026"/>
              </a:spcAft>
            </a:pPr>
            <a:r>
              <a:rPr lang="uk" sz="1866">
                <a:latin typeface="Times New Roman" panose="02020603050405020304" pitchFamily="18" charset="0"/>
                <a:cs typeface="Times New Roman" panose="02020603050405020304" pitchFamily="18" charset="0"/>
              </a:rPr>
              <a:t>2)  співпраця з викривачами, забезпечення дотримання їхніх прав та гарантій захисту, передбачених законом;</a:t>
            </a:r>
          </a:p>
          <a:p>
            <a:pPr indent="541691" algn="just">
              <a:lnSpc>
                <a:spcPts val="2239"/>
              </a:lnSpc>
            </a:pPr>
            <a:r>
              <a:rPr lang="uk" sz="1866">
                <a:latin typeface="Times New Roman" panose="02020603050405020304" pitchFamily="18" charset="0"/>
                <a:cs typeface="Times New Roman" panose="02020603050405020304" pitchFamily="18" charset="0"/>
              </a:rPr>
              <a:t>3)    надання методичної допомоги та консультацій щодо повідомлення    про можливі    факти    корупційних або    пов'язаних    з корупцією правопорушень, інших порушень Закону та захисту викривачів, проведення внутрішніх навчань з цих питань.</a:t>
            </a:r>
          </a:p>
          <a:p>
            <a:pPr algn="r">
              <a:lnSpc>
                <a:spcPts val="2239"/>
              </a:lnSpc>
            </a:pPr>
            <a:r>
              <a:rPr lang="uk" sz="1733" b="1" i="1">
                <a:latin typeface="Times New Roman" panose="02020603050405020304" pitchFamily="18" charset="0"/>
                <a:cs typeface="Times New Roman" panose="02020603050405020304" pitchFamily="18" charset="0"/>
              </a:rPr>
              <a:t>(ст. 53</a:t>
            </a:r>
            <a:r>
              <a:rPr lang="uk" sz="1733" b="1" i="1" baseline="30000">
                <a:latin typeface="Times New Roman" panose="02020603050405020304" pitchFamily="18" charset="0"/>
                <a:cs typeface="Times New Roman" panose="02020603050405020304" pitchFamily="18" charset="0"/>
              </a:rPr>
              <a:t>9</a:t>
            </a:r>
            <a:r>
              <a:rPr lang="uk" sz="1733" b="1" i="1">
                <a:latin typeface="Times New Roman" panose="02020603050405020304" pitchFamily="18" charset="0"/>
                <a:cs typeface="Times New Roman" panose="02020603050405020304" pitchFamily="18" charset="0"/>
              </a:rPr>
              <a:t> Закону України «Про запобігання корупції»).</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D1EF26E3-B285-6DA5-ADC6-868BA65523E4}"/>
              </a:ext>
            </a:extLst>
          </p:cNvPr>
          <p:cNvSpPr/>
          <p:nvPr/>
        </p:nvSpPr>
        <p:spPr>
          <a:xfrm>
            <a:off x="-274320" y="-64008"/>
            <a:ext cx="12618719" cy="7232903"/>
          </a:xfrm>
          <a:prstGeom prst="roundRect">
            <a:avLst>
              <a:gd name="adj" fmla="val 6121"/>
            </a:avLst>
          </a:prstGeom>
          <a:solidFill>
            <a:srgbClr val="E9F2F6"/>
          </a:solidFill>
          <a:ln>
            <a:solidFill>
              <a:srgbClr val="E9F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800">
                <a:solidFill>
                  <a:srgbClr val="000000"/>
                </a:solidFill>
                <a:effectLst/>
                <a:latin typeface="Inerta Light" pitchFamily="50" charset="-52"/>
                <a:ea typeface="Times New Roman" panose="02020603050405020304" pitchFamily="18" charset="0"/>
              </a:rPr>
              <a:t>донесення до відома оператора ринку щодо довготривалості процесу акредитації на експорт</a:t>
            </a:r>
            <a:endParaRPr lang="uk-UA" sz="1800">
              <a:solidFill>
                <a:srgbClr val="283845"/>
              </a:solidFill>
              <a:latin typeface="Inerta Light" pitchFamily="50" charset="-52"/>
            </a:endParaRPr>
          </a:p>
        </p:txBody>
      </p:sp>
      <p:pic>
        <p:nvPicPr>
          <p:cNvPr id="5" name="Рисунок 4">
            <a:extLst>
              <a:ext uri="{FF2B5EF4-FFF2-40B4-BE49-F238E27FC236}">
                <a16:creationId xmlns:a16="http://schemas.microsoft.com/office/drawing/2014/main" id="{BBDA9008-2E40-83E5-ED72-CE71A95166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99" y="283239"/>
            <a:ext cx="3229365" cy="451080"/>
          </a:xfrm>
          <a:prstGeom prst="rect">
            <a:avLst/>
          </a:prstGeom>
        </p:spPr>
      </p:pic>
      <p:sp useBgFill="1">
        <p:nvSpPr>
          <p:cNvPr id="3" name="Прямокутник: округлені кути 2">
            <a:extLst>
              <a:ext uri="{FF2B5EF4-FFF2-40B4-BE49-F238E27FC236}">
                <a16:creationId xmlns:a16="http://schemas.microsoft.com/office/drawing/2014/main" id="{438D271B-C3E9-522A-F6EA-BB5BAC87BED7}"/>
              </a:ext>
            </a:extLst>
          </p:cNvPr>
          <p:cNvSpPr/>
          <p:nvPr/>
        </p:nvSpPr>
        <p:spPr>
          <a:xfrm>
            <a:off x="483099" y="1081565"/>
            <a:ext cx="11449821" cy="5493196"/>
          </a:xfrm>
          <a:prstGeom prst="roundRect">
            <a:avLst>
              <a:gd name="adj" fmla="val 7393"/>
            </a:avLst>
          </a:prstGeom>
          <a:ln>
            <a:solidFill>
              <a:srgbClr val="283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9FBB22FA-E3BD-EB64-5DD3-AFAD4BFCC4A7}"/>
              </a:ext>
            </a:extLst>
          </p:cNvPr>
          <p:cNvSpPr txBox="1"/>
          <p:nvPr/>
        </p:nvSpPr>
        <p:spPr>
          <a:xfrm>
            <a:off x="2651761" y="1426442"/>
            <a:ext cx="8661406" cy="1446550"/>
          </a:xfrm>
          <a:prstGeom prst="rect">
            <a:avLst/>
          </a:prstGeom>
          <a:noFill/>
        </p:spPr>
        <p:txBody>
          <a:bodyPr wrap="square">
            <a:spAutoFit/>
          </a:bodyPr>
          <a:lstStyle/>
          <a:p>
            <a:pPr algn="ctr"/>
            <a:r>
              <a:rPr lang="ru-RU" sz="4400">
                <a:solidFill>
                  <a:srgbClr val="E9F2F6"/>
                </a:solidFill>
                <a:latin typeface="Inerta ExtBd" pitchFamily="50" charset="-52"/>
              </a:rPr>
              <a:t>У </a:t>
            </a:r>
            <a:r>
              <a:rPr lang="ru-RU" sz="4400" err="1">
                <a:solidFill>
                  <a:srgbClr val="E9F2F6"/>
                </a:solidFill>
                <a:latin typeface="Inerta ExtBd" pitchFamily="50" charset="-52"/>
              </a:rPr>
              <a:t>разі</a:t>
            </a:r>
            <a:r>
              <a:rPr lang="ru-RU" sz="4400">
                <a:solidFill>
                  <a:srgbClr val="E9F2F6"/>
                </a:solidFill>
                <a:latin typeface="Inerta ExtBd" pitchFamily="50" charset="-52"/>
              </a:rPr>
              <a:t> </a:t>
            </a:r>
            <a:r>
              <a:rPr lang="ru-RU" sz="4400" err="1">
                <a:solidFill>
                  <a:srgbClr val="E9F2F6"/>
                </a:solidFill>
                <a:latin typeface="Inerta ExtBd" pitchFamily="50" charset="-52"/>
              </a:rPr>
              <a:t>виникнення</a:t>
            </a:r>
            <a:r>
              <a:rPr lang="ru-RU" sz="4400">
                <a:solidFill>
                  <a:srgbClr val="E9F2F6"/>
                </a:solidFill>
                <a:latin typeface="Inerta ExtBd" pitchFamily="50" charset="-52"/>
              </a:rPr>
              <a:t> будь-</a:t>
            </a:r>
            <a:r>
              <a:rPr lang="ru-RU" sz="4400" err="1">
                <a:solidFill>
                  <a:srgbClr val="E9F2F6"/>
                </a:solidFill>
                <a:latin typeface="Inerta ExtBd" pitchFamily="50" charset="-52"/>
              </a:rPr>
              <a:t>яких</a:t>
            </a:r>
            <a:r>
              <a:rPr lang="ru-RU" sz="4400">
                <a:solidFill>
                  <a:srgbClr val="E9F2F6"/>
                </a:solidFill>
                <a:latin typeface="Inerta ExtBd" pitchFamily="50" charset="-52"/>
              </a:rPr>
              <a:t> </a:t>
            </a:r>
            <a:r>
              <a:rPr lang="ru-RU" sz="4400" err="1">
                <a:solidFill>
                  <a:srgbClr val="E9F2F6"/>
                </a:solidFill>
                <a:latin typeface="Inerta ExtBd" pitchFamily="50" charset="-52"/>
              </a:rPr>
              <a:t>питань</a:t>
            </a:r>
            <a:endParaRPr lang="uk-UA" sz="4400">
              <a:solidFill>
                <a:srgbClr val="E9F2F6"/>
              </a:solidFill>
              <a:latin typeface="Inerta ExtBd" pitchFamily="50" charset="-52"/>
            </a:endParaRPr>
          </a:p>
        </p:txBody>
      </p:sp>
      <p:pic>
        <p:nvPicPr>
          <p:cNvPr id="4" name="Рисунок 3" descr="Selfie with solid fill">
            <a:extLst>
              <a:ext uri="{FF2B5EF4-FFF2-40B4-BE49-F238E27FC236}">
                <a16:creationId xmlns:a16="http://schemas.microsoft.com/office/drawing/2014/main" id="{C231EFFD-281D-EB7D-98DA-758BB6AB29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3949" y="2312959"/>
            <a:ext cx="3118599" cy="3118599"/>
          </a:xfrm>
          <a:prstGeom prst="rect">
            <a:avLst/>
          </a:prstGeom>
        </p:spPr>
      </p:pic>
      <p:sp>
        <p:nvSpPr>
          <p:cNvPr id="7" name="TextBox 6">
            <a:extLst>
              <a:ext uri="{FF2B5EF4-FFF2-40B4-BE49-F238E27FC236}">
                <a16:creationId xmlns:a16="http://schemas.microsoft.com/office/drawing/2014/main" id="{50F3510B-321C-74CB-6983-62BF08F186FC}"/>
              </a:ext>
            </a:extLst>
          </p:cNvPr>
          <p:cNvSpPr txBox="1"/>
          <p:nvPr/>
        </p:nvSpPr>
        <p:spPr>
          <a:xfrm>
            <a:off x="3593721" y="2955564"/>
            <a:ext cx="7974330" cy="2179956"/>
          </a:xfrm>
          <a:prstGeom prst="rect">
            <a:avLst/>
          </a:prstGeom>
          <a:noFill/>
        </p:spPr>
        <p:txBody>
          <a:bodyPr wrap="square">
            <a:spAutoFit/>
          </a:bodyPr>
          <a:lstStyle/>
          <a:p>
            <a:r>
              <a:rPr lang="ru-RU" sz="2800">
                <a:solidFill>
                  <a:srgbClr val="E9F2F6"/>
                </a:solidFill>
                <a:latin typeface="Inerta Light" pitchFamily="50" charset="-52"/>
                <a:ea typeface="Times New Roman" panose="02020603050405020304" pitchFamily="18" charset="0"/>
              </a:rPr>
              <a:t>Сектор з питань запобігання та виявлення корупції </a:t>
            </a:r>
          </a:p>
          <a:p>
            <a:r>
              <a:rPr lang="ru-RU" sz="2800">
                <a:solidFill>
                  <a:srgbClr val="E9F2F6"/>
                </a:solidFill>
                <a:latin typeface="Inerta Light" pitchFamily="50" charset="-52"/>
              </a:rPr>
              <a:t>(каб</a:t>
            </a:r>
            <a:r>
              <a:rPr lang="ru-RU" sz="2800">
                <a:solidFill>
                  <a:srgbClr val="E9F2F6"/>
                </a:solidFill>
                <a:latin typeface="Inerta Light" pitchFamily="50" charset="-52"/>
                <a:ea typeface="Times New Roman" panose="02020603050405020304" pitchFamily="18" charset="0"/>
              </a:rPr>
              <a:t>. </a:t>
            </a:r>
            <a:r>
              <a:rPr lang="ru-RU" sz="2800">
                <a:solidFill>
                  <a:srgbClr val="E9F2F6"/>
                </a:solidFill>
                <a:latin typeface="Inerta Light" pitchFamily="50" charset="-52"/>
              </a:rPr>
              <a:t>403</a:t>
            </a:r>
            <a:r>
              <a:rPr lang="ru-RU" sz="2800">
                <a:solidFill>
                  <a:srgbClr val="E9F2F6"/>
                </a:solidFill>
                <a:latin typeface="Inerta Light" pitchFamily="50" charset="-52"/>
                <a:ea typeface="Times New Roman" panose="02020603050405020304" pitchFamily="18" charset="0"/>
              </a:rPr>
              <a:t>, 405, вул. Б. Грінченка, 1, м. Київ, 01001) </a:t>
            </a:r>
          </a:p>
          <a:p>
            <a:pPr marL="457200" indent="-457200">
              <a:lnSpc>
                <a:spcPct val="150000"/>
              </a:lnSpc>
              <a:buFont typeface="Arial" panose="020B0604020202020204" pitchFamily="34" charset="0"/>
              <a:buChar char="•"/>
            </a:pPr>
            <a:r>
              <a:rPr lang="en-US" sz="2800">
                <a:solidFill>
                  <a:srgbClr val="E9F2F6"/>
                </a:solidFill>
                <a:latin typeface="Inerta Light" pitchFamily="50" charset="-52"/>
                <a:ea typeface="Times New Roman" panose="02020603050405020304" pitchFamily="18" charset="0"/>
              </a:rPr>
              <a:t>antikor@dpss.gov.ua, </a:t>
            </a:r>
            <a:endParaRPr lang="ru-RU" sz="2800">
              <a:solidFill>
                <a:srgbClr val="E9F2F6"/>
              </a:solidFill>
              <a:latin typeface="Inerta Light" pitchFamily="50" charset="-52"/>
              <a:ea typeface="Times New Roman" panose="02020603050405020304" pitchFamily="18" charset="0"/>
            </a:endParaRPr>
          </a:p>
          <a:p>
            <a:pPr marL="457200" indent="-457200">
              <a:lnSpc>
                <a:spcPct val="150000"/>
              </a:lnSpc>
              <a:buFont typeface="Arial" panose="020B0604020202020204" pitchFamily="34" charset="0"/>
              <a:buChar char="•"/>
            </a:pPr>
            <a:r>
              <a:rPr lang="en-US" sz="2800">
                <a:solidFill>
                  <a:srgbClr val="E9F2F6"/>
                </a:solidFill>
                <a:latin typeface="Inerta Light" pitchFamily="50" charset="-52"/>
                <a:ea typeface="Times New Roman" panose="02020603050405020304" pitchFamily="18" charset="0"/>
              </a:rPr>
              <a:t>+38</a:t>
            </a:r>
            <a:r>
              <a:rPr lang="uk-UA" sz="2800">
                <a:solidFill>
                  <a:srgbClr val="E9F2F6"/>
                </a:solidFill>
                <a:latin typeface="Inerta Light" pitchFamily="50" charset="-52"/>
                <a:ea typeface="Times New Roman" panose="02020603050405020304" pitchFamily="18" charset="0"/>
              </a:rPr>
              <a:t> (</a:t>
            </a:r>
            <a:r>
              <a:rPr lang="en-US" sz="2800">
                <a:solidFill>
                  <a:srgbClr val="E9F2F6"/>
                </a:solidFill>
                <a:latin typeface="Inerta Light" pitchFamily="50" charset="-52"/>
                <a:ea typeface="Times New Roman" panose="02020603050405020304" pitchFamily="18" charset="0"/>
              </a:rPr>
              <a:t>044</a:t>
            </a:r>
            <a:r>
              <a:rPr lang="uk-UA" sz="2800">
                <a:solidFill>
                  <a:srgbClr val="E9F2F6"/>
                </a:solidFill>
                <a:latin typeface="Inerta Light" pitchFamily="50" charset="-52"/>
                <a:ea typeface="Times New Roman" panose="02020603050405020304" pitchFamily="18" charset="0"/>
              </a:rPr>
              <a:t>)</a:t>
            </a:r>
            <a:r>
              <a:rPr lang="en-US" sz="2800">
                <a:solidFill>
                  <a:srgbClr val="E9F2F6"/>
                </a:solidFill>
                <a:latin typeface="Inerta Light" pitchFamily="50" charset="-52"/>
                <a:ea typeface="Times New Roman" panose="02020603050405020304" pitchFamily="18" charset="0"/>
              </a:rPr>
              <a:t> 27</a:t>
            </a:r>
            <a:r>
              <a:rPr lang="uk-UA" sz="2800">
                <a:solidFill>
                  <a:srgbClr val="E9F2F6"/>
                </a:solidFill>
                <a:latin typeface="Inerta Light" pitchFamily="50" charset="-52"/>
                <a:ea typeface="Times New Roman" panose="02020603050405020304" pitchFamily="18" charset="0"/>
              </a:rPr>
              <a:t>9</a:t>
            </a:r>
            <a:r>
              <a:rPr lang="en-US" sz="2800">
                <a:solidFill>
                  <a:srgbClr val="E9F2F6"/>
                </a:solidFill>
                <a:latin typeface="Inerta Light" pitchFamily="50" charset="-52"/>
                <a:ea typeface="Times New Roman" panose="02020603050405020304" pitchFamily="18" charset="0"/>
              </a:rPr>
              <a:t> </a:t>
            </a:r>
            <a:r>
              <a:rPr lang="uk-UA" sz="2800">
                <a:solidFill>
                  <a:srgbClr val="E9F2F6"/>
                </a:solidFill>
                <a:latin typeface="Inerta Light" pitchFamily="50" charset="-52"/>
                <a:ea typeface="Times New Roman" panose="02020603050405020304" pitchFamily="18" charset="0"/>
              </a:rPr>
              <a:t>66</a:t>
            </a:r>
            <a:r>
              <a:rPr lang="en-US" sz="2800">
                <a:solidFill>
                  <a:srgbClr val="E9F2F6"/>
                </a:solidFill>
                <a:latin typeface="Inerta Light" pitchFamily="50" charset="-52"/>
                <a:ea typeface="Times New Roman" panose="02020603050405020304" pitchFamily="18" charset="0"/>
              </a:rPr>
              <a:t> </a:t>
            </a:r>
            <a:r>
              <a:rPr lang="uk-UA" sz="2800">
                <a:solidFill>
                  <a:srgbClr val="E9F2F6"/>
                </a:solidFill>
                <a:latin typeface="Inerta Light" pitchFamily="50" charset="-52"/>
                <a:ea typeface="Times New Roman" panose="02020603050405020304" pitchFamily="18" charset="0"/>
              </a:rPr>
              <a:t>83</a:t>
            </a:r>
            <a:r>
              <a:rPr lang="en-US" sz="2800">
                <a:solidFill>
                  <a:srgbClr val="E9F2F6"/>
                </a:solidFill>
                <a:latin typeface="Inerta Light" pitchFamily="50" charset="-52"/>
                <a:ea typeface="Times New Roman" panose="02020603050405020304" pitchFamily="18" charset="0"/>
              </a:rPr>
              <a:t>.</a:t>
            </a:r>
            <a:endParaRPr lang="uk-UA" sz="2800">
              <a:solidFill>
                <a:srgbClr val="E9F2F6"/>
              </a:solidFill>
              <a:latin typeface="Inerta Light" pitchFamily="50" charset="-52"/>
            </a:endParaRPr>
          </a:p>
        </p:txBody>
      </p:sp>
    </p:spTree>
    <p:extLst>
      <p:ext uri="{BB962C8B-B14F-4D97-AF65-F5344CB8AC3E}">
        <p14:creationId xmlns:p14="http://schemas.microsoft.com/office/powerpoint/2010/main" val="159723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 визитная карточка, дизайн&#10;&#10;Автоматически созданное описание">
            <a:extLst>
              <a:ext uri="{FF2B5EF4-FFF2-40B4-BE49-F238E27FC236}">
                <a16:creationId xmlns:a16="http://schemas.microsoft.com/office/drawing/2014/main" id="{FD082C40-27BF-CB6C-F803-5E8BB3FB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8">
            <a:extLst>
              <a:ext uri="{FF2B5EF4-FFF2-40B4-BE49-F238E27FC236}">
                <a16:creationId xmlns:a16="http://schemas.microsoft.com/office/drawing/2014/main" id="{EFF3D41E-4935-3A74-0BD3-CEEA9A7E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51" y="1828800"/>
            <a:ext cx="4222889" cy="4172720"/>
          </a:xfrm>
          <a:prstGeom prst="rect">
            <a:avLst/>
          </a:prstGeom>
        </p:spPr>
      </p:pic>
      <p:sp>
        <p:nvSpPr>
          <p:cNvPr id="6" name="TextBox 5">
            <a:extLst>
              <a:ext uri="{FF2B5EF4-FFF2-40B4-BE49-F238E27FC236}">
                <a16:creationId xmlns:a16="http://schemas.microsoft.com/office/drawing/2014/main" id="{090817CC-91D6-B998-D3E3-3D784F3B0513}"/>
              </a:ext>
            </a:extLst>
          </p:cNvPr>
          <p:cNvSpPr txBox="1"/>
          <p:nvPr/>
        </p:nvSpPr>
        <p:spPr>
          <a:xfrm>
            <a:off x="2576054" y="2788722"/>
            <a:ext cx="2182220" cy="1015663"/>
          </a:xfrm>
          <a:prstGeom prst="rect">
            <a:avLst/>
          </a:prstGeom>
          <a:noFill/>
        </p:spPr>
        <p:txBody>
          <a:bodyPr wrap="square" rtlCol="0" anchor="ctr">
            <a:spAutoFit/>
          </a:bodyPr>
          <a:lstStyle/>
          <a:p>
            <a:pPr algn="ctr"/>
            <a:r>
              <a:rPr lang="uk" sz="3000" b="1">
                <a:latin typeface="Georgia" panose="02040502050405020303" pitchFamily="18" charset="0"/>
              </a:rPr>
              <a:t>Дякую </a:t>
            </a:r>
          </a:p>
          <a:p>
            <a:pPr algn="ctr"/>
            <a:r>
              <a:rPr lang="uk" sz="3000" b="1">
                <a:latin typeface="Georgia" panose="02040502050405020303" pitchFamily="18" charset="0"/>
              </a:rPr>
              <a:t>за </a:t>
            </a:r>
            <a:r>
              <a:rPr lang="uk" sz="3000" b="1" dirty="0">
                <a:latin typeface="Georgia" panose="02040502050405020303" pitchFamily="18" charset="0"/>
              </a:rPr>
              <a:t>увагу!</a:t>
            </a:r>
            <a:endParaRPr lang="uk-UA" sz="3000" b="1" dirty="0">
              <a:latin typeface="Georgia" panose="02040502050405020303" pitchFamily="18" charset="0"/>
            </a:endParaRPr>
          </a:p>
        </p:txBody>
      </p:sp>
    </p:spTree>
    <p:extLst>
      <p:ext uri="{BB962C8B-B14F-4D97-AF65-F5344CB8AC3E}">
        <p14:creationId xmlns:p14="http://schemas.microsoft.com/office/powerpoint/2010/main" val="46424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459480" y="192024"/>
            <a:ext cx="164592" cy="173736"/>
          </a:xfrm>
          <a:prstGeom prst="rect">
            <a:avLst/>
          </a:prstGeom>
        </p:spPr>
        <p:txBody>
          <a:bodyPr wrap="none" lIns="0" tIns="0" rIns="0" bIns="0">
            <a:noAutofit/>
          </a:bodyPr>
          <a:lstStyle/>
          <a:p>
            <a:pPr indent="0">
              <a:lnSpc>
                <a:spcPts val="2010"/>
              </a:lnSpc>
            </a:pPr>
            <a:endParaRPr lang="uk" sz="1700" b="1">
              <a:solidFill>
                <a:srgbClr val="155A8F"/>
              </a:solidFill>
              <a:latin typeface="Century Schoolbook"/>
            </a:endParaRPr>
          </a:p>
        </p:txBody>
      </p:sp>
      <p:sp>
        <p:nvSpPr>
          <p:cNvPr id="9" name="Прямокутник 8"/>
          <p:cNvSpPr/>
          <p:nvPr/>
        </p:nvSpPr>
        <p:spPr>
          <a:xfrm>
            <a:off x="496824" y="1243584"/>
            <a:ext cx="4062984" cy="2542032"/>
          </a:xfrm>
          <a:prstGeom prst="rect">
            <a:avLst/>
          </a:prstGeom>
        </p:spPr>
        <p:txBody>
          <a:bodyPr lIns="0" tIns="0" rIns="0" bIns="0">
            <a:noAutofit/>
          </a:bodyPr>
          <a:lstStyle/>
          <a:p>
            <a:pPr indent="0" algn="ctr">
              <a:lnSpc>
                <a:spcPts val="1680"/>
              </a:lnSpc>
              <a:spcAft>
                <a:spcPts val="1190"/>
              </a:spcAft>
            </a:pPr>
            <a:r>
              <a:rPr lang="uk" sz="1400" b="1">
                <a:latin typeface="Times New Roman"/>
              </a:rPr>
              <a:t>Умови, за сукупності яких особа вважається викривачем:</a:t>
            </a:r>
          </a:p>
          <a:p>
            <a:pPr indent="0" algn="just">
              <a:lnSpc>
                <a:spcPts val="1656"/>
              </a:lnSpc>
              <a:spcAft>
                <a:spcPts val="1190"/>
              </a:spcAft>
            </a:pPr>
            <a:r>
              <a:rPr lang="uk" sz="1400" b="1" i="1">
                <a:solidFill>
                  <a:srgbClr val="155A8F"/>
                </a:solidFill>
                <a:latin typeface="Times New Roman"/>
              </a:rPr>
              <a:t>фізична особа</a:t>
            </a:r>
            <a:r>
              <a:rPr lang="uk" sz="1400">
                <a:solidFill>
                  <a:srgbClr val="155A8F"/>
                </a:solidFill>
                <a:latin typeface="Times New Roman"/>
              </a:rPr>
              <a:t> </a:t>
            </a:r>
            <a:r>
              <a:rPr lang="uk" sz="1400">
                <a:latin typeface="Times New Roman"/>
              </a:rPr>
              <a:t>(громадянин України, іноземець, особа без громадянства), яка </a:t>
            </a:r>
            <a:r>
              <a:rPr lang="uk" sz="1400" b="1" i="1">
                <a:solidFill>
                  <a:srgbClr val="155A8F"/>
                </a:solidFill>
                <a:latin typeface="Times New Roman"/>
              </a:rPr>
              <a:t>має переконання</a:t>
            </a:r>
            <a:r>
              <a:rPr lang="uk" sz="1400">
                <a:latin typeface="Times New Roman"/>
              </a:rPr>
              <a:t>, що інформація є достовірною;</a:t>
            </a:r>
          </a:p>
          <a:p>
            <a:pPr indent="0" algn="just">
              <a:lnSpc>
                <a:spcPts val="1656"/>
              </a:lnSpc>
            </a:pPr>
            <a:r>
              <a:rPr lang="uk" sz="1400">
                <a:latin typeface="Times New Roman"/>
              </a:rPr>
              <a:t>повідомлення </a:t>
            </a:r>
            <a:r>
              <a:rPr lang="uk" sz="1400" b="1" i="1">
                <a:solidFill>
                  <a:srgbClr val="155A8F"/>
                </a:solidFill>
                <a:latin typeface="Times New Roman"/>
              </a:rPr>
              <a:t>містить інформацію про факти </a:t>
            </a:r>
            <a:r>
              <a:rPr lang="uk" sz="1400">
                <a:latin typeface="Times New Roman"/>
              </a:rPr>
              <a:t>корупційних або пов’язаних з корупцією правопорушень, інших порушень Закону - такі фактичні дані, що підтверджують можливе вчинення правопорушення та можуть бути перевірені;</a:t>
            </a:r>
          </a:p>
        </p:txBody>
      </p:sp>
      <p:sp>
        <p:nvSpPr>
          <p:cNvPr id="10" name="Прямокутник 9"/>
          <p:cNvSpPr/>
          <p:nvPr/>
        </p:nvSpPr>
        <p:spPr>
          <a:xfrm>
            <a:off x="5806440" y="1243584"/>
            <a:ext cx="6028944" cy="1051560"/>
          </a:xfrm>
          <a:prstGeom prst="rect">
            <a:avLst/>
          </a:prstGeom>
        </p:spPr>
        <p:txBody>
          <a:bodyPr lIns="0" tIns="0" rIns="0" bIns="0">
            <a:noAutofit/>
          </a:bodyPr>
          <a:lstStyle/>
          <a:p>
            <a:pPr indent="0" algn="just">
              <a:lnSpc>
                <a:spcPts val="1680"/>
              </a:lnSpc>
              <a:spcBef>
                <a:spcPts val="1260"/>
              </a:spcBef>
              <a:spcAft>
                <a:spcPts val="3360"/>
              </a:spcAft>
            </a:pPr>
            <a:r>
              <a:rPr lang="uk" sz="1400" b="1" i="1">
                <a:solidFill>
                  <a:srgbClr val="155A8F"/>
                </a:solidFill>
                <a:latin typeface="Times New Roman"/>
              </a:rPr>
              <a:t>Наявність внутрішнього переконання, що інформація є достовірною</a:t>
            </a:r>
            <a:r>
              <a:rPr lang="uk" sz="1400">
                <a:solidFill>
                  <a:srgbClr val="155A8F"/>
                </a:solidFill>
                <a:latin typeface="Times New Roman"/>
              </a:rPr>
              <a:t> </a:t>
            </a:r>
            <a:r>
              <a:rPr lang="uk" sz="1400">
                <a:latin typeface="Times New Roman"/>
              </a:rPr>
              <a:t>- це </a:t>
            </a:r>
            <a:r>
              <a:rPr lang="uk" sz="1400" b="1" i="1">
                <a:latin typeface="Times New Roman"/>
              </a:rPr>
              <a:t>суб’єктивне</a:t>
            </a:r>
            <a:r>
              <a:rPr lang="uk" sz="1400">
                <a:latin typeface="Times New Roman"/>
              </a:rPr>
              <a:t> відчуття впевненості особи в правдивості інформації, яку вона повідомляє, про можливі факти вчинення корупційного або пов’язаного з корупцією правопорушення, що базується на її життєвому/професійному досвіді, сукупній оцінці об’єктивності джерела та змісту такої інформації.</a:t>
            </a:r>
          </a:p>
        </p:txBody>
      </p:sp>
      <p:sp>
        <p:nvSpPr>
          <p:cNvPr id="11" name="Прямокутник 10"/>
          <p:cNvSpPr/>
          <p:nvPr/>
        </p:nvSpPr>
        <p:spPr>
          <a:xfrm>
            <a:off x="5782056" y="3078480"/>
            <a:ext cx="6038088" cy="841248"/>
          </a:xfrm>
          <a:prstGeom prst="rect">
            <a:avLst/>
          </a:prstGeom>
        </p:spPr>
        <p:txBody>
          <a:bodyPr lIns="0" tIns="0" rIns="0" bIns="0">
            <a:noAutofit/>
          </a:bodyPr>
          <a:lstStyle/>
          <a:p>
            <a:pPr indent="0" algn="just">
              <a:lnSpc>
                <a:spcPts val="1656"/>
              </a:lnSpc>
              <a:spcBef>
                <a:spcPts val="3360"/>
              </a:spcBef>
              <a:spcAft>
                <a:spcPts val="3360"/>
              </a:spcAft>
            </a:pPr>
            <a:r>
              <a:rPr lang="uk" sz="1400" b="1" i="1">
                <a:solidFill>
                  <a:srgbClr val="155A8F"/>
                </a:solidFill>
                <a:latin typeface="Times New Roman"/>
              </a:rPr>
              <a:t>Достовірність інформації</a:t>
            </a:r>
            <a:r>
              <a:rPr lang="uk" sz="1400">
                <a:solidFill>
                  <a:srgbClr val="155A8F"/>
                </a:solidFill>
                <a:latin typeface="Times New Roman"/>
              </a:rPr>
              <a:t> </a:t>
            </a:r>
            <a:r>
              <a:rPr lang="uk" sz="1400">
                <a:latin typeface="Times New Roman"/>
              </a:rPr>
              <a:t>- її властивість встановлювати реальну наявність фактичних даних про можливі факти корупційних або пов’язаних з корупцією правопорушень, інших порушень Закону, а також суб’єктивне сприйняття інформації такою, що відповідає дійсності і є правдивою.</a:t>
            </a:r>
          </a:p>
        </p:txBody>
      </p:sp>
      <p:sp>
        <p:nvSpPr>
          <p:cNvPr id="12" name="Прямокутник 11"/>
          <p:cNvSpPr/>
          <p:nvPr/>
        </p:nvSpPr>
        <p:spPr>
          <a:xfrm>
            <a:off x="144379" y="4175760"/>
            <a:ext cx="4415429" cy="1054608"/>
          </a:xfrm>
          <a:prstGeom prst="rect">
            <a:avLst/>
          </a:prstGeom>
        </p:spPr>
        <p:txBody>
          <a:bodyPr lIns="0" tIns="0" rIns="0" bIns="0">
            <a:noAutofit/>
          </a:bodyPr>
          <a:lstStyle/>
          <a:p>
            <a:pPr marL="355600" indent="-355600" algn="just">
              <a:lnSpc>
                <a:spcPts val="1680"/>
              </a:lnSpc>
            </a:pPr>
            <a:r>
              <a:rPr lang="uk" sz="1400">
                <a:solidFill>
                  <a:srgbClr val="F6DD17"/>
                </a:solidFill>
                <a:latin typeface="Times New Roman"/>
              </a:rPr>
              <a:t>        </a:t>
            </a:r>
            <a:r>
              <a:rPr lang="uk" sz="1400" b="1" i="1">
                <a:solidFill>
                  <a:srgbClr val="155A8F"/>
                </a:solidFill>
                <a:latin typeface="Times New Roman"/>
              </a:rPr>
              <a:t>інформація стала відома</a:t>
            </a:r>
            <a:r>
              <a:rPr lang="uk" sz="1400">
                <a:solidFill>
                  <a:srgbClr val="155A8F"/>
                </a:solidFill>
                <a:latin typeface="Times New Roman"/>
              </a:rPr>
              <a:t> </a:t>
            </a:r>
            <a:r>
              <a:rPr lang="uk" sz="1400">
                <a:latin typeface="Times New Roman"/>
              </a:rPr>
              <a:t>викривачу у зв’язку з його трудовою, професійною, господарською, громадською, науковою діяльністю, проходженням служби чи навчання, участю у передбачених законодавством процедурах.</a:t>
            </a:r>
          </a:p>
        </p:txBody>
      </p:sp>
      <p:sp>
        <p:nvSpPr>
          <p:cNvPr id="13" name="Прямокутник 12"/>
          <p:cNvSpPr/>
          <p:nvPr/>
        </p:nvSpPr>
        <p:spPr>
          <a:xfrm>
            <a:off x="5821680" y="4703064"/>
            <a:ext cx="6013704" cy="1054608"/>
          </a:xfrm>
          <a:prstGeom prst="rect">
            <a:avLst/>
          </a:prstGeom>
        </p:spPr>
        <p:txBody>
          <a:bodyPr lIns="0" tIns="0" rIns="0" bIns="0">
            <a:noAutofit/>
          </a:bodyPr>
          <a:lstStyle/>
          <a:p>
            <a:pPr indent="0" algn="just">
              <a:lnSpc>
                <a:spcPts val="1680"/>
              </a:lnSpc>
              <a:spcBef>
                <a:spcPts val="3360"/>
              </a:spcBef>
            </a:pPr>
            <a:r>
              <a:rPr lang="uk" sz="1400" b="1" i="1">
                <a:solidFill>
                  <a:srgbClr val="155A8F"/>
                </a:solidFill>
                <a:latin typeface="Times New Roman"/>
              </a:rPr>
              <a:t>Фактичні дані</a:t>
            </a:r>
            <a:r>
              <a:rPr lang="uk" sz="1400">
                <a:solidFill>
                  <a:srgbClr val="155A8F"/>
                </a:solidFill>
                <a:latin typeface="Times New Roman"/>
              </a:rPr>
              <a:t> </a:t>
            </a:r>
            <a:r>
              <a:rPr lang="uk" sz="1400">
                <a:latin typeface="Times New Roman"/>
              </a:rPr>
              <a:t>у повідомленні мають складатися з інформації про конкретні факти порушення встановлених Законом вимог, заборон та обмежень, яке вчинене особою, зазначеною у ч. 1 ст. 3 Закону, які можуть бути перевірені (зокрема, </a:t>
            </a:r>
            <a:r>
              <a:rPr lang="uk" sz="1400" i="1">
                <a:latin typeface="Times New Roman"/>
              </a:rPr>
              <a:t>відомості про обставини правопорушення, місце і час його вчинення, особу, яка вчинила правопорушення</a:t>
            </a:r>
            <a:r>
              <a:rPr lang="uk" sz="1400">
                <a:latin typeface="Times New Roman"/>
              </a:rPr>
              <a:t>, тощо).</a:t>
            </a:r>
          </a:p>
        </p:txBody>
      </p:sp>
      <p:pic>
        <p:nvPicPr>
          <p:cNvPr id="14" name="Рисунок 13">
            <a:extLst>
              <a:ext uri="{FF2B5EF4-FFF2-40B4-BE49-F238E27FC236}">
                <a16:creationId xmlns:a16="http://schemas.microsoft.com/office/drawing/2014/main" id="{220DB1BB-ADA6-AB6B-92DB-3D3858B5F7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6824" y="261600"/>
            <a:ext cx="3229365" cy="451080"/>
          </a:xfrm>
          <a:prstGeom prst="rect">
            <a:avLst/>
          </a:prstGeom>
        </p:spPr>
      </p:pic>
      <p:pic>
        <p:nvPicPr>
          <p:cNvPr id="15" name="Рисунок 14">
            <a:extLst>
              <a:ext uri="{FF2B5EF4-FFF2-40B4-BE49-F238E27FC236}">
                <a16:creationId xmlns:a16="http://schemas.microsoft.com/office/drawing/2014/main" id="{E765CA85-EB63-FAB3-53B0-EC2857F0F4AD}"/>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74920" y="1342644"/>
            <a:ext cx="499872" cy="426720"/>
          </a:xfrm>
          <a:prstGeom prst="rect">
            <a:avLst/>
          </a:prstGeom>
          <a:effectLst>
            <a:softEdge rad="76200"/>
          </a:effectLst>
        </p:spPr>
      </p:pic>
      <p:pic>
        <p:nvPicPr>
          <p:cNvPr id="17" name="Рисунок 16">
            <a:extLst>
              <a:ext uri="{FF2B5EF4-FFF2-40B4-BE49-F238E27FC236}">
                <a16:creationId xmlns:a16="http://schemas.microsoft.com/office/drawing/2014/main" id="{C199424F-1368-66A1-4998-8B79AE731F0F}"/>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74920" y="3104931"/>
            <a:ext cx="499872" cy="426720"/>
          </a:xfrm>
          <a:prstGeom prst="rect">
            <a:avLst/>
          </a:prstGeom>
          <a:effectLst>
            <a:softEdge rad="76200"/>
          </a:effectLst>
        </p:spPr>
      </p:pic>
      <p:pic>
        <p:nvPicPr>
          <p:cNvPr id="18" name="Рисунок 17">
            <a:extLst>
              <a:ext uri="{FF2B5EF4-FFF2-40B4-BE49-F238E27FC236}">
                <a16:creationId xmlns:a16="http://schemas.microsoft.com/office/drawing/2014/main" id="{A411DFD3-96F5-4517-7CB4-EEE368F77F94}"/>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74920" y="4610521"/>
            <a:ext cx="499872" cy="426720"/>
          </a:xfrm>
          <a:prstGeom prst="rect">
            <a:avLst/>
          </a:prstGeom>
          <a:effectLst>
            <a:softEdge rad="762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4855464" y="502920"/>
            <a:ext cx="5943600" cy="841248"/>
          </a:xfrm>
          <a:prstGeom prst="rect">
            <a:avLst/>
          </a:prstGeom>
        </p:spPr>
        <p:txBody>
          <a:bodyPr lIns="0" tIns="0" rIns="0" bIns="0">
            <a:noAutofit/>
          </a:bodyPr>
          <a:lstStyle/>
          <a:p>
            <a:pPr indent="0" algn="just">
              <a:lnSpc>
                <a:spcPts val="1680"/>
              </a:lnSpc>
            </a:pPr>
            <a:r>
              <a:rPr lang="uk" sz="1400">
                <a:latin typeface="Times New Roman"/>
              </a:rPr>
              <a:t>Права викривача </a:t>
            </a:r>
            <a:r>
              <a:rPr lang="uk" sz="1400" b="1" i="1">
                <a:latin typeface="Times New Roman"/>
              </a:rPr>
              <a:t>виникають</a:t>
            </a:r>
            <a:r>
              <a:rPr lang="uk" sz="1400">
                <a:latin typeface="Times New Roman"/>
              </a:rPr>
              <a:t> з моменту повідомлення інформації про можливі факти корупційних або пов’язаних з корупцією правопорушень, ін</a:t>
            </a:r>
            <a:r>
              <a:rPr lang="uk" sz="1400" u="sng">
                <a:latin typeface="Times New Roman"/>
              </a:rPr>
              <a:t>ш</a:t>
            </a:r>
            <a:r>
              <a:rPr lang="uk" sz="1400">
                <a:latin typeface="Times New Roman"/>
              </a:rPr>
              <a:t>их порушень Закону (ч. 1 ст. 53</a:t>
            </a:r>
            <a:r>
              <a:rPr lang="uk" sz="1400" baseline="30000">
                <a:latin typeface="Times New Roman"/>
              </a:rPr>
              <a:t>3</a:t>
            </a:r>
            <a:r>
              <a:rPr lang="uk" sz="1400">
                <a:latin typeface="Times New Roman"/>
              </a:rPr>
              <a:t> Закону України «Про запобігання корупції»).</a:t>
            </a:r>
          </a:p>
        </p:txBody>
      </p:sp>
      <p:sp>
        <p:nvSpPr>
          <p:cNvPr id="11" name="Прямокутник 10"/>
          <p:cNvSpPr/>
          <p:nvPr/>
        </p:nvSpPr>
        <p:spPr>
          <a:xfrm>
            <a:off x="2200656" y="1831848"/>
            <a:ext cx="2484120" cy="195072"/>
          </a:xfrm>
          <a:prstGeom prst="rect">
            <a:avLst/>
          </a:prstGeom>
        </p:spPr>
        <p:txBody>
          <a:bodyPr wrap="none" lIns="0" tIns="0" rIns="0" bIns="0">
            <a:noAutofit/>
          </a:bodyPr>
          <a:lstStyle/>
          <a:p>
            <a:pPr indent="0">
              <a:lnSpc>
                <a:spcPts val="1550"/>
              </a:lnSpc>
            </a:pPr>
            <a:r>
              <a:rPr lang="uk" sz="1400" b="1" i="1">
                <a:solidFill>
                  <a:srgbClr val="155A8F"/>
                </a:solidFill>
                <a:latin typeface="Times New Roman"/>
              </a:rPr>
              <a:t>Викривач має повідомити про:</a:t>
            </a:r>
          </a:p>
        </p:txBody>
      </p:sp>
      <p:sp>
        <p:nvSpPr>
          <p:cNvPr id="12" name="Прямокутник 11"/>
          <p:cNvSpPr/>
          <p:nvPr/>
        </p:nvSpPr>
        <p:spPr>
          <a:xfrm>
            <a:off x="938784" y="2237232"/>
            <a:ext cx="4392168" cy="710184"/>
          </a:xfrm>
          <a:prstGeom prst="rect">
            <a:avLst/>
          </a:prstGeom>
        </p:spPr>
        <p:txBody>
          <a:bodyPr lIns="0" tIns="0" rIns="0" bIns="0">
            <a:noAutofit/>
          </a:bodyPr>
          <a:lstStyle/>
          <a:p>
            <a:pPr indent="0" algn="just">
              <a:lnSpc>
                <a:spcPts val="1320"/>
              </a:lnSpc>
            </a:pPr>
            <a:r>
              <a:rPr lang="uk" sz="1400" b="1" i="1">
                <a:solidFill>
                  <a:srgbClr val="155A8F"/>
                </a:solidFill>
                <a:latin typeface="Times New Roman"/>
              </a:rPr>
              <a:t>корупційне правопорушення</a:t>
            </a:r>
            <a:r>
              <a:rPr lang="uk" sz="1400">
                <a:solidFill>
                  <a:srgbClr val="155A8F"/>
                </a:solidFill>
                <a:latin typeface="Times New Roman"/>
              </a:rPr>
              <a:t> </a:t>
            </a:r>
            <a:r>
              <a:rPr lang="uk" sz="1400">
                <a:latin typeface="Times New Roman"/>
              </a:rPr>
              <a:t>- діяння, що містить ознаки корупції, вчинене особою, зазначеною у ч. 1 ст. 3 Закону, за яке законом встановлено кримінальну, дисциплінарну та/або цивільно-правову відповідальність</a:t>
            </a:r>
          </a:p>
        </p:txBody>
      </p:sp>
      <p:sp>
        <p:nvSpPr>
          <p:cNvPr id="13" name="Прямокутник 12"/>
          <p:cNvSpPr/>
          <p:nvPr/>
        </p:nvSpPr>
        <p:spPr>
          <a:xfrm>
            <a:off x="938784" y="3227832"/>
            <a:ext cx="4395216" cy="1054608"/>
          </a:xfrm>
          <a:prstGeom prst="rect">
            <a:avLst/>
          </a:prstGeom>
        </p:spPr>
        <p:txBody>
          <a:bodyPr lIns="0" tIns="0" rIns="0" bIns="0">
            <a:noAutofit/>
          </a:bodyPr>
          <a:lstStyle/>
          <a:p>
            <a:pPr indent="0" algn="just">
              <a:lnSpc>
                <a:spcPts val="1320"/>
              </a:lnSpc>
            </a:pPr>
            <a:r>
              <a:rPr lang="uk" sz="1400" b="1" i="1">
                <a:solidFill>
                  <a:srgbClr val="155A8F"/>
                </a:solidFill>
                <a:latin typeface="Times New Roman"/>
              </a:rPr>
              <a:t>правопорушення, пов’язане з корупцією</a:t>
            </a:r>
            <a:r>
              <a:rPr lang="uk" sz="1400">
                <a:solidFill>
                  <a:srgbClr val="155A8F"/>
                </a:solidFill>
                <a:latin typeface="Times New Roman"/>
              </a:rPr>
              <a:t> </a:t>
            </a:r>
            <a:r>
              <a:rPr lang="uk" sz="1400">
                <a:latin typeface="Times New Roman"/>
              </a:rPr>
              <a:t>- діяння, що не містить ознак корупції, </a:t>
            </a:r>
            <a:r>
              <a:rPr lang="ru" sz="1400">
                <a:latin typeface="Times New Roman"/>
              </a:rPr>
              <a:t>але </a:t>
            </a:r>
            <a:r>
              <a:rPr lang="uk" sz="1400">
                <a:latin typeface="Times New Roman"/>
              </a:rPr>
              <a:t>порушує встановлені Законом вимоги, заборони та обмеження, вчинене особою, зазначеною у ч. 1 ст. 3 Закону, за яке законом встановлено    кримінальну,    адміністративну,</a:t>
            </a:r>
          </a:p>
          <a:p>
            <a:pPr indent="0" algn="just">
              <a:lnSpc>
                <a:spcPts val="1320"/>
              </a:lnSpc>
            </a:pPr>
            <a:r>
              <a:rPr lang="uk" sz="1400">
                <a:latin typeface="Times New Roman"/>
              </a:rPr>
              <a:t>дисциплінарну та/або цивільно-правову відповідальність</a:t>
            </a:r>
          </a:p>
        </p:txBody>
      </p:sp>
      <p:sp>
        <p:nvSpPr>
          <p:cNvPr id="14" name="Прямокутник 13"/>
          <p:cNvSpPr/>
          <p:nvPr/>
        </p:nvSpPr>
        <p:spPr>
          <a:xfrm>
            <a:off x="957072" y="4479597"/>
            <a:ext cx="1944624" cy="353568"/>
          </a:xfrm>
          <a:prstGeom prst="rect">
            <a:avLst/>
          </a:prstGeom>
        </p:spPr>
        <p:txBody>
          <a:bodyPr wrap="none" lIns="0" tIns="0" rIns="0" bIns="0">
            <a:noAutofit/>
          </a:bodyPr>
          <a:lstStyle/>
          <a:p>
            <a:pPr indent="0">
              <a:lnSpc>
                <a:spcPts val="1550"/>
              </a:lnSpc>
            </a:pPr>
            <a:r>
              <a:rPr lang="uk-UA" sz="1400" b="1" i="1">
                <a:solidFill>
                  <a:srgbClr val="155A8F"/>
                </a:solidFill>
                <a:latin typeface="Times New Roman"/>
              </a:rPr>
              <a:t>І</a:t>
            </a:r>
            <a:r>
              <a:rPr lang="uk" sz="1400" b="1" i="1">
                <a:solidFill>
                  <a:srgbClr val="155A8F"/>
                </a:solidFill>
                <a:latin typeface="Times New Roman"/>
              </a:rPr>
              <a:t>нші порушенняЗакону</a:t>
            </a:r>
          </a:p>
        </p:txBody>
      </p:sp>
      <p:sp>
        <p:nvSpPr>
          <p:cNvPr id="15" name="Прямокутник 14"/>
          <p:cNvSpPr/>
          <p:nvPr/>
        </p:nvSpPr>
        <p:spPr>
          <a:xfrm>
            <a:off x="6371564" y="3322320"/>
            <a:ext cx="408432" cy="121920"/>
          </a:xfrm>
          <a:prstGeom prst="rect">
            <a:avLst/>
          </a:prstGeom>
        </p:spPr>
        <p:txBody>
          <a:bodyPr wrap="none" lIns="0" tIns="0" rIns="0" bIns="0">
            <a:noAutofit/>
          </a:bodyPr>
          <a:lstStyle/>
          <a:p>
            <a:pPr indent="0">
              <a:lnSpc>
                <a:spcPts val="1550"/>
              </a:lnSpc>
            </a:pPr>
            <a:r>
              <a:rPr lang="uk" sz="1400" b="1">
                <a:latin typeface="Times New Roman"/>
              </a:rPr>
              <a:t>отже</a:t>
            </a:r>
          </a:p>
        </p:txBody>
      </p:sp>
      <p:sp>
        <p:nvSpPr>
          <p:cNvPr id="16" name="Прямокутник 15"/>
          <p:cNvSpPr/>
          <p:nvPr/>
        </p:nvSpPr>
        <p:spPr>
          <a:xfrm>
            <a:off x="7866888" y="2258568"/>
            <a:ext cx="3861816" cy="1027176"/>
          </a:xfrm>
          <a:prstGeom prst="rect">
            <a:avLst/>
          </a:prstGeom>
        </p:spPr>
        <p:txBody>
          <a:bodyPr lIns="0" tIns="0" rIns="0" bIns="0">
            <a:noAutofit/>
          </a:bodyPr>
          <a:lstStyle/>
          <a:p>
            <a:pPr indent="0" algn="just">
              <a:lnSpc>
                <a:spcPts val="1656"/>
              </a:lnSpc>
            </a:pPr>
            <a:r>
              <a:rPr lang="uk" sz="1400">
                <a:latin typeface="Times New Roman"/>
              </a:rPr>
              <a:t>Виникнення правового статусу викривача пов’язано з моментом повідомлення про корупцію і не містить вимоги щодо підтвердження інформації, викладеної в повідомленні</a:t>
            </a:r>
          </a:p>
        </p:txBody>
      </p:sp>
      <p:sp>
        <p:nvSpPr>
          <p:cNvPr id="17" name="Прямокутник 16"/>
          <p:cNvSpPr/>
          <p:nvPr/>
        </p:nvSpPr>
        <p:spPr>
          <a:xfrm>
            <a:off x="7863840" y="3685032"/>
            <a:ext cx="3855720" cy="624840"/>
          </a:xfrm>
          <a:prstGeom prst="rect">
            <a:avLst/>
          </a:prstGeom>
        </p:spPr>
        <p:txBody>
          <a:bodyPr lIns="0" tIns="0" rIns="0" bIns="0">
            <a:noAutofit/>
          </a:bodyPr>
          <a:lstStyle/>
          <a:p>
            <a:pPr indent="0" algn="just">
              <a:lnSpc>
                <a:spcPts val="1680"/>
              </a:lnSpc>
            </a:pPr>
            <a:r>
              <a:rPr lang="uk" sz="1400">
                <a:latin typeface="Times New Roman"/>
              </a:rPr>
              <a:t>Якщо інформація, викладена в повідомленні, не знайде свого підтвердження, особа не втрачає статусу викривача</a:t>
            </a:r>
          </a:p>
        </p:txBody>
      </p:sp>
      <p:sp>
        <p:nvSpPr>
          <p:cNvPr id="18" name="Прямокутник 17"/>
          <p:cNvSpPr/>
          <p:nvPr/>
        </p:nvSpPr>
        <p:spPr>
          <a:xfrm>
            <a:off x="8052816" y="4614672"/>
            <a:ext cx="3855720" cy="195072"/>
          </a:xfrm>
          <a:prstGeom prst="rect">
            <a:avLst/>
          </a:prstGeom>
        </p:spPr>
        <p:txBody>
          <a:bodyPr wrap="none" lIns="0" tIns="0" rIns="0" bIns="0">
            <a:noAutofit/>
          </a:bodyPr>
          <a:lstStyle/>
          <a:p>
            <a:pPr indent="0" algn="r">
              <a:lnSpc>
                <a:spcPts val="1550"/>
              </a:lnSpc>
              <a:spcAft>
                <a:spcPts val="1120"/>
              </a:spcAft>
            </a:pPr>
            <a:r>
              <a:rPr lang="uk" sz="1400" b="1" i="1">
                <a:solidFill>
                  <a:srgbClr val="155A8F"/>
                </a:solidFill>
                <a:latin typeface="Times New Roman"/>
              </a:rPr>
              <a:t>Момент здійснення повідомлення про корупцію:</a:t>
            </a:r>
          </a:p>
        </p:txBody>
      </p:sp>
      <p:sp>
        <p:nvSpPr>
          <p:cNvPr id="19" name="Прямокутник 18"/>
          <p:cNvSpPr/>
          <p:nvPr/>
        </p:nvSpPr>
        <p:spPr>
          <a:xfrm>
            <a:off x="4855464" y="5047488"/>
            <a:ext cx="7156704" cy="1267968"/>
          </a:xfrm>
          <a:prstGeom prst="rect">
            <a:avLst/>
          </a:prstGeom>
        </p:spPr>
        <p:txBody>
          <a:bodyPr lIns="0" tIns="0" rIns="0" bIns="0">
            <a:noAutofit/>
          </a:bodyPr>
          <a:lstStyle/>
          <a:p>
            <a:pPr indent="0" algn="just">
              <a:lnSpc>
                <a:spcPts val="1680"/>
              </a:lnSpc>
              <a:spcBef>
                <a:spcPts val="1120"/>
              </a:spcBef>
            </a:pPr>
            <a:r>
              <a:rPr lang="uk" sz="1400">
                <a:latin typeface="Times New Roman"/>
              </a:rPr>
              <a:t>час здійснення повідомлення </a:t>
            </a:r>
            <a:r>
              <a:rPr lang="ru" sz="1400">
                <a:latin typeface="Times New Roman"/>
              </a:rPr>
              <a:t>про </a:t>
            </a:r>
            <a:r>
              <a:rPr lang="uk" sz="1400">
                <a:latin typeface="Times New Roman"/>
              </a:rPr>
              <a:t>корупцію на особистому прийомі керівника, заступника керівника або іншого працівника установи;</a:t>
            </a:r>
          </a:p>
          <a:p>
            <a:pPr indent="0" algn="just">
              <a:lnSpc>
                <a:spcPts val="1680"/>
              </a:lnSpc>
            </a:pPr>
            <a:r>
              <a:rPr lang="uk" sz="1400">
                <a:latin typeface="Times New Roman"/>
              </a:rPr>
              <a:t>час надходження повідомлення про корупцію на електронну пошту установи;</a:t>
            </a:r>
          </a:p>
          <a:p>
            <a:pPr indent="0" algn="just">
              <a:lnSpc>
                <a:spcPts val="1680"/>
              </a:lnSpc>
            </a:pPr>
            <a:r>
              <a:rPr lang="uk" sz="1400">
                <a:latin typeface="Times New Roman"/>
              </a:rPr>
              <a:t>час прийняття повідомлення про корупцію на телефон гарячої лінії установи;</a:t>
            </a:r>
          </a:p>
          <a:p>
            <a:pPr indent="0" algn="just">
              <a:lnSpc>
                <a:spcPts val="1680"/>
              </a:lnSpc>
            </a:pPr>
            <a:r>
              <a:rPr lang="uk" sz="1400">
                <a:latin typeface="Times New Roman"/>
              </a:rPr>
              <a:t>час надходження заповненої форми повідомлення про корупцію на </a:t>
            </a:r>
            <a:r>
              <a:rPr lang="ru" sz="1400">
                <a:latin typeface="Times New Roman"/>
              </a:rPr>
              <a:t>вебсайт </a:t>
            </a:r>
            <a:r>
              <a:rPr lang="uk" sz="1400">
                <a:latin typeface="Times New Roman"/>
              </a:rPr>
              <a:t>установи;</a:t>
            </a:r>
          </a:p>
          <a:p>
            <a:pPr indent="0" algn="just">
              <a:lnSpc>
                <a:spcPts val="1680"/>
              </a:lnSpc>
            </a:pPr>
            <a:r>
              <a:rPr lang="ru" sz="1400">
                <a:latin typeface="Times New Roman"/>
              </a:rPr>
              <a:t>дата </a:t>
            </a:r>
            <a:r>
              <a:rPr lang="uk" sz="1400">
                <a:latin typeface="Times New Roman"/>
              </a:rPr>
              <a:t>відправлення повідомлення </a:t>
            </a:r>
            <a:r>
              <a:rPr lang="ru" sz="1400">
                <a:latin typeface="Times New Roman"/>
              </a:rPr>
              <a:t>про </a:t>
            </a:r>
            <a:r>
              <a:rPr lang="uk" sz="1400">
                <a:latin typeface="Times New Roman"/>
              </a:rPr>
              <a:t>корупцію поштою (відповідно до штампа на конверті).</a:t>
            </a:r>
          </a:p>
        </p:txBody>
      </p:sp>
      <p:pic>
        <p:nvPicPr>
          <p:cNvPr id="20" name="Рисунок 19">
            <a:extLst>
              <a:ext uri="{FF2B5EF4-FFF2-40B4-BE49-F238E27FC236}">
                <a16:creationId xmlns:a16="http://schemas.microsoft.com/office/drawing/2014/main" id="{6C28D6E6-26B3-9A7A-063A-BEB0B7FE8C90}"/>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213012" y="2281829"/>
            <a:ext cx="499872" cy="426720"/>
          </a:xfrm>
          <a:prstGeom prst="rect">
            <a:avLst/>
          </a:prstGeom>
          <a:effectLst>
            <a:softEdge rad="76200"/>
          </a:effectLst>
        </p:spPr>
      </p:pic>
      <p:pic>
        <p:nvPicPr>
          <p:cNvPr id="21" name="Рисунок 20">
            <a:extLst>
              <a:ext uri="{FF2B5EF4-FFF2-40B4-BE49-F238E27FC236}">
                <a16:creationId xmlns:a16="http://schemas.microsoft.com/office/drawing/2014/main" id="{F043ABEE-084D-EB7C-4FFF-CD75E7719F34}"/>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7213012" y="3639312"/>
            <a:ext cx="499872" cy="426720"/>
          </a:xfrm>
          <a:prstGeom prst="rect">
            <a:avLst/>
          </a:prstGeom>
          <a:effectLst>
            <a:softEdge rad="76200"/>
          </a:effectLst>
        </p:spPr>
      </p:pic>
      <p:sp useBgFill="1">
        <p:nvSpPr>
          <p:cNvPr id="22" name="Права фігурна дужка 21">
            <a:extLst>
              <a:ext uri="{FF2B5EF4-FFF2-40B4-BE49-F238E27FC236}">
                <a16:creationId xmlns:a16="http://schemas.microsoft.com/office/drawing/2014/main" id="{7F8A6DA0-8F2F-373F-CE81-3E99CDA376F9}"/>
              </a:ext>
            </a:extLst>
          </p:cNvPr>
          <p:cNvSpPr/>
          <p:nvPr/>
        </p:nvSpPr>
        <p:spPr>
          <a:xfrm>
            <a:off x="5549848" y="2258568"/>
            <a:ext cx="554736" cy="2356104"/>
          </a:xfrm>
          <a:prstGeom prst="rightBrace">
            <a:avLst/>
          </a:prstGeom>
          <a:ln w="53975">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sp>
        <p:nvSpPr>
          <p:cNvPr id="23" name="Google Shape;102;p14">
            <a:extLst>
              <a:ext uri="{FF2B5EF4-FFF2-40B4-BE49-F238E27FC236}">
                <a16:creationId xmlns:a16="http://schemas.microsoft.com/office/drawing/2014/main" id="{D66C6A19-3AFB-183E-AAD7-445DFAA8F36E}"/>
              </a:ext>
            </a:extLst>
          </p:cNvPr>
          <p:cNvSpPr/>
          <p:nvPr/>
        </p:nvSpPr>
        <p:spPr>
          <a:xfrm>
            <a:off x="289561" y="502920"/>
            <a:ext cx="4395216" cy="885273"/>
          </a:xfrm>
          <a:prstGeom prst="round2DiagRect">
            <a:avLst>
              <a:gd name="adj1" fmla="val 50000"/>
              <a:gd name="adj2" fmla="val 0"/>
            </a:avLst>
          </a:prstGeom>
          <a:blipFill>
            <a:blip r:embed="rId4"/>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uk" sz="3200" b="1">
                <a:latin typeface="Times New Roman"/>
              </a:rPr>
              <a:t>Статус викривача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151631" y="1630679"/>
            <a:ext cx="7763413" cy="650909"/>
          </a:xfrm>
          <a:prstGeom prst="rect">
            <a:avLst/>
          </a:prstGeom>
        </p:spPr>
        <p:txBody>
          <a:bodyPr wrap="none" lIns="0" tIns="0" rIns="0" bIns="0">
            <a:noAutofit/>
          </a:bodyPr>
          <a:lstStyle/>
          <a:p>
            <a:pPr indent="-330200" algn="just">
              <a:lnSpc>
                <a:spcPts val="1550"/>
              </a:lnSpc>
            </a:pPr>
            <a:r>
              <a:rPr lang="uk" sz="1400">
                <a:solidFill>
                  <a:srgbClr val="155A8F"/>
                </a:solidFill>
                <a:latin typeface="Times New Roman"/>
              </a:rPr>
              <a:t>✓    </a:t>
            </a:r>
            <a:r>
              <a:rPr lang="uk" sz="1400" b="1" i="1">
                <a:latin typeface="Times New Roman"/>
              </a:rPr>
              <a:t>копія повідомлення про корупцію</a:t>
            </a:r>
            <a:r>
              <a:rPr lang="uk" sz="1400">
                <a:latin typeface="Times New Roman"/>
              </a:rPr>
              <a:t>, яка </a:t>
            </a:r>
            <a:r>
              <a:rPr lang="uk" sz="1400" b="1" i="1">
                <a:solidFill>
                  <a:srgbClr val="155A8F"/>
                </a:solidFill>
                <a:latin typeface="Times New Roman"/>
              </a:rPr>
              <a:t>містить відмітку про отримання </a:t>
            </a:r>
            <a:r>
              <a:rPr lang="uk" sz="1400">
                <a:latin typeface="Times New Roman"/>
              </a:rPr>
              <a:t>повідомлення </a:t>
            </a:r>
          </a:p>
          <a:p>
            <a:pPr indent="-330200" algn="just">
              <a:lnSpc>
                <a:spcPts val="1550"/>
              </a:lnSpc>
            </a:pPr>
            <a:r>
              <a:rPr lang="uk" sz="1400">
                <a:latin typeface="Times New Roman"/>
              </a:rPr>
              <a:t>установою або інше підтвердження отримання установою повідомлення (поштове повідомлення про</a:t>
            </a:r>
          </a:p>
          <a:p>
            <a:pPr indent="-330200" algn="just">
              <a:lnSpc>
                <a:spcPts val="1550"/>
              </a:lnSpc>
            </a:pPr>
            <a:r>
              <a:rPr lang="uk" sz="1400">
                <a:latin typeface="Times New Roman"/>
              </a:rPr>
              <a:t>вручення, скрін підтвердження отримання повідомлення з електронної скриньки);</a:t>
            </a:r>
          </a:p>
          <a:p>
            <a:pPr indent="-330200" algn="just">
              <a:lnSpc>
                <a:spcPts val="1550"/>
              </a:lnSpc>
            </a:pPr>
            <a:endParaRPr lang="uk" sz="1400" b="1" i="1">
              <a:solidFill>
                <a:srgbClr val="155A8F"/>
              </a:solidFill>
              <a:latin typeface="Times New Roman"/>
            </a:endParaRPr>
          </a:p>
        </p:txBody>
      </p:sp>
      <p:sp>
        <p:nvSpPr>
          <p:cNvPr id="7" name="Прямокутник 6"/>
          <p:cNvSpPr/>
          <p:nvPr/>
        </p:nvSpPr>
        <p:spPr>
          <a:xfrm>
            <a:off x="3151630" y="2545080"/>
            <a:ext cx="7696039" cy="813816"/>
          </a:xfrm>
          <a:prstGeom prst="rect">
            <a:avLst/>
          </a:prstGeom>
        </p:spPr>
        <p:txBody>
          <a:bodyPr lIns="0" tIns="0" rIns="0" bIns="0">
            <a:noAutofit/>
          </a:bodyPr>
          <a:lstStyle/>
          <a:p>
            <a:pPr indent="-330200" algn="just">
              <a:lnSpc>
                <a:spcPts val="1656"/>
              </a:lnSpc>
              <a:spcAft>
                <a:spcPts val="1190"/>
              </a:spcAft>
            </a:pPr>
            <a:r>
              <a:rPr lang="uk" sz="1400">
                <a:solidFill>
                  <a:srgbClr val="155A8F"/>
                </a:solidFill>
                <a:latin typeface="Times New Roman"/>
              </a:rPr>
              <a:t>✓  </a:t>
            </a:r>
            <a:r>
              <a:rPr lang="uk" sz="1400" b="1" i="1">
                <a:latin typeface="Times New Roman"/>
              </a:rPr>
              <a:t>копія відповіді установи</a:t>
            </a:r>
            <a:r>
              <a:rPr lang="uk" sz="1400">
                <a:latin typeface="Times New Roman"/>
              </a:rPr>
              <a:t>, уповноваженого підрозділу (уповноваженої особи), спеціально уповноваженого суб’єкта на повідомлення про корупцію </a:t>
            </a:r>
            <a:r>
              <a:rPr lang="uk" sz="1400" b="1" i="1">
                <a:latin typeface="Times New Roman"/>
              </a:rPr>
              <a:t>(</a:t>
            </a:r>
            <a:r>
              <a:rPr lang="uk" sz="1400" b="1" i="1">
                <a:solidFill>
                  <a:srgbClr val="155A8F"/>
                </a:solidFill>
                <a:latin typeface="Times New Roman"/>
              </a:rPr>
              <a:t>де чітко зазначено про те, що особа є викривачем</a:t>
            </a:r>
            <a:r>
              <a:rPr lang="uk" sz="1400">
                <a:latin typeface="Times New Roman"/>
              </a:rPr>
              <a:t>, або про стан/результати розгляду її повідомлення);</a:t>
            </a:r>
          </a:p>
        </p:txBody>
      </p:sp>
      <p:sp>
        <p:nvSpPr>
          <p:cNvPr id="8" name="Прямокутник 7"/>
          <p:cNvSpPr/>
          <p:nvPr/>
        </p:nvSpPr>
        <p:spPr>
          <a:xfrm>
            <a:off x="3151630" y="3446486"/>
            <a:ext cx="7696038" cy="600456"/>
          </a:xfrm>
          <a:prstGeom prst="rect">
            <a:avLst/>
          </a:prstGeom>
        </p:spPr>
        <p:txBody>
          <a:bodyPr lIns="0" tIns="0" rIns="0" bIns="0">
            <a:noAutofit/>
          </a:bodyPr>
          <a:lstStyle/>
          <a:p>
            <a:pPr indent="-330200" algn="just">
              <a:lnSpc>
                <a:spcPts val="1680"/>
              </a:lnSpc>
              <a:spcAft>
                <a:spcPts val="1190"/>
              </a:spcAft>
            </a:pPr>
            <a:r>
              <a:rPr lang="uk" sz="1400">
                <a:solidFill>
                  <a:srgbClr val="155A8F"/>
                </a:solidFill>
                <a:latin typeface="Times New Roman"/>
              </a:rPr>
              <a:t>✓    </a:t>
            </a:r>
            <a:r>
              <a:rPr lang="uk" sz="1400" b="1" i="1">
                <a:latin typeface="Times New Roman"/>
              </a:rPr>
              <a:t>витяг з Єдиного реєстру досудових розслідувань</a:t>
            </a:r>
            <a:r>
              <a:rPr lang="uk" sz="1400">
                <a:latin typeface="Times New Roman"/>
              </a:rPr>
              <a:t>, до якого внесено відомості про кримінальне корупційне правопорушення </a:t>
            </a:r>
            <a:r>
              <a:rPr lang="uk" sz="1400" b="1" i="1">
                <a:solidFill>
                  <a:srgbClr val="155A8F"/>
                </a:solidFill>
                <a:latin typeface="Times New Roman"/>
              </a:rPr>
              <a:t>за заявою викривача</a:t>
            </a:r>
            <a:r>
              <a:rPr lang="uk" sz="1400">
                <a:solidFill>
                  <a:srgbClr val="155A8F"/>
                </a:solidFill>
                <a:latin typeface="Times New Roman"/>
              </a:rPr>
              <a:t> </a:t>
            </a:r>
            <a:r>
              <a:rPr lang="uk" sz="1400">
                <a:latin typeface="Times New Roman"/>
              </a:rPr>
              <a:t>(заявника);</a:t>
            </a:r>
          </a:p>
        </p:txBody>
      </p:sp>
      <p:sp>
        <p:nvSpPr>
          <p:cNvPr id="9" name="Прямокутник 8"/>
          <p:cNvSpPr/>
          <p:nvPr/>
        </p:nvSpPr>
        <p:spPr>
          <a:xfrm>
            <a:off x="3151630" y="4148248"/>
            <a:ext cx="7696038" cy="597408"/>
          </a:xfrm>
          <a:prstGeom prst="rect">
            <a:avLst/>
          </a:prstGeom>
        </p:spPr>
        <p:txBody>
          <a:bodyPr lIns="0" tIns="0" rIns="0" bIns="0">
            <a:noAutofit/>
          </a:bodyPr>
          <a:lstStyle/>
          <a:p>
            <a:pPr indent="-330200" algn="just">
              <a:lnSpc>
                <a:spcPts val="1656"/>
              </a:lnSpc>
              <a:spcAft>
                <a:spcPts val="1190"/>
              </a:spcAft>
            </a:pPr>
            <a:r>
              <a:rPr lang="uk" sz="1400">
                <a:solidFill>
                  <a:srgbClr val="155A8F"/>
                </a:solidFill>
                <a:latin typeface="Times New Roman"/>
              </a:rPr>
              <a:t>✓    </a:t>
            </a:r>
            <a:r>
              <a:rPr lang="uk" sz="1400" b="1" i="1">
                <a:latin typeface="Times New Roman"/>
              </a:rPr>
              <a:t>копія повідомлення Національному агентству з питань запобігання корупції</a:t>
            </a:r>
            <a:r>
              <a:rPr lang="uk" sz="1400">
                <a:latin typeface="Times New Roman"/>
              </a:rPr>
              <a:t> про початок досудового розслідування </a:t>
            </a:r>
            <a:r>
              <a:rPr lang="uk" sz="1400" b="1" i="1">
                <a:solidFill>
                  <a:srgbClr val="155A8F"/>
                </a:solidFill>
                <a:latin typeface="Times New Roman"/>
              </a:rPr>
              <a:t>за участю викривача</a:t>
            </a:r>
            <a:r>
              <a:rPr lang="uk" sz="1400">
                <a:latin typeface="Times New Roman"/>
              </a:rPr>
              <a:t>, направленого відповідно до вимог ч. 9 ст. 214 КПК України;</a:t>
            </a:r>
          </a:p>
        </p:txBody>
      </p:sp>
      <p:sp>
        <p:nvSpPr>
          <p:cNvPr id="10" name="Прямокутник 9"/>
          <p:cNvSpPr/>
          <p:nvPr/>
        </p:nvSpPr>
        <p:spPr>
          <a:xfrm>
            <a:off x="3219008" y="5009147"/>
            <a:ext cx="7696037" cy="600456"/>
          </a:xfrm>
          <a:prstGeom prst="rect">
            <a:avLst/>
          </a:prstGeom>
        </p:spPr>
        <p:txBody>
          <a:bodyPr lIns="0" tIns="0" rIns="0" bIns="0">
            <a:noAutofit/>
          </a:bodyPr>
          <a:lstStyle/>
          <a:p>
            <a:pPr indent="-330200" algn="just">
              <a:lnSpc>
                <a:spcPts val="1680"/>
              </a:lnSpc>
              <a:spcAft>
                <a:spcPts val="1190"/>
              </a:spcAft>
            </a:pPr>
            <a:r>
              <a:rPr lang="uk" sz="1400">
                <a:solidFill>
                  <a:srgbClr val="155A8F"/>
                </a:solidFill>
                <a:latin typeface="Times New Roman"/>
              </a:rPr>
              <a:t>✓   </a:t>
            </a:r>
            <a:r>
              <a:rPr lang="uk" sz="1400" b="1" i="1">
                <a:latin typeface="Times New Roman"/>
              </a:rPr>
              <a:t>копія повідомлення Національному </a:t>
            </a:r>
            <a:r>
              <a:rPr lang="ru" sz="1400" b="1" i="1">
                <a:latin typeface="Times New Roman"/>
              </a:rPr>
              <a:t>агентству </a:t>
            </a:r>
            <a:r>
              <a:rPr lang="uk" sz="1400" b="1" i="1">
                <a:latin typeface="Times New Roman"/>
              </a:rPr>
              <a:t>з питань запобігання корупції </a:t>
            </a:r>
            <a:r>
              <a:rPr lang="ru" sz="1400" b="1" i="1">
                <a:solidFill>
                  <a:srgbClr val="155A8F"/>
                </a:solidFill>
                <a:latin typeface="Times New Roman"/>
              </a:rPr>
              <a:t>про </a:t>
            </a:r>
            <a:r>
              <a:rPr lang="uk" sz="1400" b="1" i="1">
                <a:solidFill>
                  <a:srgbClr val="155A8F"/>
                </a:solidFill>
                <a:latin typeface="Times New Roman"/>
              </a:rPr>
              <a:t>участь викривача у справі</a:t>
            </a:r>
            <a:r>
              <a:rPr lang="uk" sz="1400">
                <a:solidFill>
                  <a:srgbClr val="155A8F"/>
                </a:solidFill>
                <a:latin typeface="Times New Roman"/>
              </a:rPr>
              <a:t> </a:t>
            </a:r>
            <a:r>
              <a:rPr lang="ru" sz="1400">
                <a:latin typeface="Times New Roman"/>
              </a:rPr>
              <a:t>про </a:t>
            </a:r>
            <a:r>
              <a:rPr lang="uk" sz="1400">
                <a:latin typeface="Times New Roman"/>
              </a:rPr>
              <a:t>адміністративне правопорушення, пов’язане з корупцією;</a:t>
            </a:r>
          </a:p>
        </p:txBody>
      </p:sp>
      <p:sp>
        <p:nvSpPr>
          <p:cNvPr id="11" name="Прямокутник 10"/>
          <p:cNvSpPr/>
          <p:nvPr/>
        </p:nvSpPr>
        <p:spPr>
          <a:xfrm>
            <a:off x="3219009" y="5731523"/>
            <a:ext cx="7696036" cy="384048"/>
          </a:xfrm>
          <a:prstGeom prst="rect">
            <a:avLst/>
          </a:prstGeom>
        </p:spPr>
        <p:txBody>
          <a:bodyPr lIns="0" tIns="0" rIns="0" bIns="0">
            <a:noAutofit/>
          </a:bodyPr>
          <a:lstStyle/>
          <a:p>
            <a:pPr indent="-330200" algn="just">
              <a:lnSpc>
                <a:spcPts val="1680"/>
              </a:lnSpc>
            </a:pPr>
            <a:r>
              <a:rPr lang="uk" sz="1400">
                <a:solidFill>
                  <a:srgbClr val="155A8F"/>
                </a:solidFill>
                <a:latin typeface="Times New Roman"/>
              </a:rPr>
              <a:t>✓    </a:t>
            </a:r>
            <a:r>
              <a:rPr lang="uk" sz="1400" b="1" i="1">
                <a:latin typeface="Times New Roman"/>
              </a:rPr>
              <a:t>інші документи</a:t>
            </a:r>
            <a:r>
              <a:rPr lang="uk" sz="1400">
                <a:latin typeface="Times New Roman"/>
              </a:rPr>
              <a:t>, які підтверджують, що особа </a:t>
            </a:r>
            <a:r>
              <a:rPr lang="uk" sz="1400" b="1" i="1">
                <a:solidFill>
                  <a:srgbClr val="155A8F"/>
                </a:solidFill>
                <a:latin typeface="Times New Roman"/>
              </a:rPr>
              <a:t>є викривачем у зв’язку з повідомленням про корупцію</a:t>
            </a:r>
            <a:r>
              <a:rPr lang="uk" sz="1400" b="1" i="1">
                <a:latin typeface="Times New Roman"/>
              </a:rPr>
              <a:t>.</a:t>
            </a:r>
          </a:p>
        </p:txBody>
      </p:sp>
      <p:sp>
        <p:nvSpPr>
          <p:cNvPr id="12" name="Прямокутник 11"/>
          <p:cNvSpPr/>
          <p:nvPr/>
        </p:nvSpPr>
        <p:spPr>
          <a:xfrm>
            <a:off x="5666232" y="851194"/>
            <a:ext cx="2609088" cy="408432"/>
          </a:xfrm>
          <a:prstGeom prst="rect">
            <a:avLst/>
          </a:prstGeom>
        </p:spPr>
        <p:txBody>
          <a:bodyPr lIns="0" tIns="0" rIns="0" bIns="0">
            <a:noAutofit/>
          </a:bodyPr>
          <a:lstStyle/>
          <a:p>
            <a:pPr indent="0" algn="ctr">
              <a:lnSpc>
                <a:spcPts val="1680"/>
              </a:lnSpc>
            </a:pPr>
            <a:r>
              <a:rPr lang="uk" sz="1400" b="1" i="1">
                <a:latin typeface="Times New Roman"/>
              </a:rPr>
              <a:t>Підтвердити статус викривача можуть:</a:t>
            </a:r>
          </a:p>
        </p:txBody>
      </p:sp>
      <p:sp>
        <p:nvSpPr>
          <p:cNvPr id="14" name="Google Shape;102;p14">
            <a:extLst>
              <a:ext uri="{FF2B5EF4-FFF2-40B4-BE49-F238E27FC236}">
                <a16:creationId xmlns:a16="http://schemas.microsoft.com/office/drawing/2014/main" id="{5F15A5C6-C00E-0D0C-1C92-C3E788E9D2DD}"/>
              </a:ext>
            </a:extLst>
          </p:cNvPr>
          <p:cNvSpPr/>
          <p:nvPr/>
        </p:nvSpPr>
        <p:spPr>
          <a:xfrm>
            <a:off x="289561" y="502920"/>
            <a:ext cx="4395216" cy="885273"/>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indent="0">
              <a:lnSpc>
                <a:spcPts val="1880"/>
              </a:lnSpc>
            </a:pPr>
            <a:r>
              <a:rPr lang="uk" sz="3200" b="1">
                <a:latin typeface="Times New Roman"/>
              </a:rPr>
              <a:t>Статус викривача</a:t>
            </a:r>
          </a:p>
        </p:txBody>
      </p:sp>
      <p:pic>
        <p:nvPicPr>
          <p:cNvPr id="15" name="Рисунок 14">
            <a:extLst>
              <a:ext uri="{FF2B5EF4-FFF2-40B4-BE49-F238E27FC236}">
                <a16:creationId xmlns:a16="http://schemas.microsoft.com/office/drawing/2014/main" id="{27BB0DBE-F08A-5ECD-2F38-566B9858C8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73074" y="119779"/>
            <a:ext cx="3229365" cy="451080"/>
          </a:xfrm>
          <a:prstGeom prst="rect">
            <a:avLst/>
          </a:prstGeom>
        </p:spPr>
      </p:pic>
      <p:pic>
        <p:nvPicPr>
          <p:cNvPr id="16" name="Рисунок 15">
            <a:extLst>
              <a:ext uri="{FF2B5EF4-FFF2-40B4-BE49-F238E27FC236}">
                <a16:creationId xmlns:a16="http://schemas.microsoft.com/office/drawing/2014/main" id="{C26E291A-4B86-6EF0-7EDE-7E3A2E5FC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6225">
            <a:off x="234744" y="2673019"/>
            <a:ext cx="2653636" cy="1987665"/>
          </a:xfrm>
          <a:prstGeom prst="rect">
            <a:avLst/>
          </a:prstGeom>
          <a:effectLst>
            <a:softEdge rad="2667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81" y="1616973"/>
            <a:ext cx="3233946" cy="3164879"/>
          </a:xfrm>
          <a:prstGeom prst="rect">
            <a:avLst/>
          </a:prstGeom>
          <a:blipFill>
            <a:blip r:embed="rId3">
              <a:alphaModFix amt="96000"/>
            </a:blip>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254000"/>
          </a:effectLst>
        </p:spPr>
      </p:pic>
      <p:sp useBgFill="1">
        <p:nvSpPr>
          <p:cNvPr id="4" name="Прямокутник 3"/>
          <p:cNvSpPr/>
          <p:nvPr/>
        </p:nvSpPr>
        <p:spPr>
          <a:xfrm>
            <a:off x="3256140" y="1194447"/>
            <a:ext cx="8519579" cy="1539781"/>
          </a:xfrm>
          <a:prstGeom prst="rect">
            <a:avLst/>
          </a:prstGeom>
        </p:spPr>
        <p:txBody>
          <a:bodyPr lIns="0" tIns="0" rIns="0" bIns="0">
            <a:noAutofit/>
          </a:bodyPr>
          <a:lstStyle/>
          <a:p>
            <a:pPr indent="507835" algn="just">
              <a:lnSpc>
                <a:spcPts val="2559"/>
              </a:lnSpc>
              <a:spcAft>
                <a:spcPts val="1120"/>
              </a:spcAft>
            </a:pPr>
            <a:r>
              <a:rPr lang="uk" sz="1999" b="1">
                <a:latin typeface="Times New Roman" panose="02020603050405020304" pitchFamily="18" charset="0"/>
                <a:cs typeface="Times New Roman" panose="02020603050405020304" pitchFamily="18" charset="0"/>
              </a:rPr>
              <a:t>Корупційне правопорушення </a:t>
            </a:r>
            <a:r>
              <a:rPr lang="uk" sz="1999">
                <a:latin typeface="Times New Roman" panose="02020603050405020304" pitchFamily="18" charset="0"/>
                <a:cs typeface="Times New Roman" panose="02020603050405020304" pitchFamily="18" charset="0"/>
              </a:rPr>
              <a:t>- діяння, що містить ознаки корупції, вчинене особою, зазначеною у ч. 1 ст. 3 Закону України «Про запобігання корупції», за яке законом встановлено кримінальну, дисциплінарну та/або цивільно-правову відповідальність.</a:t>
            </a:r>
          </a:p>
        </p:txBody>
      </p:sp>
      <p:sp useBgFill="1">
        <p:nvSpPr>
          <p:cNvPr id="5" name="Прямокутник 4"/>
          <p:cNvSpPr/>
          <p:nvPr/>
        </p:nvSpPr>
        <p:spPr>
          <a:xfrm>
            <a:off x="3231764" y="2837913"/>
            <a:ext cx="8543955" cy="1876989"/>
          </a:xfrm>
          <a:prstGeom prst="rect">
            <a:avLst/>
          </a:prstGeom>
        </p:spPr>
        <p:txBody>
          <a:bodyPr lIns="0" tIns="0" rIns="0" bIns="0">
            <a:noAutofit/>
          </a:bodyPr>
          <a:lstStyle/>
          <a:p>
            <a:pPr indent="507835" algn="just">
              <a:lnSpc>
                <a:spcPts val="2559"/>
              </a:lnSpc>
              <a:spcAft>
                <a:spcPts val="1120"/>
              </a:spcAft>
            </a:pPr>
            <a:r>
              <a:rPr lang="uk" sz="1999" b="1">
                <a:latin typeface="Times New Roman" panose="02020603050405020304" pitchFamily="18" charset="0"/>
                <a:cs typeface="Times New Roman" panose="02020603050405020304" pitchFamily="18" charset="0"/>
              </a:rPr>
              <a:t>Правопорушення, пов’язане з корупцією </a:t>
            </a:r>
            <a:r>
              <a:rPr lang="uk" sz="1999">
                <a:latin typeface="Times New Roman" panose="02020603050405020304" pitchFamily="18" charset="0"/>
                <a:cs typeface="Times New Roman" panose="02020603050405020304" pitchFamily="18" charset="0"/>
              </a:rPr>
              <a:t>- діяння, що не містить ознак корупції, але порушує встановлені цим Законом вимоги, заборони та обмеження, вчинене особою, зазначеною у ч. 1 ст. 3 України «Про запобігання корупції», за яке законом встановлено кримінальну, адміністративну, дисциплінарну та/або цивільно-правову відповідальність</a:t>
            </a:r>
            <a:r>
              <a:rPr lang="uk" sz="1999">
                <a:solidFill>
                  <a:srgbClr val="303030"/>
                </a:solidFill>
                <a:latin typeface="Times New Roman" panose="02020603050405020304" pitchFamily="18" charset="0"/>
                <a:cs typeface="Times New Roman" panose="02020603050405020304" pitchFamily="18" charset="0"/>
              </a:rPr>
              <a:t>.</a:t>
            </a:r>
          </a:p>
        </p:txBody>
      </p:sp>
      <p:sp useBgFill="1">
        <p:nvSpPr>
          <p:cNvPr id="6" name="Прямокутник 5"/>
          <p:cNvSpPr/>
          <p:nvPr/>
        </p:nvSpPr>
        <p:spPr>
          <a:xfrm>
            <a:off x="385810" y="4885537"/>
            <a:ext cx="11420379" cy="1556032"/>
          </a:xfrm>
          <a:prstGeom prst="rect">
            <a:avLst/>
          </a:prstGeom>
        </p:spPr>
        <p:txBody>
          <a:bodyPr lIns="0" tIns="0" rIns="0" bIns="0">
            <a:noAutofit/>
          </a:bodyPr>
          <a:lstStyle/>
          <a:p>
            <a:pPr indent="507835" algn="just">
              <a:lnSpc>
                <a:spcPts val="2559"/>
              </a:lnSpc>
            </a:pPr>
            <a:r>
              <a:rPr lang="uk" sz="1999" b="1">
                <a:latin typeface="Times New Roman" panose="02020603050405020304" pitchFamily="18" charset="0"/>
                <a:cs typeface="Times New Roman" panose="02020603050405020304" pitchFamily="18" charset="0"/>
              </a:rPr>
              <a:t>Інші порушення вимог Закону України «Про запобігання корупції»: </a:t>
            </a:r>
            <a:r>
              <a:rPr lang="uk" sz="1999">
                <a:latin typeface="Times New Roman" panose="02020603050405020304" pitchFamily="18" charset="0"/>
                <a:cs typeface="Times New Roman" panose="02020603050405020304" pitchFamily="18" charset="0"/>
              </a:rPr>
              <a:t>недотримання вимог щодо прийняття антикорупційної програми, проведення спеціальної перевірки, проведення службового розслідування, забезпечення каналів для повідомлень, притягнення до дисциплінарної відповідальності за вчинення корупційного або пов’язаного з корупцією правопорушення тощо.</a:t>
            </a:r>
          </a:p>
        </p:txBody>
      </p:sp>
      <p:pic>
        <p:nvPicPr>
          <p:cNvPr id="10" name="Рисунок 9">
            <a:extLst>
              <a:ext uri="{FF2B5EF4-FFF2-40B4-BE49-F238E27FC236}">
                <a16:creationId xmlns:a16="http://schemas.microsoft.com/office/drawing/2014/main" id="{1B50F941-5C4E-8817-7C75-1E65205591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72226" y="101453"/>
            <a:ext cx="3229365" cy="451080"/>
          </a:xfrm>
          <a:prstGeom prst="rect">
            <a:avLst/>
          </a:prstGeom>
        </p:spPr>
      </p:pic>
      <p:sp>
        <p:nvSpPr>
          <p:cNvPr id="11" name="Google Shape;102;p14">
            <a:extLst>
              <a:ext uri="{FF2B5EF4-FFF2-40B4-BE49-F238E27FC236}">
                <a16:creationId xmlns:a16="http://schemas.microsoft.com/office/drawing/2014/main" id="{71479229-9FE4-3EA5-7E1C-E9B1CA268EAB}"/>
              </a:ext>
            </a:extLst>
          </p:cNvPr>
          <p:cNvSpPr/>
          <p:nvPr/>
        </p:nvSpPr>
        <p:spPr>
          <a:xfrm>
            <a:off x="347214" y="173072"/>
            <a:ext cx="5024418" cy="885273"/>
          </a:xfrm>
          <a:prstGeom prst="round2DiagRect">
            <a:avLst>
              <a:gd name="adj1" fmla="val 50000"/>
              <a:gd name="adj2" fmla="val 0"/>
            </a:avLst>
          </a:prstGeom>
          <a:blipFill>
            <a:blip r:embed="rId5"/>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Про що повідомляти?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76784" y="1175547"/>
            <a:ext cx="3496056" cy="374904"/>
          </a:xfrm>
          <a:prstGeom prst="rect">
            <a:avLst/>
          </a:prstGeom>
        </p:spPr>
        <p:txBody>
          <a:bodyPr lIns="0" tIns="0" rIns="0" bIns="0">
            <a:noAutofit/>
          </a:bodyPr>
          <a:lstStyle/>
          <a:p>
            <a:pPr indent="0" algn="ctr">
              <a:lnSpc>
                <a:spcPts val="1680"/>
              </a:lnSpc>
              <a:spcAft>
                <a:spcPts val="1330"/>
              </a:spcAft>
            </a:pPr>
            <a:r>
              <a:rPr lang="uk" sz="1400" b="1" i="1">
                <a:latin typeface="Times New Roman"/>
              </a:rPr>
              <a:t>про кримінальні корупційні правопорушення (Кримінальний кодекс України ):</a:t>
            </a:r>
          </a:p>
        </p:txBody>
      </p:sp>
      <p:sp>
        <p:nvSpPr>
          <p:cNvPr id="6" name="Прямокутник 5"/>
          <p:cNvSpPr/>
          <p:nvPr/>
        </p:nvSpPr>
        <p:spPr>
          <a:xfrm>
            <a:off x="176784" y="2118360"/>
            <a:ext cx="5675376" cy="4566568"/>
          </a:xfrm>
          <a:prstGeom prst="rect">
            <a:avLst/>
          </a:prstGeom>
        </p:spPr>
        <p:txBody>
          <a:bodyPr lIns="0" tIns="0" rIns="0" bIns="0">
            <a:noAutofit/>
          </a:bodyPr>
          <a:lstStyle/>
          <a:p>
            <a:pPr indent="0">
              <a:lnSpc>
                <a:spcPts val="1656"/>
              </a:lnSpc>
              <a:spcBef>
                <a:spcPts val="1330"/>
              </a:spcBef>
            </a:pPr>
            <a:r>
              <a:rPr lang="uk" sz="1400">
                <a:solidFill>
                  <a:srgbClr val="155A8F"/>
                </a:solidFill>
                <a:latin typeface="Times New Roman"/>
              </a:rPr>
              <a:t>❖ Стаття 210 </a:t>
            </a:r>
            <a:r>
              <a:rPr lang="uk" sz="1400">
                <a:latin typeface="Times New Roman"/>
              </a:rPr>
              <a:t>- Нецільове використання бюджетних коштів, здійснення видатків бюджету чи надання кредитів з бюджету без встановлених бюджетних призначень або з їх перевищенням;</a:t>
            </a:r>
          </a:p>
          <a:p>
            <a:pPr indent="0">
              <a:lnSpc>
                <a:spcPts val="1656"/>
              </a:lnSpc>
            </a:pPr>
            <a:r>
              <a:rPr lang="uk" sz="1400">
                <a:solidFill>
                  <a:srgbClr val="155A8F"/>
                </a:solidFill>
                <a:latin typeface="Times New Roman"/>
              </a:rPr>
              <a:t>❖ Стаття 354 </a:t>
            </a:r>
            <a:r>
              <a:rPr lang="uk" sz="1400">
                <a:latin typeface="Times New Roman"/>
              </a:rPr>
              <a:t>- Підкуп працівника підприємства, установи чи організації;</a:t>
            </a:r>
          </a:p>
          <a:p>
            <a:pPr indent="0">
              <a:lnSpc>
                <a:spcPts val="1656"/>
              </a:lnSpc>
            </a:pPr>
            <a:r>
              <a:rPr lang="uk" sz="1400">
                <a:solidFill>
                  <a:srgbClr val="155A8F"/>
                </a:solidFill>
                <a:latin typeface="Times New Roman"/>
              </a:rPr>
              <a:t>❖ Стаття 364 </a:t>
            </a:r>
            <a:r>
              <a:rPr lang="uk" sz="1400">
                <a:latin typeface="Times New Roman"/>
              </a:rPr>
              <a:t>- Зловживання владою або службовим становищем;</a:t>
            </a:r>
          </a:p>
          <a:p>
            <a:pPr indent="0">
              <a:lnSpc>
                <a:spcPts val="1656"/>
              </a:lnSpc>
            </a:pPr>
            <a:r>
              <a:rPr lang="uk" sz="1400">
                <a:solidFill>
                  <a:srgbClr val="155A8F"/>
                </a:solidFill>
                <a:latin typeface="Times New Roman"/>
              </a:rPr>
              <a:t>❖ Стаття 364</a:t>
            </a:r>
            <a:r>
              <a:rPr lang="uk" sz="1400" baseline="30000">
                <a:solidFill>
                  <a:srgbClr val="155A8F"/>
                </a:solidFill>
                <a:latin typeface="Times New Roman"/>
              </a:rPr>
              <a:t>1</a:t>
            </a:r>
            <a:r>
              <a:rPr lang="uk" sz="1400">
                <a:solidFill>
                  <a:srgbClr val="155A8F"/>
                </a:solidFill>
                <a:latin typeface="Times New Roman"/>
              </a:rPr>
              <a:t> </a:t>
            </a:r>
            <a:r>
              <a:rPr lang="uk" sz="1400">
                <a:latin typeface="Times New Roman"/>
              </a:rPr>
              <a:t>- Зловживання повноваженнями службовою особою юридичної особи приватного права незалежно від організаційно-правової форми;</a:t>
            </a:r>
          </a:p>
          <a:p>
            <a:pPr indent="0">
              <a:lnSpc>
                <a:spcPts val="1656"/>
              </a:lnSpc>
            </a:pPr>
            <a:r>
              <a:rPr lang="uk" sz="1400">
                <a:solidFill>
                  <a:srgbClr val="155A8F"/>
                </a:solidFill>
                <a:latin typeface="Times New Roman"/>
              </a:rPr>
              <a:t>❖  Стаття 365</a:t>
            </a:r>
            <a:r>
              <a:rPr lang="uk" sz="1400" baseline="30000">
                <a:solidFill>
                  <a:srgbClr val="155A8F"/>
                </a:solidFill>
                <a:latin typeface="Times New Roman"/>
              </a:rPr>
              <a:t>2</a:t>
            </a:r>
            <a:r>
              <a:rPr lang="uk" sz="1400">
                <a:solidFill>
                  <a:srgbClr val="155A8F"/>
                </a:solidFill>
                <a:latin typeface="Times New Roman"/>
              </a:rPr>
              <a:t> </a:t>
            </a:r>
            <a:r>
              <a:rPr lang="uk" sz="1400">
                <a:latin typeface="Times New Roman"/>
              </a:rPr>
              <a:t>- Зловживання повноваженнями особами, які надають публічні послуги;</a:t>
            </a:r>
          </a:p>
          <a:p>
            <a:pPr indent="0">
              <a:lnSpc>
                <a:spcPts val="1656"/>
              </a:lnSpc>
            </a:pPr>
            <a:r>
              <a:rPr lang="uk" sz="1400">
                <a:solidFill>
                  <a:srgbClr val="155A8F"/>
                </a:solidFill>
                <a:latin typeface="Times New Roman"/>
              </a:rPr>
              <a:t>❖ Стаття 368 </a:t>
            </a:r>
            <a:r>
              <a:rPr lang="uk" sz="1400">
                <a:latin typeface="Times New Roman"/>
              </a:rPr>
              <a:t>- Прийняття пропозиції, обіцянки або одержання неправомірної вигоди службовою особою;</a:t>
            </a:r>
          </a:p>
          <a:p>
            <a:pPr indent="0">
              <a:lnSpc>
                <a:spcPts val="1656"/>
              </a:lnSpc>
            </a:pPr>
            <a:r>
              <a:rPr lang="uk" sz="1400">
                <a:solidFill>
                  <a:srgbClr val="155A8F"/>
                </a:solidFill>
                <a:latin typeface="Times New Roman"/>
              </a:rPr>
              <a:t>❖ Стаття 368</a:t>
            </a:r>
            <a:r>
              <a:rPr lang="uk" sz="1400" baseline="30000">
                <a:solidFill>
                  <a:srgbClr val="155A8F"/>
                </a:solidFill>
                <a:latin typeface="Times New Roman"/>
              </a:rPr>
              <a:t>3</a:t>
            </a:r>
            <a:r>
              <a:rPr lang="uk" sz="1400">
                <a:solidFill>
                  <a:srgbClr val="155A8F"/>
                </a:solidFill>
                <a:latin typeface="Times New Roman"/>
              </a:rPr>
              <a:t> </a:t>
            </a:r>
            <a:r>
              <a:rPr lang="uk" sz="1400">
                <a:latin typeface="Times New Roman"/>
              </a:rPr>
              <a:t>- Підкуп службової особи юридичної особи приватного права незалежно від організаційно-правової форми;</a:t>
            </a:r>
          </a:p>
          <a:p>
            <a:pPr indent="0">
              <a:lnSpc>
                <a:spcPts val="1656"/>
              </a:lnSpc>
            </a:pPr>
            <a:r>
              <a:rPr lang="uk" sz="1400">
                <a:solidFill>
                  <a:srgbClr val="155A8F"/>
                </a:solidFill>
                <a:latin typeface="Times New Roman"/>
              </a:rPr>
              <a:t>❖ Стаття 368</a:t>
            </a:r>
            <a:r>
              <a:rPr lang="uk" sz="1400" baseline="30000">
                <a:solidFill>
                  <a:srgbClr val="155A8F"/>
                </a:solidFill>
                <a:latin typeface="Times New Roman"/>
              </a:rPr>
              <a:t>4</a:t>
            </a:r>
            <a:r>
              <a:rPr lang="uk" sz="1400">
                <a:solidFill>
                  <a:srgbClr val="155A8F"/>
                </a:solidFill>
                <a:latin typeface="Times New Roman"/>
              </a:rPr>
              <a:t> </a:t>
            </a:r>
            <a:r>
              <a:rPr lang="uk" sz="1400">
                <a:latin typeface="Times New Roman"/>
              </a:rPr>
              <a:t>- Підкуп особи, яка надає публічні послуги;</a:t>
            </a:r>
          </a:p>
          <a:p>
            <a:pPr indent="0">
              <a:lnSpc>
                <a:spcPts val="1656"/>
              </a:lnSpc>
            </a:pPr>
            <a:r>
              <a:rPr lang="uk" sz="1400">
                <a:solidFill>
                  <a:srgbClr val="155A8F"/>
                </a:solidFill>
                <a:latin typeface="Times New Roman"/>
              </a:rPr>
              <a:t>❖ Стаття 368</a:t>
            </a:r>
            <a:r>
              <a:rPr lang="uk" sz="1400" baseline="30000">
                <a:solidFill>
                  <a:srgbClr val="155A8F"/>
                </a:solidFill>
                <a:latin typeface="Times New Roman"/>
              </a:rPr>
              <a:t>5</a:t>
            </a:r>
            <a:r>
              <a:rPr lang="uk" sz="1400">
                <a:solidFill>
                  <a:srgbClr val="155A8F"/>
                </a:solidFill>
                <a:latin typeface="Times New Roman"/>
              </a:rPr>
              <a:t> </a:t>
            </a:r>
            <a:r>
              <a:rPr lang="uk" sz="1400">
                <a:latin typeface="Times New Roman"/>
              </a:rPr>
              <a:t>- Незаконне збагачення;</a:t>
            </a:r>
          </a:p>
          <a:p>
            <a:pPr indent="0">
              <a:lnSpc>
                <a:spcPts val="1656"/>
              </a:lnSpc>
            </a:pPr>
            <a:r>
              <a:rPr lang="uk" sz="1400">
                <a:solidFill>
                  <a:srgbClr val="155A8F"/>
                </a:solidFill>
                <a:latin typeface="Times New Roman"/>
              </a:rPr>
              <a:t>❖ Стаття 369 </a:t>
            </a:r>
            <a:r>
              <a:rPr lang="uk" sz="1400">
                <a:latin typeface="Times New Roman"/>
              </a:rPr>
              <a:t>- Пропозиція, обіцянка або надання неправомірної вигоди службовій особі;</a:t>
            </a:r>
          </a:p>
          <a:p>
            <a:pPr indent="0">
              <a:lnSpc>
                <a:spcPts val="1656"/>
              </a:lnSpc>
            </a:pPr>
            <a:r>
              <a:rPr lang="uk" sz="1400">
                <a:solidFill>
                  <a:srgbClr val="155A8F"/>
                </a:solidFill>
                <a:latin typeface="Times New Roman"/>
              </a:rPr>
              <a:t>❖ Стаття 369</a:t>
            </a:r>
            <a:r>
              <a:rPr lang="uk" sz="1400" baseline="30000">
                <a:solidFill>
                  <a:srgbClr val="155A8F"/>
                </a:solidFill>
                <a:latin typeface="Times New Roman"/>
              </a:rPr>
              <a:t>2</a:t>
            </a:r>
            <a:r>
              <a:rPr lang="uk" sz="1400">
                <a:solidFill>
                  <a:srgbClr val="155A8F"/>
                </a:solidFill>
                <a:latin typeface="Times New Roman"/>
              </a:rPr>
              <a:t> </a:t>
            </a:r>
            <a:r>
              <a:rPr lang="uk" sz="1400">
                <a:latin typeface="Times New Roman"/>
              </a:rPr>
              <a:t>- Зловживання впливом</a:t>
            </a:r>
          </a:p>
        </p:txBody>
      </p:sp>
      <p:sp>
        <p:nvSpPr>
          <p:cNvPr id="7" name="Прямокутник 6"/>
          <p:cNvSpPr/>
          <p:nvPr/>
        </p:nvSpPr>
        <p:spPr>
          <a:xfrm>
            <a:off x="6820370" y="298525"/>
            <a:ext cx="3532632" cy="838200"/>
          </a:xfrm>
          <a:prstGeom prst="rect">
            <a:avLst/>
          </a:prstGeom>
        </p:spPr>
        <p:txBody>
          <a:bodyPr lIns="0" tIns="0" rIns="0" bIns="0">
            <a:noAutofit/>
          </a:bodyPr>
          <a:lstStyle/>
          <a:p>
            <a:pPr indent="0" algn="ctr">
              <a:lnSpc>
                <a:spcPts val="1680"/>
              </a:lnSpc>
            </a:pPr>
            <a:r>
              <a:rPr lang="uk" sz="1400" b="1" i="1">
                <a:latin typeface="Times New Roman"/>
              </a:rPr>
              <a:t>про корупційні кримінальні правопорушення у разі їх вчинення шляхом зловживання службовим становищем (Кримінальний кодекс України ):</a:t>
            </a:r>
          </a:p>
        </p:txBody>
      </p:sp>
      <p:sp>
        <p:nvSpPr>
          <p:cNvPr id="8" name="Прямокутник 7"/>
          <p:cNvSpPr/>
          <p:nvPr/>
        </p:nvSpPr>
        <p:spPr>
          <a:xfrm>
            <a:off x="6531864" y="1520952"/>
            <a:ext cx="5483352" cy="4904232"/>
          </a:xfrm>
          <a:prstGeom prst="rect">
            <a:avLst/>
          </a:prstGeom>
        </p:spPr>
        <p:txBody>
          <a:bodyPr lIns="0" tIns="0" rIns="0" bIns="0">
            <a:noAutofit/>
          </a:bodyPr>
          <a:lstStyle/>
          <a:p>
            <a:pPr indent="0">
              <a:lnSpc>
                <a:spcPts val="1344"/>
              </a:lnSpc>
            </a:pPr>
            <a:r>
              <a:rPr lang="uk" sz="1400">
                <a:solidFill>
                  <a:srgbClr val="155A8F"/>
                </a:solidFill>
                <a:latin typeface="Times New Roman"/>
              </a:rPr>
              <a:t>❖ Стаття 191 </a:t>
            </a:r>
            <a:r>
              <a:rPr lang="uk" sz="1400">
                <a:latin typeface="Times New Roman"/>
              </a:rPr>
              <a:t>- Привласнення, розтрату майна або заволодіння ним шляхом зловживання службовим становищем;</a:t>
            </a:r>
          </a:p>
          <a:p>
            <a:pPr indent="0">
              <a:lnSpc>
                <a:spcPts val="1344"/>
              </a:lnSpc>
            </a:pPr>
            <a:r>
              <a:rPr lang="uk" sz="1400">
                <a:solidFill>
                  <a:srgbClr val="155A8F"/>
                </a:solidFill>
                <a:latin typeface="Times New Roman"/>
              </a:rPr>
              <a:t>❖ Стаття 262 </a:t>
            </a:r>
            <a:r>
              <a:rPr lang="uk" sz="1400">
                <a:latin typeface="Times New Roman"/>
              </a:rPr>
              <a:t>- Викрадення, привласнення, вимагання вогнепальної зброї, бойових припасів, вибухових речовин чи радіоактивних матеріалів або заволодіння ними шляхом шахрайства або зловживанням службовим становищем;</a:t>
            </a:r>
          </a:p>
          <a:p>
            <a:pPr indent="0">
              <a:lnSpc>
                <a:spcPts val="1344"/>
              </a:lnSpc>
            </a:pPr>
            <a:r>
              <a:rPr lang="uk" sz="1400">
                <a:solidFill>
                  <a:srgbClr val="155A8F"/>
                </a:solidFill>
                <a:latin typeface="Times New Roman"/>
              </a:rPr>
              <a:t>❖ Стаття 308 </a:t>
            </a:r>
            <a:r>
              <a:rPr lang="uk" sz="1400">
                <a:latin typeface="Times New Roman"/>
              </a:rPr>
              <a:t>- Викрадення, привласнення, вимагання наркотичних засобів, психотропних речовин або їх аналогів чи заволодіння ними шляхом шахрайства або зловживання службовим становищем;</a:t>
            </a:r>
          </a:p>
          <a:p>
            <a:pPr indent="0">
              <a:lnSpc>
                <a:spcPts val="1320"/>
              </a:lnSpc>
            </a:pPr>
            <a:r>
              <a:rPr lang="uk" sz="1400">
                <a:solidFill>
                  <a:srgbClr val="155A8F"/>
                </a:solidFill>
                <a:latin typeface="Times New Roman"/>
              </a:rPr>
              <a:t>❖ Стаття 312 </a:t>
            </a:r>
            <a:r>
              <a:rPr lang="uk" sz="1400">
                <a:latin typeface="Times New Roman"/>
              </a:rPr>
              <a:t>- Викрадення, привласнення, вимагання прекурсорів або заволодіння ними шляхом шахрайства або зловживання службовим становищем;</a:t>
            </a:r>
          </a:p>
          <a:p>
            <a:pPr indent="0">
              <a:lnSpc>
                <a:spcPts val="1344"/>
              </a:lnSpc>
            </a:pPr>
            <a:r>
              <a:rPr lang="uk" sz="1400">
                <a:solidFill>
                  <a:srgbClr val="155A8F"/>
                </a:solidFill>
                <a:latin typeface="Times New Roman"/>
              </a:rPr>
              <a:t>❖ Стаття 313 </a:t>
            </a:r>
            <a:r>
              <a:rPr lang="uk" sz="1400">
                <a:latin typeface="Times New Roman"/>
              </a:rPr>
              <a:t>- Викрадення, привласнення, вимагання обладнання, призначеного для виготовлення наркотичних засобів, психотропних речовин або їх аналогів, чи заволодіння ним шляхом шахрайства або зловживання службовим становищем та інші незаконні дії з таким обладнанням;</a:t>
            </a:r>
          </a:p>
          <a:p>
            <a:pPr indent="0">
              <a:lnSpc>
                <a:spcPts val="1344"/>
              </a:lnSpc>
            </a:pPr>
            <a:r>
              <a:rPr lang="uk" sz="1400">
                <a:solidFill>
                  <a:srgbClr val="155A8F"/>
                </a:solidFill>
                <a:latin typeface="Times New Roman"/>
              </a:rPr>
              <a:t>❖ Стаття 320 </a:t>
            </a:r>
            <a:r>
              <a:rPr lang="uk" sz="1400">
                <a:latin typeface="Times New Roman"/>
              </a:rPr>
              <a:t>- Порушення встановлених правил обігу наркотичних засобів, психотропних речовин, їх аналогів або прекурсорів;</a:t>
            </a:r>
          </a:p>
          <a:p>
            <a:pPr indent="0">
              <a:lnSpc>
                <a:spcPts val="1344"/>
              </a:lnSpc>
            </a:pPr>
            <a:r>
              <a:rPr lang="uk" sz="1400">
                <a:solidFill>
                  <a:srgbClr val="155A8F"/>
                </a:solidFill>
                <a:latin typeface="Times New Roman"/>
              </a:rPr>
              <a:t>❖ Стаття 357 </a:t>
            </a:r>
            <a:r>
              <a:rPr lang="uk" sz="1400">
                <a:latin typeface="Times New Roman"/>
              </a:rPr>
              <a:t>- Викрадення, привласнення, вимагання документів, штампів, печаток, заволодіння ними шляхом шахрайства чи зловживання службовим становищем або їх пошкодження;</a:t>
            </a:r>
          </a:p>
          <a:p>
            <a:pPr indent="0">
              <a:lnSpc>
                <a:spcPts val="1320"/>
              </a:lnSpc>
            </a:pPr>
            <a:r>
              <a:rPr lang="uk" sz="1400">
                <a:solidFill>
                  <a:srgbClr val="155A8F"/>
                </a:solidFill>
                <a:latin typeface="Times New Roman"/>
              </a:rPr>
              <a:t>❖ Стаття 410    </a:t>
            </a:r>
            <a:r>
              <a:rPr lang="uk" sz="1400">
                <a:latin typeface="Times New Roman"/>
              </a:rPr>
              <a:t>- Викрадення, привласнення, вимагання</a:t>
            </a:r>
          </a:p>
          <a:p>
            <a:pPr indent="0">
              <a:lnSpc>
                <a:spcPts val="1320"/>
              </a:lnSpc>
            </a:pPr>
            <a:r>
              <a:rPr lang="uk" sz="1400">
                <a:latin typeface="Times New Roman"/>
              </a:rPr>
              <a:t>військовослужбовцем зброї, бойових припасів, вибухових або інших бойових речовин, засобів пересування, військової та спеціальної техніки чи іншого військового майна, а також заволодіння ними шляхом шахрайства або зловживання службовим становищем</a:t>
            </a:r>
          </a:p>
        </p:txBody>
      </p:sp>
      <p:sp>
        <p:nvSpPr>
          <p:cNvPr id="9" name="Google Shape;102;p14">
            <a:extLst>
              <a:ext uri="{FF2B5EF4-FFF2-40B4-BE49-F238E27FC236}">
                <a16:creationId xmlns:a16="http://schemas.microsoft.com/office/drawing/2014/main" id="{DBEE26C5-4E11-0B83-8D90-723EE33D5AF7}"/>
              </a:ext>
            </a:extLst>
          </p:cNvPr>
          <p:cNvSpPr/>
          <p:nvPr/>
        </p:nvSpPr>
        <p:spPr>
          <a:xfrm>
            <a:off x="347214" y="173072"/>
            <a:ext cx="5024418" cy="885273"/>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Про що повідомляти?</a:t>
            </a:r>
          </a:p>
        </p:txBody>
      </p:sp>
      <p:pic>
        <p:nvPicPr>
          <p:cNvPr id="10" name="Рисунок 9">
            <a:extLst>
              <a:ext uri="{FF2B5EF4-FFF2-40B4-BE49-F238E27FC236}">
                <a16:creationId xmlns:a16="http://schemas.microsoft.com/office/drawing/2014/main" id="{9B401FA9-EFD2-E545-EB8B-0FF23F49E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3002" y="202527"/>
            <a:ext cx="1118117" cy="1270484"/>
          </a:xfrm>
          <a:prstGeom prst="rect">
            <a:avLst/>
          </a:prstGeom>
          <a:effectLst>
            <a:softEdge rad="101600"/>
          </a:effectLst>
        </p:spPr>
      </p:pic>
      <p:pic>
        <p:nvPicPr>
          <p:cNvPr id="11" name="Рисунок 10">
            <a:extLst>
              <a:ext uri="{FF2B5EF4-FFF2-40B4-BE49-F238E27FC236}">
                <a16:creationId xmlns:a16="http://schemas.microsoft.com/office/drawing/2014/main" id="{44266650-EDDE-BFBF-801A-FA7628218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370" y="885710"/>
            <a:ext cx="1118117" cy="1270484"/>
          </a:xfrm>
          <a:prstGeom prst="rect">
            <a:avLst/>
          </a:prstGeom>
          <a:effectLst>
            <a:softEdge rad="1016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439714" y="1664208"/>
            <a:ext cx="3505200" cy="624840"/>
          </a:xfrm>
          <a:prstGeom prst="rect">
            <a:avLst/>
          </a:prstGeom>
        </p:spPr>
        <p:txBody>
          <a:bodyPr lIns="0" tIns="0" rIns="0" bIns="0">
            <a:noAutofit/>
          </a:bodyPr>
          <a:lstStyle/>
          <a:p>
            <a:pPr indent="0" algn="ctr">
              <a:lnSpc>
                <a:spcPts val="1680"/>
              </a:lnSpc>
            </a:pPr>
            <a:r>
              <a:rPr lang="uk" sz="1400" b="1" i="1">
                <a:latin typeface="Times New Roman"/>
              </a:rPr>
              <a:t>про вчинення кримінальних правопорушень, пов’язаних з корупцією (Кримінальний кодекс України ):</a:t>
            </a:r>
          </a:p>
        </p:txBody>
      </p:sp>
      <p:sp>
        <p:nvSpPr>
          <p:cNvPr id="7" name="Прямокутник 6"/>
          <p:cNvSpPr/>
          <p:nvPr/>
        </p:nvSpPr>
        <p:spPr>
          <a:xfrm>
            <a:off x="565653" y="2889581"/>
            <a:ext cx="3956304" cy="1274064"/>
          </a:xfrm>
          <a:prstGeom prst="rect">
            <a:avLst/>
          </a:prstGeom>
        </p:spPr>
        <p:txBody>
          <a:bodyPr lIns="0" tIns="0" rIns="0" bIns="0">
            <a:noAutofit/>
          </a:bodyPr>
          <a:lstStyle/>
          <a:p>
            <a:pPr indent="0" algn="just">
              <a:lnSpc>
                <a:spcPts val="1680"/>
              </a:lnSpc>
            </a:pPr>
            <a:r>
              <a:rPr lang="uk" sz="1400" b="1" i="1">
                <a:solidFill>
                  <a:srgbClr val="155A8F"/>
                </a:solidFill>
                <a:latin typeface="Times New Roman"/>
              </a:rPr>
              <a:t>❖</a:t>
            </a:r>
            <a:r>
              <a:rPr lang="uk" sz="1400">
                <a:solidFill>
                  <a:srgbClr val="155A8F"/>
                </a:solidFill>
                <a:latin typeface="Times New Roman"/>
              </a:rPr>
              <a:t>    Стаття 366</a:t>
            </a:r>
            <a:r>
              <a:rPr lang="uk" sz="1400" baseline="30000">
                <a:solidFill>
                  <a:srgbClr val="155A8F"/>
                </a:solidFill>
                <a:latin typeface="Times New Roman"/>
              </a:rPr>
              <a:t>2</a:t>
            </a:r>
            <a:r>
              <a:rPr lang="uk" sz="1400">
                <a:solidFill>
                  <a:srgbClr val="155A8F"/>
                </a:solidFill>
                <a:latin typeface="Times New Roman"/>
              </a:rPr>
              <a:t> </a:t>
            </a:r>
            <a:r>
              <a:rPr lang="uk" sz="1400">
                <a:latin typeface="Times New Roman"/>
              </a:rPr>
              <a:t>- Декларування недостовірної інформації;</a:t>
            </a:r>
          </a:p>
          <a:p>
            <a:pPr indent="0" algn="just">
              <a:lnSpc>
                <a:spcPts val="1680"/>
              </a:lnSpc>
            </a:pPr>
            <a:r>
              <a:rPr lang="uk" sz="1400">
                <a:solidFill>
                  <a:srgbClr val="155A8F"/>
                </a:solidFill>
                <a:latin typeface="Times New Roman"/>
              </a:rPr>
              <a:t>❖    Стаття    366</a:t>
            </a:r>
            <a:r>
              <a:rPr lang="uk" sz="1400" baseline="30000">
                <a:solidFill>
                  <a:srgbClr val="155A8F"/>
                </a:solidFill>
                <a:latin typeface="Times New Roman"/>
              </a:rPr>
              <a:t>3</a:t>
            </a:r>
            <a:r>
              <a:rPr lang="uk" sz="1400">
                <a:solidFill>
                  <a:srgbClr val="155A8F"/>
                </a:solidFill>
                <a:latin typeface="Times New Roman"/>
              </a:rPr>
              <a:t>    </a:t>
            </a:r>
            <a:r>
              <a:rPr lang="uk" sz="1400">
                <a:latin typeface="Times New Roman"/>
              </a:rPr>
              <a:t>- Неподання суб’єктом</a:t>
            </a:r>
          </a:p>
          <a:p>
            <a:pPr indent="0" algn="just">
              <a:lnSpc>
                <a:spcPts val="1680"/>
              </a:lnSpc>
            </a:pPr>
            <a:r>
              <a:rPr lang="uk" sz="1400">
                <a:latin typeface="Times New Roman"/>
              </a:rPr>
              <a:t>декларування декларації особи, уповноваженої на виконання функцій держави або місцевого самоврядування;</a:t>
            </a:r>
          </a:p>
        </p:txBody>
      </p:sp>
      <p:sp>
        <p:nvSpPr>
          <p:cNvPr id="8" name="Прямокутник 7"/>
          <p:cNvSpPr/>
          <p:nvPr/>
        </p:nvSpPr>
        <p:spPr>
          <a:xfrm>
            <a:off x="6665976" y="528828"/>
            <a:ext cx="3288792" cy="838200"/>
          </a:xfrm>
          <a:prstGeom prst="rect">
            <a:avLst/>
          </a:prstGeom>
        </p:spPr>
        <p:txBody>
          <a:bodyPr lIns="0" tIns="0" rIns="0" bIns="0">
            <a:noAutofit/>
          </a:bodyPr>
          <a:lstStyle/>
          <a:p>
            <a:pPr indent="0" algn="ctr">
              <a:lnSpc>
                <a:spcPts val="1680"/>
              </a:lnSpc>
            </a:pPr>
            <a:r>
              <a:rPr lang="uk" sz="1400" b="1" i="1">
                <a:latin typeface="Times New Roman"/>
              </a:rPr>
              <a:t>про вчинення адміністративного правопорушення, пов’язаного з корупцією (Кодекс України про адміністративні правопорушення):</a:t>
            </a:r>
          </a:p>
        </p:txBody>
      </p:sp>
      <p:sp>
        <p:nvSpPr>
          <p:cNvPr id="9" name="Прямокутник 8"/>
          <p:cNvSpPr/>
          <p:nvPr/>
        </p:nvSpPr>
        <p:spPr>
          <a:xfrm>
            <a:off x="6665976" y="1664208"/>
            <a:ext cx="5367528" cy="4245864"/>
          </a:xfrm>
          <a:prstGeom prst="rect">
            <a:avLst/>
          </a:prstGeom>
        </p:spPr>
        <p:txBody>
          <a:bodyPr lIns="0" tIns="0" rIns="0" bIns="0">
            <a:noAutofit/>
          </a:bodyPr>
          <a:lstStyle/>
          <a:p>
            <a:pPr indent="0" algn="just">
              <a:lnSpc>
                <a:spcPts val="1680"/>
              </a:lnSpc>
            </a:pPr>
            <a:r>
              <a:rPr lang="uk" sz="1400" b="1" i="1">
                <a:solidFill>
                  <a:srgbClr val="155A8F"/>
                </a:solidFill>
                <a:latin typeface="Times New Roman"/>
              </a:rPr>
              <a:t>❖</a:t>
            </a:r>
            <a:r>
              <a:rPr lang="uk" sz="1400">
                <a:solidFill>
                  <a:srgbClr val="155A8F"/>
                </a:solidFill>
                <a:latin typeface="Times New Roman"/>
              </a:rPr>
              <a:t> Стаття 172</a:t>
            </a:r>
            <a:r>
              <a:rPr lang="uk" sz="1400" baseline="30000">
                <a:solidFill>
                  <a:srgbClr val="155A8F"/>
                </a:solidFill>
                <a:latin typeface="Times New Roman"/>
              </a:rPr>
              <a:t>4</a:t>
            </a:r>
            <a:r>
              <a:rPr lang="uk" sz="1400">
                <a:solidFill>
                  <a:srgbClr val="155A8F"/>
                </a:solidFill>
                <a:latin typeface="Times New Roman"/>
              </a:rPr>
              <a:t> </a:t>
            </a:r>
            <a:r>
              <a:rPr lang="uk" sz="1400">
                <a:latin typeface="Times New Roman"/>
              </a:rPr>
              <a:t>- Порушення обмежень щодо сумісництва та суміщення з іншими видами діяльності;</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5</a:t>
            </a:r>
            <a:r>
              <a:rPr lang="uk" sz="1400">
                <a:solidFill>
                  <a:srgbClr val="155A8F"/>
                </a:solidFill>
                <a:latin typeface="Times New Roman"/>
              </a:rPr>
              <a:t> </a:t>
            </a:r>
            <a:r>
              <a:rPr lang="uk" sz="1400">
                <a:latin typeface="Times New Roman"/>
              </a:rPr>
              <a:t>- Порушення встановлених законом обмежень щодо одержання подарунків;</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6</a:t>
            </a:r>
            <a:r>
              <a:rPr lang="uk" sz="1400">
                <a:solidFill>
                  <a:srgbClr val="155A8F"/>
                </a:solidFill>
                <a:latin typeface="Times New Roman"/>
              </a:rPr>
              <a:t> </a:t>
            </a:r>
            <a:r>
              <a:rPr lang="uk" sz="1400">
                <a:latin typeface="Times New Roman"/>
              </a:rPr>
              <a:t>- Порушення вимог фінансового контролю;</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7</a:t>
            </a:r>
            <a:r>
              <a:rPr lang="uk" sz="1400">
                <a:solidFill>
                  <a:srgbClr val="155A8F"/>
                </a:solidFill>
                <a:latin typeface="Times New Roman"/>
              </a:rPr>
              <a:t>    </a:t>
            </a:r>
            <a:r>
              <a:rPr lang="uk" sz="1400">
                <a:latin typeface="Times New Roman"/>
              </a:rPr>
              <a:t>- Порушення вимог щодо запобігання та</a:t>
            </a:r>
          </a:p>
          <a:p>
            <a:pPr indent="0" algn="just">
              <a:lnSpc>
                <a:spcPts val="1680"/>
              </a:lnSpc>
            </a:pPr>
            <a:r>
              <a:rPr lang="uk" sz="1400">
                <a:latin typeface="Times New Roman"/>
              </a:rPr>
              <a:t>врегулювання конфлікту інтересів;</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8</a:t>
            </a:r>
            <a:r>
              <a:rPr lang="uk" sz="1400">
                <a:solidFill>
                  <a:srgbClr val="155A8F"/>
                </a:solidFill>
                <a:latin typeface="Times New Roman"/>
              </a:rPr>
              <a:t> </a:t>
            </a:r>
            <a:r>
              <a:rPr lang="uk" sz="1400">
                <a:latin typeface="Times New Roman"/>
              </a:rPr>
              <a:t>- Незаконне використання інформації, що стала відома особі у зв’язку з виконанням службових або інших визначених законом повноважень;</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8-1</a:t>
            </a:r>
            <a:r>
              <a:rPr lang="uk" sz="1400">
                <a:solidFill>
                  <a:srgbClr val="155A8F"/>
                </a:solidFill>
                <a:latin typeface="Times New Roman"/>
              </a:rPr>
              <a:t> </a:t>
            </a:r>
            <a:r>
              <a:rPr lang="uk" sz="1400">
                <a:latin typeface="Times New Roman"/>
              </a:rPr>
              <a:t>- Порушення встановлених законом обмежень після припинення повноважень члена Національної комісії, що здійснює державне регулювання у сферах енергетики та комунальних послуг;</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9</a:t>
            </a:r>
            <a:r>
              <a:rPr lang="uk" sz="1400">
                <a:solidFill>
                  <a:srgbClr val="155A8F"/>
                </a:solidFill>
                <a:latin typeface="Times New Roman"/>
              </a:rPr>
              <a:t> </a:t>
            </a:r>
            <a:r>
              <a:rPr lang="uk" sz="1400">
                <a:latin typeface="Times New Roman"/>
              </a:rPr>
              <a:t>- Невжиття заходів щодо запобігання корупції;</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9-1</a:t>
            </a:r>
            <a:r>
              <a:rPr lang="uk" sz="1400">
                <a:solidFill>
                  <a:srgbClr val="155A8F"/>
                </a:solidFill>
                <a:latin typeface="Times New Roman"/>
              </a:rPr>
              <a:t> </a:t>
            </a:r>
            <a:r>
              <a:rPr lang="uk" sz="1400">
                <a:latin typeface="Times New Roman"/>
              </a:rPr>
              <a:t>- Порушення заборони розміщення ставок на спорт, пов’язаних з маніпулюванням офіційним спортивним змаганням;</a:t>
            </a:r>
          </a:p>
          <a:p>
            <a:pPr indent="0" algn="just">
              <a:lnSpc>
                <a:spcPts val="1680"/>
              </a:lnSpc>
            </a:pPr>
            <a:r>
              <a:rPr lang="uk" sz="1400">
                <a:solidFill>
                  <a:srgbClr val="155A8F"/>
                </a:solidFill>
                <a:latin typeface="Times New Roman"/>
              </a:rPr>
              <a:t>❖  Стаття 172</a:t>
            </a:r>
            <a:r>
              <a:rPr lang="uk" sz="1400" baseline="30000">
                <a:solidFill>
                  <a:srgbClr val="155A8F"/>
                </a:solidFill>
                <a:latin typeface="Times New Roman"/>
              </a:rPr>
              <a:t>9-2</a:t>
            </a:r>
            <a:r>
              <a:rPr lang="uk" sz="1400">
                <a:solidFill>
                  <a:srgbClr val="155A8F"/>
                </a:solidFill>
                <a:latin typeface="Times New Roman"/>
              </a:rPr>
              <a:t> </a:t>
            </a:r>
            <a:r>
              <a:rPr lang="uk" sz="1400">
                <a:latin typeface="Times New Roman"/>
              </a:rPr>
              <a:t>- Порушення законодавства у сфері оцінки впливу на довкілля;</a:t>
            </a:r>
          </a:p>
          <a:p>
            <a:pPr indent="0" algn="just">
              <a:lnSpc>
                <a:spcPts val="1680"/>
              </a:lnSpc>
            </a:pPr>
            <a:r>
              <a:rPr lang="uk" sz="1400">
                <a:solidFill>
                  <a:srgbClr val="155A8F"/>
                </a:solidFill>
                <a:latin typeface="Times New Roman"/>
              </a:rPr>
              <a:t>❖  Стаття 188</a:t>
            </a:r>
            <a:r>
              <a:rPr lang="uk" sz="1400" baseline="30000">
                <a:solidFill>
                  <a:srgbClr val="155A8F"/>
                </a:solidFill>
                <a:latin typeface="Times New Roman"/>
              </a:rPr>
              <a:t>46</a:t>
            </a:r>
            <a:r>
              <a:rPr lang="uk" sz="1400">
                <a:solidFill>
                  <a:srgbClr val="155A8F"/>
                </a:solidFill>
                <a:latin typeface="Times New Roman"/>
              </a:rPr>
              <a:t>    </a:t>
            </a:r>
            <a:r>
              <a:rPr lang="uk" sz="1400">
                <a:latin typeface="Times New Roman"/>
              </a:rPr>
              <a:t>- Невиконання законних вимог (приписів)</a:t>
            </a:r>
          </a:p>
          <a:p>
            <a:pPr indent="0" algn="just">
              <a:lnSpc>
                <a:spcPts val="1680"/>
              </a:lnSpc>
            </a:pPr>
            <a:r>
              <a:rPr lang="uk" sz="1400">
                <a:latin typeface="Times New Roman"/>
              </a:rPr>
              <a:t>Національного агентства.</a:t>
            </a:r>
          </a:p>
        </p:txBody>
      </p:sp>
      <p:sp>
        <p:nvSpPr>
          <p:cNvPr id="10" name="Google Shape;102;p14">
            <a:extLst>
              <a:ext uri="{FF2B5EF4-FFF2-40B4-BE49-F238E27FC236}">
                <a16:creationId xmlns:a16="http://schemas.microsoft.com/office/drawing/2014/main" id="{0D4EB927-D546-9C2B-ECF3-328A7241486B}"/>
              </a:ext>
            </a:extLst>
          </p:cNvPr>
          <p:cNvSpPr/>
          <p:nvPr/>
        </p:nvSpPr>
        <p:spPr>
          <a:xfrm>
            <a:off x="347214" y="173072"/>
            <a:ext cx="5024418" cy="885273"/>
          </a:xfrm>
          <a:prstGeom prst="round2DiagRect">
            <a:avLst>
              <a:gd name="adj1" fmla="val 50000"/>
              <a:gd name="adj2" fmla="val 0"/>
            </a:avLst>
          </a:prstGeom>
          <a:blipFill>
            <a:blip r:embed="rId2"/>
            <a:tile tx="0" ty="0" sx="100000" sy="100000" flip="none" algn="tl"/>
          </a:blipFill>
          <a:effectLst>
            <a:softEdge rad="1778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0" i="0" u="none" strike="noStrike" cap="none">
                <a:solidFill>
                  <a:schemeClr val="dk1"/>
                </a:solidFill>
                <a:latin typeface="Georgia"/>
                <a:ea typeface="Georgia"/>
                <a:cs typeface="Georgia"/>
                <a:sym typeface="Georgia"/>
              </a:rPr>
              <a:t>Про що повідомляти?</a:t>
            </a:r>
          </a:p>
        </p:txBody>
      </p:sp>
      <p:pic>
        <p:nvPicPr>
          <p:cNvPr id="11" name="Рисунок 10">
            <a:extLst>
              <a:ext uri="{FF2B5EF4-FFF2-40B4-BE49-F238E27FC236}">
                <a16:creationId xmlns:a16="http://schemas.microsoft.com/office/drawing/2014/main" id="{B8F81EC7-AD34-E758-0C85-399A75612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995" y="312686"/>
            <a:ext cx="1118117" cy="1270484"/>
          </a:xfrm>
          <a:prstGeom prst="rect">
            <a:avLst/>
          </a:prstGeom>
          <a:effectLst>
            <a:softEdge rad="101600"/>
          </a:effectLst>
        </p:spPr>
      </p:pic>
      <p:pic>
        <p:nvPicPr>
          <p:cNvPr id="12" name="Рисунок 11">
            <a:extLst>
              <a:ext uri="{FF2B5EF4-FFF2-40B4-BE49-F238E27FC236}">
                <a16:creationId xmlns:a16="http://schemas.microsoft.com/office/drawing/2014/main" id="{CBC91C40-8CEC-5A84-10D1-878E33E17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899" y="1423872"/>
            <a:ext cx="1118117" cy="1270484"/>
          </a:xfrm>
          <a:prstGeom prst="rect">
            <a:avLst/>
          </a:prstGeom>
          <a:effectLst>
            <a:softEdge rad="1016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1964</TotalTime>
  <Words>6499</Words>
  <Application>Microsoft Office PowerPoint</Application>
  <PresentationFormat>Широкий екран</PresentationFormat>
  <Paragraphs>428</Paragraphs>
  <Slides>33</Slides>
  <Notes>5</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33</vt:i4>
      </vt:variant>
    </vt:vector>
  </HeadingPairs>
  <TitlesOfParts>
    <vt:vector size="47" baseType="lpstr">
      <vt:lpstr>Aptos</vt:lpstr>
      <vt:lpstr>Aptos Display</vt:lpstr>
      <vt:lpstr>Arial</vt:lpstr>
      <vt:lpstr>Bookman Old Style</vt:lpstr>
      <vt:lpstr>Calibri</vt:lpstr>
      <vt:lpstr>Century Schoolbook</vt:lpstr>
      <vt:lpstr>Courier New</vt:lpstr>
      <vt:lpstr>Franklin Gothic Demi</vt:lpstr>
      <vt:lpstr>Georgia</vt:lpstr>
      <vt:lpstr>Inerta ExtBd</vt:lpstr>
      <vt:lpstr>Inerta Light</vt:lpstr>
      <vt:lpstr>Noto Sans Symbols</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Оксана Гуменюк</dc:creator>
  <cp:lastModifiedBy>Евгений Пшеничный</cp:lastModifiedBy>
  <cp:revision>247</cp:revision>
  <dcterms:created xsi:type="dcterms:W3CDTF">2024-09-08T16:54:23Z</dcterms:created>
  <dcterms:modified xsi:type="dcterms:W3CDTF">2024-12-25T11:54:51Z</dcterms:modified>
</cp:coreProperties>
</file>