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72" r:id="rId4"/>
    <p:sldId id="274" r:id="rId5"/>
    <p:sldId id="275" r:id="rId6"/>
    <p:sldId id="285" r:id="rId7"/>
    <p:sldId id="287" r:id="rId8"/>
    <p:sldId id="288" r:id="rId9"/>
    <p:sldId id="276" r:id="rId10"/>
    <p:sldId id="289" r:id="rId11"/>
    <p:sldId id="290" r:id="rId12"/>
    <p:sldId id="291" r:id="rId13"/>
    <p:sldId id="292" r:id="rId14"/>
    <p:sldId id="294" r:id="rId15"/>
    <p:sldId id="299" r:id="rId16"/>
    <p:sldId id="298" r:id="rId17"/>
    <p:sldId id="293" r:id="rId18"/>
    <p:sldId id="283" r:id="rId19"/>
    <p:sldId id="270"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845"/>
    <a:srgbClr val="FFD100"/>
    <a:srgbClr val="E9F2F6"/>
    <a:srgbClr val="B9CDD8"/>
    <a:srgbClr val="8CABBF"/>
    <a:srgbClr val="435968"/>
    <a:srgbClr val="6A8699"/>
    <a:srgbClr val="243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C8FD7-3261-4C84-A675-374789D158A0}"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uk-UA"/>
        </a:p>
      </dgm:t>
    </dgm:pt>
    <dgm:pt modelId="{80876465-10E4-4CD5-977F-D8DCFBE09AD5}">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порушення обмежень щодо сумісництва та суміщення з іншими видами діяльності</a:t>
          </a:r>
          <a:endParaRPr lang="uk-UA" dirty="0">
            <a:solidFill>
              <a:srgbClr val="34434F"/>
            </a:solidFill>
            <a:latin typeface="Inerta Light" pitchFamily="50" charset="-52"/>
          </a:endParaRPr>
        </a:p>
      </dgm:t>
    </dgm:pt>
    <dgm:pt modelId="{32C3EA86-F7A8-4DDA-BD9C-0A14C2C737F0}" type="parTrans" cxnId="{B28533F1-35FB-409C-ACDE-7186CB16424F}">
      <dgm:prSet/>
      <dgm:spPr/>
      <dgm:t>
        <a:bodyPr/>
        <a:lstStyle/>
        <a:p>
          <a:endParaRPr lang="uk-UA">
            <a:latin typeface="Inerta Light" pitchFamily="50" charset="-52"/>
          </a:endParaRPr>
        </a:p>
      </dgm:t>
    </dgm:pt>
    <dgm:pt modelId="{1CB343ED-0E1C-4B0C-86F4-DEAADAAD457C}" type="sibTrans" cxnId="{B28533F1-35FB-409C-ACDE-7186CB16424F}">
      <dgm:prSet/>
      <dgm:spPr/>
      <dgm:t>
        <a:bodyPr/>
        <a:lstStyle/>
        <a:p>
          <a:endParaRPr lang="uk-UA">
            <a:latin typeface="Inerta Light" pitchFamily="50" charset="-52"/>
          </a:endParaRPr>
        </a:p>
      </dgm:t>
    </dgm:pt>
    <dgm:pt modelId="{208667D4-3226-4B77-A89B-E416D2D5CD1D}">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порушення встановлених законом обмежень щодо одержання подарунків</a:t>
          </a:r>
          <a:endParaRPr lang="uk-UA" b="1" dirty="0">
            <a:ln w="0"/>
            <a:solidFill>
              <a:srgbClr val="34434F"/>
            </a:solidFill>
            <a:latin typeface="Inerta Light" pitchFamily="50" charset="-52"/>
            <a:cs typeface="Times New Roman" panose="02020603050405020304" pitchFamily="18" charset="0"/>
          </a:endParaRPr>
        </a:p>
      </dgm:t>
    </dgm:pt>
    <dgm:pt modelId="{552E0BB7-6AAC-4E68-92AC-FDB442CAE39F}" type="parTrans" cxnId="{9D154154-BA53-4087-9E04-3C85966ADCB6}">
      <dgm:prSet/>
      <dgm:spPr/>
      <dgm:t>
        <a:bodyPr/>
        <a:lstStyle/>
        <a:p>
          <a:endParaRPr lang="uk-UA">
            <a:latin typeface="Inerta Light" pitchFamily="50" charset="-52"/>
          </a:endParaRPr>
        </a:p>
      </dgm:t>
    </dgm:pt>
    <dgm:pt modelId="{D5095859-E3FD-4F47-8C56-635D62C06EC8}" type="sibTrans" cxnId="{9D154154-BA53-4087-9E04-3C85966ADCB6}">
      <dgm:prSet/>
      <dgm:spPr/>
      <dgm:t>
        <a:bodyPr/>
        <a:lstStyle/>
        <a:p>
          <a:endParaRPr lang="uk-UA">
            <a:latin typeface="Inerta Light" pitchFamily="50" charset="-52"/>
          </a:endParaRPr>
        </a:p>
      </dgm:t>
    </dgm:pt>
    <dgm:pt modelId="{D6EAFECB-801F-474A-A23B-CBC31B9B9C8F}">
      <dgm:prSet phldrT="[Текст]"/>
      <dgm:spPr>
        <a:solidFill>
          <a:srgbClr val="FFD100"/>
        </a:solidFill>
        <a:ln>
          <a:solidFill>
            <a:srgbClr val="FFD100"/>
          </a:solidFill>
        </a:ln>
      </dgm:spPr>
      <dgm:t>
        <a:bodyPr/>
        <a:lstStyle/>
        <a:p>
          <a:r>
            <a:rPr lang="uk-UA" b="1">
              <a:ln w="0"/>
              <a:solidFill>
                <a:srgbClr val="34434F"/>
              </a:solidFill>
              <a:latin typeface="Inerta Light" pitchFamily="50" charset="-52"/>
              <a:cs typeface="Times New Roman" panose="02020603050405020304" pitchFamily="18" charset="0"/>
            </a:rPr>
            <a:t>порушення вимог фінансового контролю</a:t>
          </a:r>
          <a:endParaRPr lang="uk-UA" b="1" dirty="0">
            <a:ln w="0"/>
            <a:solidFill>
              <a:srgbClr val="34434F"/>
            </a:solidFill>
            <a:latin typeface="Inerta Light" pitchFamily="50" charset="-52"/>
            <a:cs typeface="Times New Roman" panose="02020603050405020304" pitchFamily="18" charset="0"/>
          </a:endParaRPr>
        </a:p>
      </dgm:t>
    </dgm:pt>
    <dgm:pt modelId="{01A5A2E3-19D0-44F8-AE8C-DF8A29C1B605}" type="parTrans" cxnId="{86BFA14E-CE55-4523-B72A-25EB58671FEC}">
      <dgm:prSet/>
      <dgm:spPr/>
      <dgm:t>
        <a:bodyPr/>
        <a:lstStyle/>
        <a:p>
          <a:endParaRPr lang="uk-UA">
            <a:latin typeface="Inerta Light" pitchFamily="50" charset="-52"/>
          </a:endParaRPr>
        </a:p>
      </dgm:t>
    </dgm:pt>
    <dgm:pt modelId="{3416C36A-2D16-4DD5-85AB-7004F230C2E2}" type="sibTrans" cxnId="{86BFA14E-CE55-4523-B72A-25EB58671FEC}">
      <dgm:prSet/>
      <dgm:spPr/>
      <dgm:t>
        <a:bodyPr/>
        <a:lstStyle/>
        <a:p>
          <a:endParaRPr lang="uk-UA">
            <a:latin typeface="Inerta Light" pitchFamily="50" charset="-52"/>
          </a:endParaRPr>
        </a:p>
      </dgm:t>
    </dgm:pt>
    <dgm:pt modelId="{9C7B7035-85C6-4BCA-93C4-02080E5C4DA6}">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порушення вимог щодо запобігання та врегулювання конфлікту інтересів</a:t>
          </a:r>
          <a:endParaRPr lang="uk-UA" b="1" dirty="0">
            <a:ln w="0"/>
            <a:solidFill>
              <a:srgbClr val="34434F"/>
            </a:solidFill>
            <a:latin typeface="Inerta Light" pitchFamily="50" charset="-52"/>
            <a:cs typeface="Times New Roman" panose="02020603050405020304" pitchFamily="18" charset="0"/>
          </a:endParaRPr>
        </a:p>
      </dgm:t>
    </dgm:pt>
    <dgm:pt modelId="{A31D1047-F985-41EA-8AEB-18583E585B35}" type="parTrans" cxnId="{82849EEE-9387-4AC4-B845-4EEB1318CE50}">
      <dgm:prSet/>
      <dgm:spPr/>
      <dgm:t>
        <a:bodyPr/>
        <a:lstStyle/>
        <a:p>
          <a:endParaRPr lang="uk-UA">
            <a:latin typeface="Inerta Light" pitchFamily="50" charset="-52"/>
          </a:endParaRPr>
        </a:p>
      </dgm:t>
    </dgm:pt>
    <dgm:pt modelId="{F2E00EF9-C5D5-4F4E-BA02-D55B56A18E32}" type="sibTrans" cxnId="{82849EEE-9387-4AC4-B845-4EEB1318CE50}">
      <dgm:prSet/>
      <dgm:spPr/>
      <dgm:t>
        <a:bodyPr/>
        <a:lstStyle/>
        <a:p>
          <a:endParaRPr lang="uk-UA">
            <a:latin typeface="Inerta Light" pitchFamily="50" charset="-52"/>
          </a:endParaRPr>
        </a:p>
      </dgm:t>
    </dgm:pt>
    <dgm:pt modelId="{4324376E-5DCB-493C-8DF7-064BE989FC50}">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незаконне використання інформації, що стала відома особі у зв'язку з виконанням службових або інших визначених законом повноважень</a:t>
          </a:r>
          <a:endParaRPr lang="uk-UA" b="1" dirty="0">
            <a:ln w="0"/>
            <a:solidFill>
              <a:srgbClr val="34434F"/>
            </a:solidFill>
            <a:latin typeface="Inerta Light" pitchFamily="50" charset="-52"/>
            <a:cs typeface="Times New Roman" panose="02020603050405020304" pitchFamily="18" charset="0"/>
          </a:endParaRPr>
        </a:p>
      </dgm:t>
    </dgm:pt>
    <dgm:pt modelId="{B10CE145-3B32-45ED-8821-CC6926345EBE}" type="parTrans" cxnId="{5C4B74F3-DAA1-4E95-83CE-5391534F83DD}">
      <dgm:prSet/>
      <dgm:spPr/>
      <dgm:t>
        <a:bodyPr/>
        <a:lstStyle/>
        <a:p>
          <a:endParaRPr lang="uk-UA">
            <a:latin typeface="Inerta Light" pitchFamily="50" charset="-52"/>
          </a:endParaRPr>
        </a:p>
      </dgm:t>
    </dgm:pt>
    <dgm:pt modelId="{E9DB411F-344D-4A00-9E22-8E233DFA587E}" type="sibTrans" cxnId="{5C4B74F3-DAA1-4E95-83CE-5391534F83DD}">
      <dgm:prSet/>
      <dgm:spPr/>
      <dgm:t>
        <a:bodyPr/>
        <a:lstStyle/>
        <a:p>
          <a:endParaRPr lang="uk-UA">
            <a:latin typeface="Inerta Light" pitchFamily="50" charset="-52"/>
          </a:endParaRPr>
        </a:p>
      </dgm:t>
    </dgm:pt>
    <dgm:pt modelId="{FAC710A5-454C-4A7F-AA5A-4C44066EC0CD}" type="pres">
      <dgm:prSet presAssocID="{FBAC8FD7-3261-4C84-A675-374789D158A0}" presName="Name0" presStyleCnt="0">
        <dgm:presLayoutVars>
          <dgm:chMax val="7"/>
          <dgm:chPref val="7"/>
          <dgm:dir/>
        </dgm:presLayoutVars>
      </dgm:prSet>
      <dgm:spPr/>
    </dgm:pt>
    <dgm:pt modelId="{8306C54E-AE98-4C03-984C-8E528112F2F0}" type="pres">
      <dgm:prSet presAssocID="{FBAC8FD7-3261-4C84-A675-374789D158A0}" presName="Name1" presStyleCnt="0"/>
      <dgm:spPr/>
    </dgm:pt>
    <dgm:pt modelId="{B08D6280-E394-4868-AE81-3462C1CFC4E6}" type="pres">
      <dgm:prSet presAssocID="{FBAC8FD7-3261-4C84-A675-374789D158A0}" presName="cycle" presStyleCnt="0"/>
      <dgm:spPr/>
    </dgm:pt>
    <dgm:pt modelId="{EB129C1D-2DFA-438B-933C-79994267565A}" type="pres">
      <dgm:prSet presAssocID="{FBAC8FD7-3261-4C84-A675-374789D158A0}" presName="srcNode" presStyleLbl="node1" presStyleIdx="0" presStyleCnt="5"/>
      <dgm:spPr/>
    </dgm:pt>
    <dgm:pt modelId="{59BBE532-CA4A-4000-8BC0-9D2CA404D858}" type="pres">
      <dgm:prSet presAssocID="{FBAC8FD7-3261-4C84-A675-374789D158A0}" presName="conn" presStyleLbl="parChTrans1D2" presStyleIdx="0" presStyleCnt="1"/>
      <dgm:spPr/>
    </dgm:pt>
    <dgm:pt modelId="{81D04A27-9925-47E2-AAF4-B526B3733B04}" type="pres">
      <dgm:prSet presAssocID="{FBAC8FD7-3261-4C84-A675-374789D158A0}" presName="extraNode" presStyleLbl="node1" presStyleIdx="0" presStyleCnt="5"/>
      <dgm:spPr/>
    </dgm:pt>
    <dgm:pt modelId="{9506DB14-FF91-42A0-9593-53CC99449C0C}" type="pres">
      <dgm:prSet presAssocID="{FBAC8FD7-3261-4C84-A675-374789D158A0}" presName="dstNode" presStyleLbl="node1" presStyleIdx="0" presStyleCnt="5"/>
      <dgm:spPr/>
    </dgm:pt>
    <dgm:pt modelId="{DA69647C-5B08-4056-9068-4FC10AD3C96B}" type="pres">
      <dgm:prSet presAssocID="{80876465-10E4-4CD5-977F-D8DCFBE09AD5}" presName="text_1" presStyleLbl="node1" presStyleIdx="0" presStyleCnt="5">
        <dgm:presLayoutVars>
          <dgm:bulletEnabled val="1"/>
        </dgm:presLayoutVars>
      </dgm:prSet>
      <dgm:spPr/>
    </dgm:pt>
    <dgm:pt modelId="{86CC69CB-7D75-49B9-85FE-2FAE49C4D92A}" type="pres">
      <dgm:prSet presAssocID="{80876465-10E4-4CD5-977F-D8DCFBE09AD5}" presName="accent_1" presStyleCnt="0"/>
      <dgm:spPr/>
    </dgm:pt>
    <dgm:pt modelId="{95C93AF3-1EAB-40EB-B996-B42D862F66C3}" type="pres">
      <dgm:prSet presAssocID="{80876465-10E4-4CD5-977F-D8DCFBE09AD5}" presName="accentRepeatNode" presStyleLbl="solidFgAcc1" presStyleIdx="0" presStyleCnt="5"/>
      <dgm:spPr/>
    </dgm:pt>
    <dgm:pt modelId="{2ADA2D8E-37B3-46DD-80DA-A246ACC5E555}" type="pres">
      <dgm:prSet presAssocID="{208667D4-3226-4B77-A89B-E416D2D5CD1D}" presName="text_2" presStyleLbl="node1" presStyleIdx="1" presStyleCnt="5">
        <dgm:presLayoutVars>
          <dgm:bulletEnabled val="1"/>
        </dgm:presLayoutVars>
      </dgm:prSet>
      <dgm:spPr/>
    </dgm:pt>
    <dgm:pt modelId="{AACBDE2E-0504-4A9D-8E8B-B7BB36D32048}" type="pres">
      <dgm:prSet presAssocID="{208667D4-3226-4B77-A89B-E416D2D5CD1D}" presName="accent_2" presStyleCnt="0"/>
      <dgm:spPr/>
    </dgm:pt>
    <dgm:pt modelId="{0B3CA6EF-7543-4E84-B15D-D83CCCF5FB17}" type="pres">
      <dgm:prSet presAssocID="{208667D4-3226-4B77-A89B-E416D2D5CD1D}" presName="accentRepeatNode" presStyleLbl="solidFgAcc1" presStyleIdx="1" presStyleCnt="5"/>
      <dgm:spPr/>
    </dgm:pt>
    <dgm:pt modelId="{95AEB0A6-74FB-4A00-9BB1-8AD68C55ED6B}" type="pres">
      <dgm:prSet presAssocID="{D6EAFECB-801F-474A-A23B-CBC31B9B9C8F}" presName="text_3" presStyleLbl="node1" presStyleIdx="2" presStyleCnt="5">
        <dgm:presLayoutVars>
          <dgm:bulletEnabled val="1"/>
        </dgm:presLayoutVars>
      </dgm:prSet>
      <dgm:spPr/>
    </dgm:pt>
    <dgm:pt modelId="{324F7C5B-0107-4E4A-9E32-145BD7D0131F}" type="pres">
      <dgm:prSet presAssocID="{D6EAFECB-801F-474A-A23B-CBC31B9B9C8F}" presName="accent_3" presStyleCnt="0"/>
      <dgm:spPr/>
    </dgm:pt>
    <dgm:pt modelId="{7EEAC9EF-78D6-49F2-9089-6571716E43C4}" type="pres">
      <dgm:prSet presAssocID="{D6EAFECB-801F-474A-A23B-CBC31B9B9C8F}" presName="accentRepeatNode" presStyleLbl="solidFgAcc1" presStyleIdx="2" presStyleCnt="5"/>
      <dgm:spPr/>
    </dgm:pt>
    <dgm:pt modelId="{0C77B388-BC43-422D-8DBF-B02D10C3AED4}" type="pres">
      <dgm:prSet presAssocID="{9C7B7035-85C6-4BCA-93C4-02080E5C4DA6}" presName="text_4" presStyleLbl="node1" presStyleIdx="3" presStyleCnt="5">
        <dgm:presLayoutVars>
          <dgm:bulletEnabled val="1"/>
        </dgm:presLayoutVars>
      </dgm:prSet>
      <dgm:spPr/>
    </dgm:pt>
    <dgm:pt modelId="{9B475224-D9F3-402D-9BB6-09861BCF5768}" type="pres">
      <dgm:prSet presAssocID="{9C7B7035-85C6-4BCA-93C4-02080E5C4DA6}" presName="accent_4" presStyleCnt="0"/>
      <dgm:spPr/>
    </dgm:pt>
    <dgm:pt modelId="{A9725D22-7A30-4636-A79F-9C4018C131DF}" type="pres">
      <dgm:prSet presAssocID="{9C7B7035-85C6-4BCA-93C4-02080E5C4DA6}" presName="accentRepeatNode" presStyleLbl="solidFgAcc1" presStyleIdx="3" presStyleCnt="5"/>
      <dgm:spPr/>
    </dgm:pt>
    <dgm:pt modelId="{9BE88560-24BD-465C-8ED3-F2E17AB28008}" type="pres">
      <dgm:prSet presAssocID="{4324376E-5DCB-493C-8DF7-064BE989FC50}" presName="text_5" presStyleLbl="node1" presStyleIdx="4" presStyleCnt="5">
        <dgm:presLayoutVars>
          <dgm:bulletEnabled val="1"/>
        </dgm:presLayoutVars>
      </dgm:prSet>
      <dgm:spPr/>
    </dgm:pt>
    <dgm:pt modelId="{E8D20951-BE05-40CC-863E-B4D665E112F6}" type="pres">
      <dgm:prSet presAssocID="{4324376E-5DCB-493C-8DF7-064BE989FC50}" presName="accent_5" presStyleCnt="0"/>
      <dgm:spPr/>
    </dgm:pt>
    <dgm:pt modelId="{E19B9233-510F-4AE2-8BC0-61682B472808}" type="pres">
      <dgm:prSet presAssocID="{4324376E-5DCB-493C-8DF7-064BE989FC50}" presName="accentRepeatNode" presStyleLbl="solidFgAcc1" presStyleIdx="4" presStyleCnt="5"/>
      <dgm:spPr/>
    </dgm:pt>
  </dgm:ptLst>
  <dgm:cxnLst>
    <dgm:cxn modelId="{AAA27C12-53DA-4E59-A894-59E6C224F108}" type="presOf" srcId="{4324376E-5DCB-493C-8DF7-064BE989FC50}" destId="{9BE88560-24BD-465C-8ED3-F2E17AB28008}" srcOrd="0" destOrd="0" presId="urn:microsoft.com/office/officeart/2008/layout/VerticalCurvedList"/>
    <dgm:cxn modelId="{6D18EA16-AF1D-4E89-880A-B0B43AC80350}" type="presOf" srcId="{1CB343ED-0E1C-4B0C-86F4-DEAADAAD457C}" destId="{59BBE532-CA4A-4000-8BC0-9D2CA404D858}" srcOrd="0" destOrd="0" presId="urn:microsoft.com/office/officeart/2008/layout/VerticalCurvedList"/>
    <dgm:cxn modelId="{625D7C5C-EB7E-4CB5-9708-17DE193D8772}" type="presOf" srcId="{9C7B7035-85C6-4BCA-93C4-02080E5C4DA6}" destId="{0C77B388-BC43-422D-8DBF-B02D10C3AED4}" srcOrd="0" destOrd="0" presId="urn:microsoft.com/office/officeart/2008/layout/VerticalCurvedList"/>
    <dgm:cxn modelId="{86BFA14E-CE55-4523-B72A-25EB58671FEC}" srcId="{FBAC8FD7-3261-4C84-A675-374789D158A0}" destId="{D6EAFECB-801F-474A-A23B-CBC31B9B9C8F}" srcOrd="2" destOrd="0" parTransId="{01A5A2E3-19D0-44F8-AE8C-DF8A29C1B605}" sibTransId="{3416C36A-2D16-4DD5-85AB-7004F230C2E2}"/>
    <dgm:cxn modelId="{4A4E9E73-7A76-41CE-AF3C-B33A5F701473}" type="presOf" srcId="{208667D4-3226-4B77-A89B-E416D2D5CD1D}" destId="{2ADA2D8E-37B3-46DD-80DA-A246ACC5E555}" srcOrd="0" destOrd="0" presId="urn:microsoft.com/office/officeart/2008/layout/VerticalCurvedList"/>
    <dgm:cxn modelId="{9D154154-BA53-4087-9E04-3C85966ADCB6}" srcId="{FBAC8FD7-3261-4C84-A675-374789D158A0}" destId="{208667D4-3226-4B77-A89B-E416D2D5CD1D}" srcOrd="1" destOrd="0" parTransId="{552E0BB7-6AAC-4E68-92AC-FDB442CAE39F}" sibTransId="{D5095859-E3FD-4F47-8C56-635D62C06EC8}"/>
    <dgm:cxn modelId="{080F629D-A79A-4D77-B48B-1778B97AD62D}" type="presOf" srcId="{D6EAFECB-801F-474A-A23B-CBC31B9B9C8F}" destId="{95AEB0A6-74FB-4A00-9BB1-8AD68C55ED6B}" srcOrd="0" destOrd="0" presId="urn:microsoft.com/office/officeart/2008/layout/VerticalCurvedList"/>
    <dgm:cxn modelId="{71FE7CC0-6824-46C9-A46A-7DCB5B08EC47}" type="presOf" srcId="{FBAC8FD7-3261-4C84-A675-374789D158A0}" destId="{FAC710A5-454C-4A7F-AA5A-4C44066EC0CD}" srcOrd="0" destOrd="0" presId="urn:microsoft.com/office/officeart/2008/layout/VerticalCurvedList"/>
    <dgm:cxn modelId="{6BDD51E0-62AB-49C3-AD25-B5347AC59F5F}" type="presOf" srcId="{80876465-10E4-4CD5-977F-D8DCFBE09AD5}" destId="{DA69647C-5B08-4056-9068-4FC10AD3C96B}" srcOrd="0" destOrd="0" presId="urn:microsoft.com/office/officeart/2008/layout/VerticalCurvedList"/>
    <dgm:cxn modelId="{82849EEE-9387-4AC4-B845-4EEB1318CE50}" srcId="{FBAC8FD7-3261-4C84-A675-374789D158A0}" destId="{9C7B7035-85C6-4BCA-93C4-02080E5C4DA6}" srcOrd="3" destOrd="0" parTransId="{A31D1047-F985-41EA-8AEB-18583E585B35}" sibTransId="{F2E00EF9-C5D5-4F4E-BA02-D55B56A18E32}"/>
    <dgm:cxn modelId="{B28533F1-35FB-409C-ACDE-7186CB16424F}" srcId="{FBAC8FD7-3261-4C84-A675-374789D158A0}" destId="{80876465-10E4-4CD5-977F-D8DCFBE09AD5}" srcOrd="0" destOrd="0" parTransId="{32C3EA86-F7A8-4DDA-BD9C-0A14C2C737F0}" sibTransId="{1CB343ED-0E1C-4B0C-86F4-DEAADAAD457C}"/>
    <dgm:cxn modelId="{5C4B74F3-DAA1-4E95-83CE-5391534F83DD}" srcId="{FBAC8FD7-3261-4C84-A675-374789D158A0}" destId="{4324376E-5DCB-493C-8DF7-064BE989FC50}" srcOrd="4" destOrd="0" parTransId="{B10CE145-3B32-45ED-8821-CC6926345EBE}" sibTransId="{E9DB411F-344D-4A00-9E22-8E233DFA587E}"/>
    <dgm:cxn modelId="{3AE5DDBF-EE79-4AA0-A762-7FCD08A9BE7C}" type="presParOf" srcId="{FAC710A5-454C-4A7F-AA5A-4C44066EC0CD}" destId="{8306C54E-AE98-4C03-984C-8E528112F2F0}" srcOrd="0" destOrd="0" presId="urn:microsoft.com/office/officeart/2008/layout/VerticalCurvedList"/>
    <dgm:cxn modelId="{0181A79C-796C-4794-AAC1-992DF2BEE1D0}" type="presParOf" srcId="{8306C54E-AE98-4C03-984C-8E528112F2F0}" destId="{B08D6280-E394-4868-AE81-3462C1CFC4E6}" srcOrd="0" destOrd="0" presId="urn:microsoft.com/office/officeart/2008/layout/VerticalCurvedList"/>
    <dgm:cxn modelId="{E7CB436D-E927-4E50-831B-3A895A19BCD1}" type="presParOf" srcId="{B08D6280-E394-4868-AE81-3462C1CFC4E6}" destId="{EB129C1D-2DFA-438B-933C-79994267565A}" srcOrd="0" destOrd="0" presId="urn:microsoft.com/office/officeart/2008/layout/VerticalCurvedList"/>
    <dgm:cxn modelId="{5AE521DF-D408-4728-AAB0-D28428C6224A}" type="presParOf" srcId="{B08D6280-E394-4868-AE81-3462C1CFC4E6}" destId="{59BBE532-CA4A-4000-8BC0-9D2CA404D858}" srcOrd="1" destOrd="0" presId="urn:microsoft.com/office/officeart/2008/layout/VerticalCurvedList"/>
    <dgm:cxn modelId="{F79A290C-F6D3-451A-87C5-C5E3C0867B71}" type="presParOf" srcId="{B08D6280-E394-4868-AE81-3462C1CFC4E6}" destId="{81D04A27-9925-47E2-AAF4-B526B3733B04}" srcOrd="2" destOrd="0" presId="urn:microsoft.com/office/officeart/2008/layout/VerticalCurvedList"/>
    <dgm:cxn modelId="{ADF92B8A-45B5-4B8D-BC68-6C5CECC37C2E}" type="presParOf" srcId="{B08D6280-E394-4868-AE81-3462C1CFC4E6}" destId="{9506DB14-FF91-42A0-9593-53CC99449C0C}" srcOrd="3" destOrd="0" presId="urn:microsoft.com/office/officeart/2008/layout/VerticalCurvedList"/>
    <dgm:cxn modelId="{4B14EE1C-479D-428B-B3A8-35485237E442}" type="presParOf" srcId="{8306C54E-AE98-4C03-984C-8E528112F2F0}" destId="{DA69647C-5B08-4056-9068-4FC10AD3C96B}" srcOrd="1" destOrd="0" presId="urn:microsoft.com/office/officeart/2008/layout/VerticalCurvedList"/>
    <dgm:cxn modelId="{9B1E8565-D228-431B-9EA7-A09A21E89C65}" type="presParOf" srcId="{8306C54E-AE98-4C03-984C-8E528112F2F0}" destId="{86CC69CB-7D75-49B9-85FE-2FAE49C4D92A}" srcOrd="2" destOrd="0" presId="urn:microsoft.com/office/officeart/2008/layout/VerticalCurvedList"/>
    <dgm:cxn modelId="{97E1A9A4-6772-4D85-8F66-30B408753D9C}" type="presParOf" srcId="{86CC69CB-7D75-49B9-85FE-2FAE49C4D92A}" destId="{95C93AF3-1EAB-40EB-B996-B42D862F66C3}" srcOrd="0" destOrd="0" presId="urn:microsoft.com/office/officeart/2008/layout/VerticalCurvedList"/>
    <dgm:cxn modelId="{34B45972-945A-435C-8A99-2D0A33ACC48F}" type="presParOf" srcId="{8306C54E-AE98-4C03-984C-8E528112F2F0}" destId="{2ADA2D8E-37B3-46DD-80DA-A246ACC5E555}" srcOrd="3" destOrd="0" presId="urn:microsoft.com/office/officeart/2008/layout/VerticalCurvedList"/>
    <dgm:cxn modelId="{BD817DEF-C09A-40FC-B3C2-CD7F5793BC27}" type="presParOf" srcId="{8306C54E-AE98-4C03-984C-8E528112F2F0}" destId="{AACBDE2E-0504-4A9D-8E8B-B7BB36D32048}" srcOrd="4" destOrd="0" presId="urn:microsoft.com/office/officeart/2008/layout/VerticalCurvedList"/>
    <dgm:cxn modelId="{7CBF46EC-F735-443D-B944-AE8BB8669C85}" type="presParOf" srcId="{AACBDE2E-0504-4A9D-8E8B-B7BB36D32048}" destId="{0B3CA6EF-7543-4E84-B15D-D83CCCF5FB17}" srcOrd="0" destOrd="0" presId="urn:microsoft.com/office/officeart/2008/layout/VerticalCurvedList"/>
    <dgm:cxn modelId="{37439C1F-FC2D-48B5-B7FA-ACFD86272B51}" type="presParOf" srcId="{8306C54E-AE98-4C03-984C-8E528112F2F0}" destId="{95AEB0A6-74FB-4A00-9BB1-8AD68C55ED6B}" srcOrd="5" destOrd="0" presId="urn:microsoft.com/office/officeart/2008/layout/VerticalCurvedList"/>
    <dgm:cxn modelId="{66E65AFC-5A12-4867-8DDA-01B51EE4BE2E}" type="presParOf" srcId="{8306C54E-AE98-4C03-984C-8E528112F2F0}" destId="{324F7C5B-0107-4E4A-9E32-145BD7D0131F}" srcOrd="6" destOrd="0" presId="urn:microsoft.com/office/officeart/2008/layout/VerticalCurvedList"/>
    <dgm:cxn modelId="{964D49FA-640F-412B-9D88-D4EC15A83325}" type="presParOf" srcId="{324F7C5B-0107-4E4A-9E32-145BD7D0131F}" destId="{7EEAC9EF-78D6-49F2-9089-6571716E43C4}" srcOrd="0" destOrd="0" presId="urn:microsoft.com/office/officeart/2008/layout/VerticalCurvedList"/>
    <dgm:cxn modelId="{01F3D795-730C-4FBF-BAD3-9375F75F3B74}" type="presParOf" srcId="{8306C54E-AE98-4C03-984C-8E528112F2F0}" destId="{0C77B388-BC43-422D-8DBF-B02D10C3AED4}" srcOrd="7" destOrd="0" presId="urn:microsoft.com/office/officeart/2008/layout/VerticalCurvedList"/>
    <dgm:cxn modelId="{6CE85F26-25C2-4A2B-9E8A-3E0E7482C125}" type="presParOf" srcId="{8306C54E-AE98-4C03-984C-8E528112F2F0}" destId="{9B475224-D9F3-402D-9BB6-09861BCF5768}" srcOrd="8" destOrd="0" presId="urn:microsoft.com/office/officeart/2008/layout/VerticalCurvedList"/>
    <dgm:cxn modelId="{306F8A60-5E30-4DFE-8104-23411D15045A}" type="presParOf" srcId="{9B475224-D9F3-402D-9BB6-09861BCF5768}" destId="{A9725D22-7A30-4636-A79F-9C4018C131DF}" srcOrd="0" destOrd="0" presId="urn:microsoft.com/office/officeart/2008/layout/VerticalCurvedList"/>
    <dgm:cxn modelId="{AA1BF2C8-0AD6-4A3A-A1C4-91209576F54E}" type="presParOf" srcId="{8306C54E-AE98-4C03-984C-8E528112F2F0}" destId="{9BE88560-24BD-465C-8ED3-F2E17AB28008}" srcOrd="9" destOrd="0" presId="urn:microsoft.com/office/officeart/2008/layout/VerticalCurvedList"/>
    <dgm:cxn modelId="{86BA7BE5-8CF4-4717-AF69-06F8B6AAAD96}" type="presParOf" srcId="{8306C54E-AE98-4C03-984C-8E528112F2F0}" destId="{E8D20951-BE05-40CC-863E-B4D665E112F6}" srcOrd="10" destOrd="0" presId="urn:microsoft.com/office/officeart/2008/layout/VerticalCurvedList"/>
    <dgm:cxn modelId="{EC98B27A-D076-4AF4-9C22-14CA17696192}" type="presParOf" srcId="{E8D20951-BE05-40CC-863E-B4D665E112F6}" destId="{E19B9233-510F-4AE2-8BC0-61682B472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C8FD7-3261-4C84-A675-374789D158A0}"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uk-UA"/>
        </a:p>
      </dgm:t>
    </dgm:pt>
    <dgm:pt modelId="{9C7B7035-85C6-4BCA-93C4-02080E5C4DA6}">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50 неоподатковуваний мінімум доходів громадян </a:t>
          </a:r>
          <a:r>
            <a:rPr lang="en-US" b="1">
              <a:ln w="0"/>
              <a:solidFill>
                <a:srgbClr val="C00000"/>
              </a:solidFill>
              <a:latin typeface="Inerta Light" pitchFamily="50" charset="-52"/>
              <a:cs typeface="Times New Roman" panose="02020603050405020304" pitchFamily="18" charset="0"/>
            </a:rPr>
            <a:t>(850 </a:t>
          </a:r>
          <a:r>
            <a:rPr lang="uk-UA" b="1">
              <a:ln w="0"/>
              <a:solidFill>
                <a:srgbClr val="C00000"/>
              </a:solidFill>
              <a:latin typeface="Inerta Light" pitchFamily="50" charset="-52"/>
              <a:cs typeface="Times New Roman" panose="02020603050405020304" pitchFamily="18" charset="0"/>
            </a:rPr>
            <a:t>грн</a:t>
          </a:r>
          <a:r>
            <a:rPr lang="en-US" b="1">
              <a:ln w="0"/>
              <a:solidFill>
                <a:srgbClr val="C00000"/>
              </a:solidFill>
              <a:latin typeface="Inerta Light" pitchFamily="50" charset="-52"/>
              <a:cs typeface="Times New Roman" panose="02020603050405020304" pitchFamily="18" charset="0"/>
            </a:rPr>
            <a:t>)</a:t>
          </a:r>
          <a:endParaRPr lang="uk-UA" b="1" dirty="0">
            <a:ln w="0"/>
            <a:solidFill>
              <a:srgbClr val="C00000"/>
            </a:solidFill>
            <a:latin typeface="Inerta Light" pitchFamily="50" charset="-52"/>
            <a:cs typeface="Times New Roman" panose="02020603050405020304" pitchFamily="18" charset="0"/>
          </a:endParaRPr>
        </a:p>
      </dgm:t>
    </dgm:pt>
    <dgm:pt modelId="{A31D1047-F985-41EA-8AEB-18583E585B35}" type="parTrans" cxnId="{82849EEE-9387-4AC4-B845-4EEB1318CE50}">
      <dgm:prSet/>
      <dgm:spPr/>
      <dgm:t>
        <a:bodyPr/>
        <a:lstStyle/>
        <a:p>
          <a:endParaRPr lang="uk-UA">
            <a:latin typeface="Inerta Light" pitchFamily="50" charset="-52"/>
          </a:endParaRPr>
        </a:p>
      </dgm:t>
    </dgm:pt>
    <dgm:pt modelId="{F2E00EF9-C5D5-4F4E-BA02-D55B56A18E32}" type="sibTrans" cxnId="{82849EEE-9387-4AC4-B845-4EEB1318CE50}">
      <dgm:prSet/>
      <dgm:spPr/>
      <dgm:t>
        <a:bodyPr/>
        <a:lstStyle/>
        <a:p>
          <a:endParaRPr lang="uk-UA">
            <a:latin typeface="Inerta Light" pitchFamily="50" charset="-52"/>
          </a:endParaRPr>
        </a:p>
      </dgm:t>
    </dgm:pt>
    <dgm:pt modelId="{49A744E4-8B76-439F-97EC-BFAD266BDCAB}">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2500 неоподатковуваний мінімум доходів громадян </a:t>
          </a:r>
          <a:r>
            <a:rPr lang="en-US" b="1">
              <a:ln w="0"/>
              <a:solidFill>
                <a:srgbClr val="C00000"/>
              </a:solidFill>
              <a:latin typeface="Inerta Light" pitchFamily="50" charset="-52"/>
              <a:cs typeface="Times New Roman" panose="02020603050405020304" pitchFamily="18" charset="0"/>
            </a:rPr>
            <a:t>(</a:t>
          </a:r>
          <a:r>
            <a:rPr lang="uk-UA" b="1">
              <a:ln w="0"/>
              <a:solidFill>
                <a:srgbClr val="C00000"/>
              </a:solidFill>
              <a:latin typeface="Inerta Light" pitchFamily="50" charset="-52"/>
              <a:cs typeface="Times New Roman" panose="02020603050405020304" pitchFamily="18" charset="0"/>
            </a:rPr>
            <a:t>42 </a:t>
          </a:r>
          <a:r>
            <a:rPr lang="en-US" b="1">
              <a:ln w="0"/>
              <a:solidFill>
                <a:srgbClr val="C00000"/>
              </a:solidFill>
              <a:latin typeface="Inerta Light" pitchFamily="50" charset="-52"/>
              <a:cs typeface="Times New Roman" panose="02020603050405020304" pitchFamily="18" charset="0"/>
            </a:rPr>
            <a:t>50</a:t>
          </a:r>
          <a:r>
            <a:rPr lang="uk-UA" b="1">
              <a:ln w="0"/>
              <a:solidFill>
                <a:srgbClr val="C00000"/>
              </a:solidFill>
              <a:latin typeface="Inerta Light" pitchFamily="50" charset="-52"/>
              <a:cs typeface="Times New Roman" panose="02020603050405020304" pitchFamily="18" charset="0"/>
            </a:rPr>
            <a:t>0</a:t>
          </a:r>
          <a:r>
            <a:rPr lang="en-US" b="1">
              <a:ln w="0"/>
              <a:solidFill>
                <a:srgbClr val="C00000"/>
              </a:solidFill>
              <a:latin typeface="Inerta Light" pitchFamily="50" charset="-52"/>
              <a:cs typeface="Times New Roman" panose="02020603050405020304" pitchFamily="18" charset="0"/>
            </a:rPr>
            <a:t> </a:t>
          </a:r>
          <a:r>
            <a:rPr lang="uk-UA" b="1">
              <a:ln w="0"/>
              <a:solidFill>
                <a:srgbClr val="C00000"/>
              </a:solidFill>
              <a:latin typeface="Inerta Light" pitchFamily="50" charset="-52"/>
              <a:cs typeface="Times New Roman" panose="02020603050405020304" pitchFamily="18" charset="0"/>
            </a:rPr>
            <a:t>грн</a:t>
          </a:r>
          <a:r>
            <a:rPr lang="en-US" b="1">
              <a:ln w="0"/>
              <a:solidFill>
                <a:srgbClr val="C00000"/>
              </a:solidFill>
              <a:latin typeface="Inerta Light" pitchFamily="50" charset="-52"/>
              <a:cs typeface="Times New Roman" panose="02020603050405020304" pitchFamily="18" charset="0"/>
            </a:rPr>
            <a:t>)</a:t>
          </a:r>
          <a:endParaRPr lang="uk-UA" b="1" dirty="0">
            <a:ln w="0"/>
            <a:solidFill>
              <a:srgbClr val="34434F"/>
            </a:solidFill>
            <a:latin typeface="Inerta Light" pitchFamily="50" charset="-52"/>
            <a:cs typeface="Times New Roman" panose="02020603050405020304" pitchFamily="18" charset="0"/>
          </a:endParaRPr>
        </a:p>
      </dgm:t>
    </dgm:pt>
    <dgm:pt modelId="{470FCCC5-F541-4102-8A52-4635D8B33202}" type="parTrans" cxnId="{749608AE-04E1-4B57-8AB9-E612F488462E}">
      <dgm:prSet/>
      <dgm:spPr/>
      <dgm:t>
        <a:bodyPr/>
        <a:lstStyle/>
        <a:p>
          <a:endParaRPr lang="uk-UA">
            <a:latin typeface="Inerta Light" pitchFamily="50" charset="-52"/>
          </a:endParaRPr>
        </a:p>
      </dgm:t>
    </dgm:pt>
    <dgm:pt modelId="{A0E04722-8215-4831-9874-A24E5B11BBFD}" type="sibTrans" cxnId="{749608AE-04E1-4B57-8AB9-E612F488462E}">
      <dgm:prSet/>
      <dgm:spPr/>
      <dgm:t>
        <a:bodyPr/>
        <a:lstStyle/>
        <a:p>
          <a:endParaRPr lang="uk-UA">
            <a:latin typeface="Inerta Light" pitchFamily="50" charset="-52"/>
          </a:endParaRPr>
        </a:p>
      </dgm:t>
    </dgm:pt>
    <dgm:pt modelId="{F0085C9A-F875-4320-BA08-0C65472C1D72}">
      <dgm:prSet phldrT="[Текст]"/>
      <dgm:spPr>
        <a:solidFill>
          <a:srgbClr val="FFD100"/>
        </a:solidFill>
        <a:ln>
          <a:solidFill>
            <a:srgbClr val="FFD100"/>
          </a:solidFill>
        </a:ln>
      </dgm:spPr>
      <dgm:t>
        <a:bodyPr/>
        <a:lstStyle/>
        <a:p>
          <a:r>
            <a:rPr lang="ru-RU" b="1">
              <a:ln w="0"/>
              <a:solidFill>
                <a:srgbClr val="34434F"/>
              </a:solidFill>
              <a:latin typeface="Inerta Light" pitchFamily="50" charset="-52"/>
              <a:cs typeface="Times New Roman" panose="02020603050405020304" pitchFamily="18" charset="0"/>
            </a:rPr>
            <a:t>конфіскації грошей (винагороди, доходу), одержаних внаслідок адміністративного правопорушення, та/або позбавлення права обіймати певні посади чи займатися певною діяльністю строком на 1 рік</a:t>
          </a:r>
          <a:endParaRPr lang="uk-UA" b="1" dirty="0">
            <a:ln w="0"/>
            <a:solidFill>
              <a:srgbClr val="34434F"/>
            </a:solidFill>
            <a:latin typeface="Inerta Light" pitchFamily="50" charset="-52"/>
            <a:cs typeface="Times New Roman" panose="02020603050405020304" pitchFamily="18" charset="0"/>
          </a:endParaRPr>
        </a:p>
      </dgm:t>
    </dgm:pt>
    <dgm:pt modelId="{46282D21-100D-403B-B5C3-23FF01C20D86}" type="parTrans" cxnId="{F2384A18-38D2-4379-8A1F-377427751B87}">
      <dgm:prSet/>
      <dgm:spPr/>
      <dgm:t>
        <a:bodyPr/>
        <a:lstStyle/>
        <a:p>
          <a:endParaRPr lang="uk-UA"/>
        </a:p>
      </dgm:t>
    </dgm:pt>
    <dgm:pt modelId="{A88F92C9-8371-402A-84C0-EB3CDD28F017}" type="sibTrans" cxnId="{F2384A18-38D2-4379-8A1F-377427751B87}">
      <dgm:prSet/>
      <dgm:spPr/>
      <dgm:t>
        <a:bodyPr/>
        <a:lstStyle/>
        <a:p>
          <a:endParaRPr lang="uk-UA"/>
        </a:p>
      </dgm:t>
    </dgm:pt>
    <dgm:pt modelId="{FAC710A5-454C-4A7F-AA5A-4C44066EC0CD}" type="pres">
      <dgm:prSet presAssocID="{FBAC8FD7-3261-4C84-A675-374789D158A0}" presName="Name0" presStyleCnt="0">
        <dgm:presLayoutVars>
          <dgm:chMax val="7"/>
          <dgm:chPref val="7"/>
          <dgm:dir/>
        </dgm:presLayoutVars>
      </dgm:prSet>
      <dgm:spPr/>
    </dgm:pt>
    <dgm:pt modelId="{8306C54E-AE98-4C03-984C-8E528112F2F0}" type="pres">
      <dgm:prSet presAssocID="{FBAC8FD7-3261-4C84-A675-374789D158A0}" presName="Name1" presStyleCnt="0"/>
      <dgm:spPr/>
    </dgm:pt>
    <dgm:pt modelId="{B08D6280-E394-4868-AE81-3462C1CFC4E6}" type="pres">
      <dgm:prSet presAssocID="{FBAC8FD7-3261-4C84-A675-374789D158A0}" presName="cycle" presStyleCnt="0"/>
      <dgm:spPr/>
    </dgm:pt>
    <dgm:pt modelId="{EB129C1D-2DFA-438B-933C-79994267565A}" type="pres">
      <dgm:prSet presAssocID="{FBAC8FD7-3261-4C84-A675-374789D158A0}" presName="srcNode" presStyleLbl="node1" presStyleIdx="0" presStyleCnt="3"/>
      <dgm:spPr/>
    </dgm:pt>
    <dgm:pt modelId="{59BBE532-CA4A-4000-8BC0-9D2CA404D858}" type="pres">
      <dgm:prSet presAssocID="{FBAC8FD7-3261-4C84-A675-374789D158A0}" presName="conn" presStyleLbl="parChTrans1D2" presStyleIdx="0" presStyleCnt="1"/>
      <dgm:spPr/>
    </dgm:pt>
    <dgm:pt modelId="{81D04A27-9925-47E2-AAF4-B526B3733B04}" type="pres">
      <dgm:prSet presAssocID="{FBAC8FD7-3261-4C84-A675-374789D158A0}" presName="extraNode" presStyleLbl="node1" presStyleIdx="0" presStyleCnt="3"/>
      <dgm:spPr/>
    </dgm:pt>
    <dgm:pt modelId="{9506DB14-FF91-42A0-9593-53CC99449C0C}" type="pres">
      <dgm:prSet presAssocID="{FBAC8FD7-3261-4C84-A675-374789D158A0}" presName="dstNode" presStyleLbl="node1" presStyleIdx="0" presStyleCnt="3"/>
      <dgm:spPr/>
    </dgm:pt>
    <dgm:pt modelId="{6A74EE78-B496-4605-A345-BC26F01A761C}" type="pres">
      <dgm:prSet presAssocID="{9C7B7035-85C6-4BCA-93C4-02080E5C4DA6}" presName="text_1" presStyleLbl="node1" presStyleIdx="0" presStyleCnt="3" custScaleX="98554" custScaleY="69001">
        <dgm:presLayoutVars>
          <dgm:bulletEnabled val="1"/>
        </dgm:presLayoutVars>
      </dgm:prSet>
      <dgm:spPr/>
    </dgm:pt>
    <dgm:pt modelId="{2F2D32D5-EB1A-4A0B-8868-4A669BAEFDD3}" type="pres">
      <dgm:prSet presAssocID="{9C7B7035-85C6-4BCA-93C4-02080E5C4DA6}" presName="accent_1" presStyleCnt="0"/>
      <dgm:spPr/>
    </dgm:pt>
    <dgm:pt modelId="{A9725D22-7A30-4636-A79F-9C4018C131DF}" type="pres">
      <dgm:prSet presAssocID="{9C7B7035-85C6-4BCA-93C4-02080E5C4DA6}" presName="accentRepeatNode" presStyleLbl="solidFgAcc1" presStyleIdx="0" presStyleCnt="3"/>
      <dgm:spPr/>
    </dgm:pt>
    <dgm:pt modelId="{F6494F60-3CF3-4702-BE4F-721AC848CDB6}" type="pres">
      <dgm:prSet presAssocID="{49A744E4-8B76-439F-97EC-BFAD266BDCAB}" presName="text_2" presStyleLbl="node1" presStyleIdx="1" presStyleCnt="3" custScaleY="72556">
        <dgm:presLayoutVars>
          <dgm:bulletEnabled val="1"/>
        </dgm:presLayoutVars>
      </dgm:prSet>
      <dgm:spPr/>
    </dgm:pt>
    <dgm:pt modelId="{2B160A2D-C919-4A75-AD58-E4E6B5BDDEC6}" type="pres">
      <dgm:prSet presAssocID="{49A744E4-8B76-439F-97EC-BFAD266BDCAB}" presName="accent_2" presStyleCnt="0"/>
      <dgm:spPr/>
    </dgm:pt>
    <dgm:pt modelId="{9C794C3B-47F0-4219-9BD6-A763FF5A2C47}" type="pres">
      <dgm:prSet presAssocID="{49A744E4-8B76-439F-97EC-BFAD266BDCAB}" presName="accentRepeatNode" presStyleLbl="solidFgAcc1" presStyleIdx="1" presStyleCnt="3"/>
      <dgm:spPr/>
    </dgm:pt>
    <dgm:pt modelId="{9617D1A4-E8F4-4D10-B0D4-C747E2DC9714}" type="pres">
      <dgm:prSet presAssocID="{F0085C9A-F875-4320-BA08-0C65472C1D72}" presName="text_3" presStyleLbl="node1" presStyleIdx="2" presStyleCnt="3">
        <dgm:presLayoutVars>
          <dgm:bulletEnabled val="1"/>
        </dgm:presLayoutVars>
      </dgm:prSet>
      <dgm:spPr/>
    </dgm:pt>
    <dgm:pt modelId="{22D35656-F5A6-4C84-8CA2-38354A28D71E}" type="pres">
      <dgm:prSet presAssocID="{F0085C9A-F875-4320-BA08-0C65472C1D72}" presName="accent_3" presStyleCnt="0"/>
      <dgm:spPr/>
    </dgm:pt>
    <dgm:pt modelId="{2D4FD0DB-C673-46C8-AA62-49944251AFAD}" type="pres">
      <dgm:prSet presAssocID="{F0085C9A-F875-4320-BA08-0C65472C1D72}" presName="accentRepeatNode" presStyleLbl="solidFgAcc1" presStyleIdx="2" presStyleCnt="3"/>
      <dgm:spPr/>
    </dgm:pt>
  </dgm:ptLst>
  <dgm:cxnLst>
    <dgm:cxn modelId="{7DCC0C02-93E7-432E-917E-0FF4984B1FFC}" type="presOf" srcId="{F0085C9A-F875-4320-BA08-0C65472C1D72}" destId="{9617D1A4-E8F4-4D10-B0D4-C747E2DC9714}" srcOrd="0" destOrd="0" presId="urn:microsoft.com/office/officeart/2008/layout/VerticalCurvedList"/>
    <dgm:cxn modelId="{62D34C0F-9A30-4502-BA8D-336467FD30FE}" type="presOf" srcId="{F2E00EF9-C5D5-4F4E-BA02-D55B56A18E32}" destId="{59BBE532-CA4A-4000-8BC0-9D2CA404D858}" srcOrd="0" destOrd="0" presId="urn:microsoft.com/office/officeart/2008/layout/VerticalCurvedList"/>
    <dgm:cxn modelId="{F2384A18-38D2-4379-8A1F-377427751B87}" srcId="{FBAC8FD7-3261-4C84-A675-374789D158A0}" destId="{F0085C9A-F875-4320-BA08-0C65472C1D72}" srcOrd="2" destOrd="0" parTransId="{46282D21-100D-403B-B5C3-23FF01C20D86}" sibTransId="{A88F92C9-8371-402A-84C0-EB3CDD28F017}"/>
    <dgm:cxn modelId="{E32C3254-6F53-4293-859B-DDBC2E0F2DC7}" type="presOf" srcId="{49A744E4-8B76-439F-97EC-BFAD266BDCAB}" destId="{F6494F60-3CF3-4702-BE4F-721AC848CDB6}" srcOrd="0" destOrd="0" presId="urn:microsoft.com/office/officeart/2008/layout/VerticalCurvedList"/>
    <dgm:cxn modelId="{FFB1F185-BD4A-4747-B48C-E86564E736C3}" type="presOf" srcId="{9C7B7035-85C6-4BCA-93C4-02080E5C4DA6}" destId="{6A74EE78-B496-4605-A345-BC26F01A761C}" srcOrd="0" destOrd="0" presId="urn:microsoft.com/office/officeart/2008/layout/VerticalCurvedList"/>
    <dgm:cxn modelId="{749608AE-04E1-4B57-8AB9-E612F488462E}" srcId="{FBAC8FD7-3261-4C84-A675-374789D158A0}" destId="{49A744E4-8B76-439F-97EC-BFAD266BDCAB}" srcOrd="1" destOrd="0" parTransId="{470FCCC5-F541-4102-8A52-4635D8B33202}" sibTransId="{A0E04722-8215-4831-9874-A24E5B11BBFD}"/>
    <dgm:cxn modelId="{71FE7CC0-6824-46C9-A46A-7DCB5B08EC47}" type="presOf" srcId="{FBAC8FD7-3261-4C84-A675-374789D158A0}" destId="{FAC710A5-454C-4A7F-AA5A-4C44066EC0CD}" srcOrd="0" destOrd="0" presId="urn:microsoft.com/office/officeart/2008/layout/VerticalCurvedList"/>
    <dgm:cxn modelId="{82849EEE-9387-4AC4-B845-4EEB1318CE50}" srcId="{FBAC8FD7-3261-4C84-A675-374789D158A0}" destId="{9C7B7035-85C6-4BCA-93C4-02080E5C4DA6}" srcOrd="0" destOrd="0" parTransId="{A31D1047-F985-41EA-8AEB-18583E585B35}" sibTransId="{F2E00EF9-C5D5-4F4E-BA02-D55B56A18E32}"/>
    <dgm:cxn modelId="{3AE5DDBF-EE79-4AA0-A762-7FCD08A9BE7C}" type="presParOf" srcId="{FAC710A5-454C-4A7F-AA5A-4C44066EC0CD}" destId="{8306C54E-AE98-4C03-984C-8E528112F2F0}" srcOrd="0" destOrd="0" presId="urn:microsoft.com/office/officeart/2008/layout/VerticalCurvedList"/>
    <dgm:cxn modelId="{0181A79C-796C-4794-AAC1-992DF2BEE1D0}" type="presParOf" srcId="{8306C54E-AE98-4C03-984C-8E528112F2F0}" destId="{B08D6280-E394-4868-AE81-3462C1CFC4E6}" srcOrd="0" destOrd="0" presId="urn:microsoft.com/office/officeart/2008/layout/VerticalCurvedList"/>
    <dgm:cxn modelId="{E7CB436D-E927-4E50-831B-3A895A19BCD1}" type="presParOf" srcId="{B08D6280-E394-4868-AE81-3462C1CFC4E6}" destId="{EB129C1D-2DFA-438B-933C-79994267565A}" srcOrd="0" destOrd="0" presId="urn:microsoft.com/office/officeart/2008/layout/VerticalCurvedList"/>
    <dgm:cxn modelId="{5AE521DF-D408-4728-AAB0-D28428C6224A}" type="presParOf" srcId="{B08D6280-E394-4868-AE81-3462C1CFC4E6}" destId="{59BBE532-CA4A-4000-8BC0-9D2CA404D858}" srcOrd="1" destOrd="0" presId="urn:microsoft.com/office/officeart/2008/layout/VerticalCurvedList"/>
    <dgm:cxn modelId="{F79A290C-F6D3-451A-87C5-C5E3C0867B71}" type="presParOf" srcId="{B08D6280-E394-4868-AE81-3462C1CFC4E6}" destId="{81D04A27-9925-47E2-AAF4-B526B3733B04}" srcOrd="2" destOrd="0" presId="urn:microsoft.com/office/officeart/2008/layout/VerticalCurvedList"/>
    <dgm:cxn modelId="{ADF92B8A-45B5-4B8D-BC68-6C5CECC37C2E}" type="presParOf" srcId="{B08D6280-E394-4868-AE81-3462C1CFC4E6}" destId="{9506DB14-FF91-42A0-9593-53CC99449C0C}" srcOrd="3" destOrd="0" presId="urn:microsoft.com/office/officeart/2008/layout/VerticalCurvedList"/>
    <dgm:cxn modelId="{B5A1E6D9-AD6A-4E3B-8522-BF24321AD438}" type="presParOf" srcId="{8306C54E-AE98-4C03-984C-8E528112F2F0}" destId="{6A74EE78-B496-4605-A345-BC26F01A761C}" srcOrd="1" destOrd="0" presId="urn:microsoft.com/office/officeart/2008/layout/VerticalCurvedList"/>
    <dgm:cxn modelId="{6E441BE4-9DEC-4EF9-A72F-3BAB70E51427}" type="presParOf" srcId="{8306C54E-AE98-4C03-984C-8E528112F2F0}" destId="{2F2D32D5-EB1A-4A0B-8868-4A669BAEFDD3}" srcOrd="2" destOrd="0" presId="urn:microsoft.com/office/officeart/2008/layout/VerticalCurvedList"/>
    <dgm:cxn modelId="{DB81B1C7-84EE-4982-8645-AB7D8CA2617B}" type="presParOf" srcId="{2F2D32D5-EB1A-4A0B-8868-4A669BAEFDD3}" destId="{A9725D22-7A30-4636-A79F-9C4018C131DF}" srcOrd="0" destOrd="0" presId="urn:microsoft.com/office/officeart/2008/layout/VerticalCurvedList"/>
    <dgm:cxn modelId="{5E946B1E-C86F-4656-81E3-42D94E075777}" type="presParOf" srcId="{8306C54E-AE98-4C03-984C-8E528112F2F0}" destId="{F6494F60-3CF3-4702-BE4F-721AC848CDB6}" srcOrd="3" destOrd="0" presId="urn:microsoft.com/office/officeart/2008/layout/VerticalCurvedList"/>
    <dgm:cxn modelId="{309A7E9C-EF7B-4D57-B190-F1C5F2143CC2}" type="presParOf" srcId="{8306C54E-AE98-4C03-984C-8E528112F2F0}" destId="{2B160A2D-C919-4A75-AD58-E4E6B5BDDEC6}" srcOrd="4" destOrd="0" presId="urn:microsoft.com/office/officeart/2008/layout/VerticalCurvedList"/>
    <dgm:cxn modelId="{A5772B46-4550-44E5-A0F7-45F60F501080}" type="presParOf" srcId="{2B160A2D-C919-4A75-AD58-E4E6B5BDDEC6}" destId="{9C794C3B-47F0-4219-9BD6-A763FF5A2C47}" srcOrd="0" destOrd="0" presId="urn:microsoft.com/office/officeart/2008/layout/VerticalCurvedList"/>
    <dgm:cxn modelId="{A1DE2D00-727F-4170-BEFF-D89C309FFFAF}" type="presParOf" srcId="{8306C54E-AE98-4C03-984C-8E528112F2F0}" destId="{9617D1A4-E8F4-4D10-B0D4-C747E2DC9714}" srcOrd="5" destOrd="0" presId="urn:microsoft.com/office/officeart/2008/layout/VerticalCurvedList"/>
    <dgm:cxn modelId="{37CF3DAE-0B22-4DF3-9B82-17306B0797C9}" type="presParOf" srcId="{8306C54E-AE98-4C03-984C-8E528112F2F0}" destId="{22D35656-F5A6-4C84-8CA2-38354A28D71E}" srcOrd="6" destOrd="0" presId="urn:microsoft.com/office/officeart/2008/layout/VerticalCurvedList"/>
    <dgm:cxn modelId="{EC55C174-963E-4C50-B37A-03BBA2BE555E}" type="presParOf" srcId="{22D35656-F5A6-4C84-8CA2-38354A28D71E}" destId="{2D4FD0DB-C673-46C8-AA62-49944251AFAD}"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BE532-CA4A-4000-8BC0-9D2CA404D858}">
      <dsp:nvSpPr>
        <dsp:cNvPr id="0" name=""/>
        <dsp:cNvSpPr/>
      </dsp:nvSpPr>
      <dsp:spPr>
        <a:xfrm>
          <a:off x="-6091420" y="-932004"/>
          <a:ext cx="7251245" cy="7251245"/>
        </a:xfrm>
        <a:prstGeom prst="blockArc">
          <a:avLst>
            <a:gd name="adj1" fmla="val 18900000"/>
            <a:gd name="adj2" fmla="val 2700000"/>
            <a:gd name="adj3" fmla="val 298"/>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69647C-5B08-4056-9068-4FC10AD3C96B}">
      <dsp:nvSpPr>
        <dsp:cNvPr id="0" name=""/>
        <dsp:cNvSpPr/>
      </dsp:nvSpPr>
      <dsp:spPr>
        <a:xfrm>
          <a:off x="506813" y="336594"/>
          <a:ext cx="3862641" cy="673619"/>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4686" tIns="30480" rIns="30480" bIns="30480" numCol="1" spcCol="1270" anchor="ctr" anchorCtr="0">
          <a:noAutofit/>
        </a:bodyPr>
        <a:lstStyle/>
        <a:p>
          <a:pPr marL="0" lvl="0" indent="0" algn="l" defTabSz="533400">
            <a:lnSpc>
              <a:spcPct val="90000"/>
            </a:lnSpc>
            <a:spcBef>
              <a:spcPct val="0"/>
            </a:spcBef>
            <a:spcAft>
              <a:spcPct val="35000"/>
            </a:spcAft>
            <a:buNone/>
          </a:pPr>
          <a:r>
            <a:rPr lang="ru-RU" sz="1200" b="1" kern="1200">
              <a:ln w="0"/>
              <a:solidFill>
                <a:srgbClr val="34434F"/>
              </a:solidFill>
              <a:latin typeface="Inerta Light" pitchFamily="50" charset="-52"/>
              <a:cs typeface="Times New Roman" panose="02020603050405020304" pitchFamily="18" charset="0"/>
            </a:rPr>
            <a:t>порушення обмежень щодо сумісництва та суміщення з іншими видами діяльності</a:t>
          </a:r>
          <a:endParaRPr lang="uk-UA" sz="1200" kern="1200" dirty="0">
            <a:solidFill>
              <a:srgbClr val="34434F"/>
            </a:solidFill>
            <a:latin typeface="Inerta Light" pitchFamily="50" charset="-52"/>
          </a:endParaRPr>
        </a:p>
      </dsp:txBody>
      <dsp:txXfrm>
        <a:off x="506813" y="336594"/>
        <a:ext cx="3862641" cy="673619"/>
      </dsp:txXfrm>
    </dsp:sp>
    <dsp:sp modelId="{95C93AF3-1EAB-40EB-B996-B42D862F66C3}">
      <dsp:nvSpPr>
        <dsp:cNvPr id="0" name=""/>
        <dsp:cNvSpPr/>
      </dsp:nvSpPr>
      <dsp:spPr>
        <a:xfrm>
          <a:off x="85800" y="252392"/>
          <a:ext cx="842024" cy="8420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ADA2D8E-37B3-46DD-80DA-A246ACC5E555}">
      <dsp:nvSpPr>
        <dsp:cNvPr id="0" name=""/>
        <dsp:cNvSpPr/>
      </dsp:nvSpPr>
      <dsp:spPr>
        <a:xfrm>
          <a:off x="989509" y="1346701"/>
          <a:ext cx="3379944" cy="673619"/>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4686" tIns="30480" rIns="30480" bIns="30480" numCol="1" spcCol="1270" anchor="ctr" anchorCtr="0">
          <a:noAutofit/>
        </a:bodyPr>
        <a:lstStyle/>
        <a:p>
          <a:pPr marL="0" lvl="0" indent="0" algn="l" defTabSz="533400">
            <a:lnSpc>
              <a:spcPct val="90000"/>
            </a:lnSpc>
            <a:spcBef>
              <a:spcPct val="0"/>
            </a:spcBef>
            <a:spcAft>
              <a:spcPct val="35000"/>
            </a:spcAft>
            <a:buNone/>
          </a:pPr>
          <a:r>
            <a:rPr lang="ru-RU" sz="1200" b="1" kern="1200">
              <a:ln w="0"/>
              <a:solidFill>
                <a:srgbClr val="34434F"/>
              </a:solidFill>
              <a:latin typeface="Inerta Light" pitchFamily="50" charset="-52"/>
              <a:cs typeface="Times New Roman" panose="02020603050405020304" pitchFamily="18" charset="0"/>
            </a:rPr>
            <a:t>порушення встановлених законом обмежень щодо одержання подарунків</a:t>
          </a:r>
          <a:endParaRPr lang="uk-UA" sz="1200" b="1" kern="1200" dirty="0">
            <a:ln w="0"/>
            <a:solidFill>
              <a:srgbClr val="34434F"/>
            </a:solidFill>
            <a:latin typeface="Inerta Light" pitchFamily="50" charset="-52"/>
            <a:cs typeface="Times New Roman" panose="02020603050405020304" pitchFamily="18" charset="0"/>
          </a:endParaRPr>
        </a:p>
      </dsp:txBody>
      <dsp:txXfrm>
        <a:off x="989509" y="1346701"/>
        <a:ext cx="3379944" cy="673619"/>
      </dsp:txXfrm>
    </dsp:sp>
    <dsp:sp modelId="{0B3CA6EF-7543-4E84-B15D-D83CCCF5FB17}">
      <dsp:nvSpPr>
        <dsp:cNvPr id="0" name=""/>
        <dsp:cNvSpPr/>
      </dsp:nvSpPr>
      <dsp:spPr>
        <a:xfrm>
          <a:off x="568497" y="1262498"/>
          <a:ext cx="842024" cy="8420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5AEB0A6-74FB-4A00-9BB1-8AD68C55ED6B}">
      <dsp:nvSpPr>
        <dsp:cNvPr id="0" name=""/>
        <dsp:cNvSpPr/>
      </dsp:nvSpPr>
      <dsp:spPr>
        <a:xfrm>
          <a:off x="1137658" y="2356808"/>
          <a:ext cx="3231795" cy="673619"/>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4686" tIns="30480" rIns="30480" bIns="30480" numCol="1" spcCol="1270" anchor="ctr" anchorCtr="0">
          <a:noAutofit/>
        </a:bodyPr>
        <a:lstStyle/>
        <a:p>
          <a:pPr marL="0" lvl="0" indent="0" algn="l" defTabSz="533400">
            <a:lnSpc>
              <a:spcPct val="90000"/>
            </a:lnSpc>
            <a:spcBef>
              <a:spcPct val="0"/>
            </a:spcBef>
            <a:spcAft>
              <a:spcPct val="35000"/>
            </a:spcAft>
            <a:buNone/>
          </a:pPr>
          <a:r>
            <a:rPr lang="uk-UA" sz="1200" b="1" kern="1200">
              <a:ln w="0"/>
              <a:solidFill>
                <a:srgbClr val="34434F"/>
              </a:solidFill>
              <a:latin typeface="Inerta Light" pitchFamily="50" charset="-52"/>
              <a:cs typeface="Times New Roman" panose="02020603050405020304" pitchFamily="18" charset="0"/>
            </a:rPr>
            <a:t>порушення вимог фінансового контролю</a:t>
          </a:r>
          <a:endParaRPr lang="uk-UA" sz="1200" b="1" kern="1200" dirty="0">
            <a:ln w="0"/>
            <a:solidFill>
              <a:srgbClr val="34434F"/>
            </a:solidFill>
            <a:latin typeface="Inerta Light" pitchFamily="50" charset="-52"/>
            <a:cs typeface="Times New Roman" panose="02020603050405020304" pitchFamily="18" charset="0"/>
          </a:endParaRPr>
        </a:p>
      </dsp:txBody>
      <dsp:txXfrm>
        <a:off x="1137658" y="2356808"/>
        <a:ext cx="3231795" cy="673619"/>
      </dsp:txXfrm>
    </dsp:sp>
    <dsp:sp modelId="{7EEAC9EF-78D6-49F2-9089-6571716E43C4}">
      <dsp:nvSpPr>
        <dsp:cNvPr id="0" name=""/>
        <dsp:cNvSpPr/>
      </dsp:nvSpPr>
      <dsp:spPr>
        <a:xfrm>
          <a:off x="716646" y="2272605"/>
          <a:ext cx="842024" cy="8420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77B388-BC43-422D-8DBF-B02D10C3AED4}">
      <dsp:nvSpPr>
        <dsp:cNvPr id="0" name=""/>
        <dsp:cNvSpPr/>
      </dsp:nvSpPr>
      <dsp:spPr>
        <a:xfrm>
          <a:off x="989509" y="3366914"/>
          <a:ext cx="3379944" cy="673619"/>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4686" tIns="30480" rIns="30480" bIns="30480" numCol="1" spcCol="1270" anchor="ctr" anchorCtr="0">
          <a:noAutofit/>
        </a:bodyPr>
        <a:lstStyle/>
        <a:p>
          <a:pPr marL="0" lvl="0" indent="0" algn="l" defTabSz="533400">
            <a:lnSpc>
              <a:spcPct val="90000"/>
            </a:lnSpc>
            <a:spcBef>
              <a:spcPct val="0"/>
            </a:spcBef>
            <a:spcAft>
              <a:spcPct val="35000"/>
            </a:spcAft>
            <a:buNone/>
          </a:pPr>
          <a:r>
            <a:rPr lang="ru-RU" sz="1200" b="1" kern="1200">
              <a:ln w="0"/>
              <a:solidFill>
                <a:srgbClr val="34434F"/>
              </a:solidFill>
              <a:latin typeface="Inerta Light" pitchFamily="50" charset="-52"/>
              <a:cs typeface="Times New Roman" panose="02020603050405020304" pitchFamily="18" charset="0"/>
            </a:rPr>
            <a:t>порушення вимог щодо запобігання та врегулювання конфлікту інтересів</a:t>
          </a:r>
          <a:endParaRPr lang="uk-UA" sz="1200" b="1" kern="1200" dirty="0">
            <a:ln w="0"/>
            <a:solidFill>
              <a:srgbClr val="34434F"/>
            </a:solidFill>
            <a:latin typeface="Inerta Light" pitchFamily="50" charset="-52"/>
            <a:cs typeface="Times New Roman" panose="02020603050405020304" pitchFamily="18" charset="0"/>
          </a:endParaRPr>
        </a:p>
      </dsp:txBody>
      <dsp:txXfrm>
        <a:off x="989509" y="3366914"/>
        <a:ext cx="3379944" cy="673619"/>
      </dsp:txXfrm>
    </dsp:sp>
    <dsp:sp modelId="{A9725D22-7A30-4636-A79F-9C4018C131DF}">
      <dsp:nvSpPr>
        <dsp:cNvPr id="0" name=""/>
        <dsp:cNvSpPr/>
      </dsp:nvSpPr>
      <dsp:spPr>
        <a:xfrm>
          <a:off x="568497" y="3282712"/>
          <a:ext cx="842024" cy="8420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BE88560-24BD-465C-8ED3-F2E17AB28008}">
      <dsp:nvSpPr>
        <dsp:cNvPr id="0" name=""/>
        <dsp:cNvSpPr/>
      </dsp:nvSpPr>
      <dsp:spPr>
        <a:xfrm>
          <a:off x="506813" y="4377021"/>
          <a:ext cx="3862641" cy="673619"/>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4686" tIns="30480" rIns="30480" bIns="30480" numCol="1" spcCol="1270" anchor="ctr" anchorCtr="0">
          <a:noAutofit/>
        </a:bodyPr>
        <a:lstStyle/>
        <a:p>
          <a:pPr marL="0" lvl="0" indent="0" algn="l" defTabSz="533400">
            <a:lnSpc>
              <a:spcPct val="90000"/>
            </a:lnSpc>
            <a:spcBef>
              <a:spcPct val="0"/>
            </a:spcBef>
            <a:spcAft>
              <a:spcPct val="35000"/>
            </a:spcAft>
            <a:buNone/>
          </a:pPr>
          <a:r>
            <a:rPr lang="ru-RU" sz="1200" b="1" kern="1200">
              <a:ln w="0"/>
              <a:solidFill>
                <a:srgbClr val="34434F"/>
              </a:solidFill>
              <a:latin typeface="Inerta Light" pitchFamily="50" charset="-52"/>
              <a:cs typeface="Times New Roman" panose="02020603050405020304" pitchFamily="18" charset="0"/>
            </a:rPr>
            <a:t>незаконне використання інформації, що стала відома особі у зв'язку з виконанням службових або інших визначених законом повноважень</a:t>
          </a:r>
          <a:endParaRPr lang="uk-UA" sz="1200" b="1" kern="1200" dirty="0">
            <a:ln w="0"/>
            <a:solidFill>
              <a:srgbClr val="34434F"/>
            </a:solidFill>
            <a:latin typeface="Inerta Light" pitchFamily="50" charset="-52"/>
            <a:cs typeface="Times New Roman" panose="02020603050405020304" pitchFamily="18" charset="0"/>
          </a:endParaRPr>
        </a:p>
      </dsp:txBody>
      <dsp:txXfrm>
        <a:off x="506813" y="4377021"/>
        <a:ext cx="3862641" cy="673619"/>
      </dsp:txXfrm>
    </dsp:sp>
    <dsp:sp modelId="{E19B9233-510F-4AE2-8BC0-61682B472808}">
      <dsp:nvSpPr>
        <dsp:cNvPr id="0" name=""/>
        <dsp:cNvSpPr/>
      </dsp:nvSpPr>
      <dsp:spPr>
        <a:xfrm>
          <a:off x="85800" y="4292819"/>
          <a:ext cx="842024" cy="8420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BE532-CA4A-4000-8BC0-9D2CA404D858}">
      <dsp:nvSpPr>
        <dsp:cNvPr id="0" name=""/>
        <dsp:cNvSpPr/>
      </dsp:nvSpPr>
      <dsp:spPr>
        <a:xfrm>
          <a:off x="-5974769" y="-863632"/>
          <a:ext cx="7114500" cy="7114500"/>
        </a:xfrm>
        <a:prstGeom prst="blockArc">
          <a:avLst>
            <a:gd name="adj1" fmla="val 18900000"/>
            <a:gd name="adj2" fmla="val 2700000"/>
            <a:gd name="adj3" fmla="val 304"/>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74EE78-B496-4605-A345-BC26F01A761C}">
      <dsp:nvSpPr>
        <dsp:cNvPr id="0" name=""/>
        <dsp:cNvSpPr/>
      </dsp:nvSpPr>
      <dsp:spPr>
        <a:xfrm>
          <a:off x="758365" y="743266"/>
          <a:ext cx="3372347" cy="729408"/>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9072" tIns="27940" rIns="27940" bIns="27940" numCol="1" spcCol="1270" anchor="ctr" anchorCtr="0">
          <a:noAutofit/>
        </a:bodyPr>
        <a:lstStyle/>
        <a:p>
          <a:pPr marL="0" lvl="0" indent="0" algn="l" defTabSz="488950">
            <a:lnSpc>
              <a:spcPct val="90000"/>
            </a:lnSpc>
            <a:spcBef>
              <a:spcPct val="0"/>
            </a:spcBef>
            <a:spcAft>
              <a:spcPct val="35000"/>
            </a:spcAft>
            <a:buNone/>
          </a:pPr>
          <a:r>
            <a:rPr lang="ru-RU" sz="1100" b="1" kern="1200">
              <a:ln w="0"/>
              <a:solidFill>
                <a:srgbClr val="34434F"/>
              </a:solidFill>
              <a:latin typeface="Inerta Light" pitchFamily="50" charset="-52"/>
              <a:cs typeface="Times New Roman" panose="02020603050405020304" pitchFamily="18" charset="0"/>
            </a:rPr>
            <a:t>50 неоподатковуваний мінімум доходів громадян </a:t>
          </a:r>
          <a:r>
            <a:rPr lang="en-US" sz="1100" b="1" kern="1200">
              <a:ln w="0"/>
              <a:solidFill>
                <a:srgbClr val="C00000"/>
              </a:solidFill>
              <a:latin typeface="Inerta Light" pitchFamily="50" charset="-52"/>
              <a:cs typeface="Times New Roman" panose="02020603050405020304" pitchFamily="18" charset="0"/>
            </a:rPr>
            <a:t>(850 </a:t>
          </a:r>
          <a:r>
            <a:rPr lang="uk-UA" sz="1100" b="1" kern="1200">
              <a:ln w="0"/>
              <a:solidFill>
                <a:srgbClr val="C00000"/>
              </a:solidFill>
              <a:latin typeface="Inerta Light" pitchFamily="50" charset="-52"/>
              <a:cs typeface="Times New Roman" panose="02020603050405020304" pitchFamily="18" charset="0"/>
            </a:rPr>
            <a:t>грн</a:t>
          </a:r>
          <a:r>
            <a:rPr lang="en-US" sz="1100" b="1" kern="1200">
              <a:ln w="0"/>
              <a:solidFill>
                <a:srgbClr val="C00000"/>
              </a:solidFill>
              <a:latin typeface="Inerta Light" pitchFamily="50" charset="-52"/>
              <a:cs typeface="Times New Roman" panose="02020603050405020304" pitchFamily="18" charset="0"/>
            </a:rPr>
            <a:t>)</a:t>
          </a:r>
          <a:endParaRPr lang="uk-UA" sz="1100" b="1" kern="1200" dirty="0">
            <a:ln w="0"/>
            <a:solidFill>
              <a:srgbClr val="C00000"/>
            </a:solidFill>
            <a:latin typeface="Inerta Light" pitchFamily="50" charset="-52"/>
            <a:cs typeface="Times New Roman" panose="02020603050405020304" pitchFamily="18" charset="0"/>
          </a:endParaRPr>
        </a:p>
      </dsp:txBody>
      <dsp:txXfrm>
        <a:off x="758365" y="743266"/>
        <a:ext cx="3372347" cy="729408"/>
      </dsp:txXfrm>
    </dsp:sp>
    <dsp:sp modelId="{A9725D22-7A30-4636-A79F-9C4018C131DF}">
      <dsp:nvSpPr>
        <dsp:cNvPr id="0" name=""/>
        <dsp:cNvSpPr/>
      </dsp:nvSpPr>
      <dsp:spPr>
        <a:xfrm>
          <a:off x="72939" y="447284"/>
          <a:ext cx="1321372" cy="13213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494F60-3CF3-4702-BE4F-721AC848CDB6}">
      <dsp:nvSpPr>
        <dsp:cNvPr id="0" name=""/>
        <dsp:cNvSpPr/>
      </dsp:nvSpPr>
      <dsp:spPr>
        <a:xfrm>
          <a:off x="1117881" y="2310123"/>
          <a:ext cx="3037571" cy="766988"/>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9072" tIns="27940" rIns="27940" bIns="27940" numCol="1" spcCol="1270" anchor="ctr" anchorCtr="0">
          <a:noAutofit/>
        </a:bodyPr>
        <a:lstStyle/>
        <a:p>
          <a:pPr marL="0" lvl="0" indent="0" algn="l" defTabSz="488950">
            <a:lnSpc>
              <a:spcPct val="90000"/>
            </a:lnSpc>
            <a:spcBef>
              <a:spcPct val="0"/>
            </a:spcBef>
            <a:spcAft>
              <a:spcPct val="35000"/>
            </a:spcAft>
            <a:buNone/>
          </a:pPr>
          <a:r>
            <a:rPr lang="ru-RU" sz="1100" b="1" kern="1200">
              <a:ln w="0"/>
              <a:solidFill>
                <a:srgbClr val="34434F"/>
              </a:solidFill>
              <a:latin typeface="Inerta Light" pitchFamily="50" charset="-52"/>
              <a:cs typeface="Times New Roman" panose="02020603050405020304" pitchFamily="18" charset="0"/>
            </a:rPr>
            <a:t>2500 неоподатковуваний мінімум доходів громадян </a:t>
          </a:r>
          <a:r>
            <a:rPr lang="en-US" sz="1100" b="1" kern="1200">
              <a:ln w="0"/>
              <a:solidFill>
                <a:srgbClr val="C00000"/>
              </a:solidFill>
              <a:latin typeface="Inerta Light" pitchFamily="50" charset="-52"/>
              <a:cs typeface="Times New Roman" panose="02020603050405020304" pitchFamily="18" charset="0"/>
            </a:rPr>
            <a:t>(</a:t>
          </a:r>
          <a:r>
            <a:rPr lang="uk-UA" sz="1100" b="1" kern="1200">
              <a:ln w="0"/>
              <a:solidFill>
                <a:srgbClr val="C00000"/>
              </a:solidFill>
              <a:latin typeface="Inerta Light" pitchFamily="50" charset="-52"/>
              <a:cs typeface="Times New Roman" panose="02020603050405020304" pitchFamily="18" charset="0"/>
            </a:rPr>
            <a:t>42 </a:t>
          </a:r>
          <a:r>
            <a:rPr lang="en-US" sz="1100" b="1" kern="1200">
              <a:ln w="0"/>
              <a:solidFill>
                <a:srgbClr val="C00000"/>
              </a:solidFill>
              <a:latin typeface="Inerta Light" pitchFamily="50" charset="-52"/>
              <a:cs typeface="Times New Roman" panose="02020603050405020304" pitchFamily="18" charset="0"/>
            </a:rPr>
            <a:t>50</a:t>
          </a:r>
          <a:r>
            <a:rPr lang="uk-UA" sz="1100" b="1" kern="1200">
              <a:ln w="0"/>
              <a:solidFill>
                <a:srgbClr val="C00000"/>
              </a:solidFill>
              <a:latin typeface="Inerta Light" pitchFamily="50" charset="-52"/>
              <a:cs typeface="Times New Roman" panose="02020603050405020304" pitchFamily="18" charset="0"/>
            </a:rPr>
            <a:t>0</a:t>
          </a:r>
          <a:r>
            <a:rPr lang="en-US" sz="1100" b="1" kern="1200">
              <a:ln w="0"/>
              <a:solidFill>
                <a:srgbClr val="C00000"/>
              </a:solidFill>
              <a:latin typeface="Inerta Light" pitchFamily="50" charset="-52"/>
              <a:cs typeface="Times New Roman" panose="02020603050405020304" pitchFamily="18" charset="0"/>
            </a:rPr>
            <a:t> </a:t>
          </a:r>
          <a:r>
            <a:rPr lang="uk-UA" sz="1100" b="1" kern="1200">
              <a:ln w="0"/>
              <a:solidFill>
                <a:srgbClr val="C00000"/>
              </a:solidFill>
              <a:latin typeface="Inerta Light" pitchFamily="50" charset="-52"/>
              <a:cs typeface="Times New Roman" panose="02020603050405020304" pitchFamily="18" charset="0"/>
            </a:rPr>
            <a:t>грн</a:t>
          </a:r>
          <a:r>
            <a:rPr lang="en-US" sz="1100" b="1" kern="1200">
              <a:ln w="0"/>
              <a:solidFill>
                <a:srgbClr val="C00000"/>
              </a:solidFill>
              <a:latin typeface="Inerta Light" pitchFamily="50" charset="-52"/>
              <a:cs typeface="Times New Roman" panose="02020603050405020304" pitchFamily="18" charset="0"/>
            </a:rPr>
            <a:t>)</a:t>
          </a:r>
          <a:endParaRPr lang="uk-UA" sz="1100" b="1" kern="1200" dirty="0">
            <a:ln w="0"/>
            <a:solidFill>
              <a:srgbClr val="34434F"/>
            </a:solidFill>
            <a:latin typeface="Inerta Light" pitchFamily="50" charset="-52"/>
            <a:cs typeface="Times New Roman" panose="02020603050405020304" pitchFamily="18" charset="0"/>
          </a:endParaRPr>
        </a:p>
      </dsp:txBody>
      <dsp:txXfrm>
        <a:off x="1117881" y="2310123"/>
        <a:ext cx="3037571" cy="766988"/>
      </dsp:txXfrm>
    </dsp:sp>
    <dsp:sp modelId="{9C794C3B-47F0-4219-9BD6-A763FF5A2C47}">
      <dsp:nvSpPr>
        <dsp:cNvPr id="0" name=""/>
        <dsp:cNvSpPr/>
      </dsp:nvSpPr>
      <dsp:spPr>
        <a:xfrm>
          <a:off x="457194" y="2032931"/>
          <a:ext cx="1321372" cy="13213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17D1A4-E8F4-4D10-B0D4-C747E2DC9714}">
      <dsp:nvSpPr>
        <dsp:cNvPr id="0" name=""/>
        <dsp:cNvSpPr/>
      </dsp:nvSpPr>
      <dsp:spPr>
        <a:xfrm>
          <a:off x="733626" y="3750716"/>
          <a:ext cx="3421827" cy="1057098"/>
        </a:xfrm>
        <a:prstGeom prst="rect">
          <a:avLst/>
        </a:prstGeom>
        <a:solidFill>
          <a:srgbClr val="FFD100"/>
        </a:solidFill>
        <a:ln>
          <a:solidFill>
            <a:srgbClr val="FFD1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9072" tIns="27940" rIns="27940" bIns="27940" numCol="1" spcCol="1270" anchor="ctr" anchorCtr="0">
          <a:noAutofit/>
        </a:bodyPr>
        <a:lstStyle/>
        <a:p>
          <a:pPr marL="0" lvl="0" indent="0" algn="l" defTabSz="488950">
            <a:lnSpc>
              <a:spcPct val="90000"/>
            </a:lnSpc>
            <a:spcBef>
              <a:spcPct val="0"/>
            </a:spcBef>
            <a:spcAft>
              <a:spcPct val="35000"/>
            </a:spcAft>
            <a:buNone/>
          </a:pPr>
          <a:r>
            <a:rPr lang="ru-RU" sz="1100" b="1" kern="1200">
              <a:ln w="0"/>
              <a:solidFill>
                <a:srgbClr val="34434F"/>
              </a:solidFill>
              <a:latin typeface="Inerta Light" pitchFamily="50" charset="-52"/>
              <a:cs typeface="Times New Roman" panose="02020603050405020304" pitchFamily="18" charset="0"/>
            </a:rPr>
            <a:t>конфіскації грошей (винагороди, доходу), одержаних внаслідок адміністративного правопорушення, та/або позбавлення права обіймати певні посади чи займатися певною діяльністю строком на 1 рік</a:t>
          </a:r>
          <a:endParaRPr lang="uk-UA" sz="1100" b="1" kern="1200" dirty="0">
            <a:ln w="0"/>
            <a:solidFill>
              <a:srgbClr val="34434F"/>
            </a:solidFill>
            <a:latin typeface="Inerta Light" pitchFamily="50" charset="-52"/>
            <a:cs typeface="Times New Roman" panose="02020603050405020304" pitchFamily="18" charset="0"/>
          </a:endParaRPr>
        </a:p>
      </dsp:txBody>
      <dsp:txXfrm>
        <a:off x="733626" y="3750716"/>
        <a:ext cx="3421827" cy="1057098"/>
      </dsp:txXfrm>
    </dsp:sp>
    <dsp:sp modelId="{2D4FD0DB-C673-46C8-AA62-49944251AFAD}">
      <dsp:nvSpPr>
        <dsp:cNvPr id="0" name=""/>
        <dsp:cNvSpPr/>
      </dsp:nvSpPr>
      <dsp:spPr>
        <a:xfrm>
          <a:off x="72939" y="3618578"/>
          <a:ext cx="1321372" cy="132137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04FD2-E776-4B6D-9162-5C0AAF3EEAEA}" type="datetimeFigureOut">
              <a:rPr lang="uk-UA" smtClean="0"/>
              <a:t>19.11.2024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2426F-AF8F-4C12-A300-0A8C0C772B98}" type="slidenum">
              <a:rPr lang="uk-UA" smtClean="0"/>
              <a:t>‹№›</a:t>
            </a:fld>
            <a:endParaRPr lang="uk-UA"/>
          </a:p>
        </p:txBody>
      </p:sp>
    </p:spTree>
    <p:extLst>
      <p:ext uri="{BB962C8B-B14F-4D97-AF65-F5344CB8AC3E}">
        <p14:creationId xmlns:p14="http://schemas.microsoft.com/office/powerpoint/2010/main" val="17543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FC2426F-AF8F-4C12-A300-0A8C0C772B98}" type="slidenum">
              <a:rPr lang="uk-UA" smtClean="0"/>
              <a:t>16</a:t>
            </a:fld>
            <a:endParaRPr lang="uk-UA"/>
          </a:p>
        </p:txBody>
      </p:sp>
    </p:spTree>
    <p:extLst>
      <p:ext uri="{BB962C8B-B14F-4D97-AF65-F5344CB8AC3E}">
        <p14:creationId xmlns:p14="http://schemas.microsoft.com/office/powerpoint/2010/main" val="198766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F3CD4-21F9-B2DD-F8A4-E1D976E6B6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29D412F9-5786-58C6-4C60-E904F4074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4CB3AF82-6A22-44DF-732B-6D26FE26368B}"/>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912EC3C3-795E-96BC-AD42-BE019685CC0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5EB4B1CC-C851-4C01-EAE1-9EFB8BC4BD9C}"/>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1134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36601-5A18-D776-9A8F-FC510065D83D}"/>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116A7343-EA0E-978F-9865-BD3AB36EEB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B8B806C-CB14-4A78-E9EB-006D701C427E}"/>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6DD387FD-1E81-28D5-4FA8-59B4084CCAD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0021EA6-6A18-A0FB-CA26-177D740FAB48}"/>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5165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8BC45BF-A7A6-82CB-534E-8DB58E9993A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E7DDAFD7-AD41-34BF-056F-EC753424FF5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9EF576E5-A17D-399C-F013-FA4C1DB32A84}"/>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74AE3B3E-6CF4-94A4-5850-B8ED50F28FE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AD2CF07-829C-7334-2B4F-ED0EA4E225D6}"/>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104791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BA85B-FEF7-BBA8-5A21-1251584882D7}"/>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FB1081CB-3040-3878-1317-48489F7596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3D75635-06E1-4E2A-2D7B-BC0A77DB42E6}"/>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651379FD-716A-87AA-C700-870AFFCC59E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32A4C27-2723-6A5C-F08C-DBF6AFC08779}"/>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6272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17B76-A6B7-11FA-B396-D374EB23996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069FD0A-0C91-D658-F74E-9722BB0373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A0A09D6-999F-80D3-5BA9-991886100E57}"/>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9051C458-D3B2-3D4A-6B9C-2AAA2287237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852940D-D0BC-6A95-C1FD-CFDB22CCFD73}"/>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9124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E36EB-0AB7-9C1B-85AE-93CE0CB029E5}"/>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AAC097B-ECD7-8546-1A4C-417FBD75234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1E31B991-2CCC-13E7-F942-9878D9352E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EE5CAFB4-F9F6-5944-459C-169CCCFA58EC}"/>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6" name="Нижний колонтитул 5">
            <a:extLst>
              <a:ext uri="{FF2B5EF4-FFF2-40B4-BE49-F238E27FC236}">
                <a16:creationId xmlns:a16="http://schemas.microsoft.com/office/drawing/2014/main" id="{7D3F6889-4213-2C0B-B8BE-2EAFC19EDA06}"/>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08E7391-2B28-1EE3-9CB7-0972EAC67641}"/>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75214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6B499A-7306-B06A-C6C9-653900F9EC22}"/>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33DAC5E8-D741-DD87-238D-2E4EF7432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AE71628-B416-0AD7-165E-38FD3745938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8F912A2D-B0C8-C96C-5554-9536525B0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F71F14B-A4CD-B0AE-AD30-746E1398D1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41BA5584-4AD5-96BA-ACCD-85D70ECBA10D}"/>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8" name="Нижний колонтитул 7">
            <a:extLst>
              <a:ext uri="{FF2B5EF4-FFF2-40B4-BE49-F238E27FC236}">
                <a16:creationId xmlns:a16="http://schemas.microsoft.com/office/drawing/2014/main" id="{B06B467D-BA7B-5D44-2B1F-4E045A3D31ED}"/>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72913020-FE2D-2633-FF7B-2AA7E14B9A26}"/>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7550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893A4-05CD-A4F0-A738-5F24C237CB6B}"/>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37EBBC5D-562C-7A7F-67E5-62BDCD0484AE}"/>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4" name="Нижний колонтитул 3">
            <a:extLst>
              <a:ext uri="{FF2B5EF4-FFF2-40B4-BE49-F238E27FC236}">
                <a16:creationId xmlns:a16="http://schemas.microsoft.com/office/drawing/2014/main" id="{CA7B043C-C077-FDBF-82F8-ACA530052A0A}"/>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FF95E8FD-C43F-9FBC-E1A8-8E9B0112B140}"/>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16570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C52008-3C43-FA28-C92B-3FC512BBBBD4}"/>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3" name="Нижний колонтитул 2">
            <a:extLst>
              <a:ext uri="{FF2B5EF4-FFF2-40B4-BE49-F238E27FC236}">
                <a16:creationId xmlns:a16="http://schemas.microsoft.com/office/drawing/2014/main" id="{220C0B02-1B17-ABD6-5299-87541249311C}"/>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885C835D-F24A-F52E-2F19-D8B4213A8472}"/>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4872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A346F8-F1BB-C943-C95F-7892AB8734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305FCC72-81A5-9B8D-76CB-062CF03C1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DFBE0F86-96F1-3753-960E-C8180ABC7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F92DE7-7441-7231-49FB-2699D60A51F0}"/>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6" name="Нижний колонтитул 5">
            <a:extLst>
              <a:ext uri="{FF2B5EF4-FFF2-40B4-BE49-F238E27FC236}">
                <a16:creationId xmlns:a16="http://schemas.microsoft.com/office/drawing/2014/main" id="{B6CB8D67-6BD8-F16E-D3B6-1E48CF10A23E}"/>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7F0D7ED-1F20-5FA4-D58C-92F9929AA190}"/>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22124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FE7F3-2D99-CAE4-8722-0600A1F744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F42A0C94-AF6B-CDD1-5286-BED1FA462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8E9B0CA0-4A5F-1227-AAE4-677C54090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916B013-A10E-1347-9566-FBC985887BF2}"/>
              </a:ext>
            </a:extLst>
          </p:cNvPr>
          <p:cNvSpPr>
            <a:spLocks noGrp="1"/>
          </p:cNvSpPr>
          <p:nvPr>
            <p:ph type="dt" sz="half" idx="10"/>
          </p:nvPr>
        </p:nvSpPr>
        <p:spPr/>
        <p:txBody>
          <a:bodyPr/>
          <a:lstStyle/>
          <a:p>
            <a:fld id="{C9379579-233A-4654-BC8E-40491BC31BFC}" type="datetimeFigureOut">
              <a:rPr lang="uk-UA" smtClean="0"/>
              <a:t>19.11.2024</a:t>
            </a:fld>
            <a:endParaRPr lang="uk-UA"/>
          </a:p>
        </p:txBody>
      </p:sp>
      <p:sp>
        <p:nvSpPr>
          <p:cNvPr id="6" name="Нижний колонтитул 5">
            <a:extLst>
              <a:ext uri="{FF2B5EF4-FFF2-40B4-BE49-F238E27FC236}">
                <a16:creationId xmlns:a16="http://schemas.microsoft.com/office/drawing/2014/main" id="{41827303-75D0-DBC3-9C9A-D2B6D5B5B4A9}"/>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B2BE05DA-7CAF-F642-B77A-FC084BA39A62}"/>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41547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F2A98-04C7-523F-91EF-D9A59A5A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4147728C-1969-CEB6-7301-21ED9F28C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26D5CEB9-0DDB-7439-136A-14FC6F063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79579-233A-4654-BC8E-40491BC31BFC}" type="datetimeFigureOut">
              <a:rPr lang="uk-UA" smtClean="0"/>
              <a:t>19.11.2024</a:t>
            </a:fld>
            <a:endParaRPr lang="uk-UA"/>
          </a:p>
        </p:txBody>
      </p:sp>
      <p:sp>
        <p:nvSpPr>
          <p:cNvPr id="5" name="Нижний колонтитул 4">
            <a:extLst>
              <a:ext uri="{FF2B5EF4-FFF2-40B4-BE49-F238E27FC236}">
                <a16:creationId xmlns:a16="http://schemas.microsoft.com/office/drawing/2014/main" id="{E5C8709C-4695-78C9-3B86-CBE14DA21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Номер слайда 5">
            <a:extLst>
              <a:ext uri="{FF2B5EF4-FFF2-40B4-BE49-F238E27FC236}">
                <a16:creationId xmlns:a16="http://schemas.microsoft.com/office/drawing/2014/main" id="{73E888D4-EDEC-91B3-2195-BCBF04DCA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A66B94-FE9F-425C-BB97-3A30FBA93A20}" type="slidenum">
              <a:rPr lang="uk-UA" smtClean="0"/>
              <a:t>‹№›</a:t>
            </a:fld>
            <a:endParaRPr lang="uk-UA"/>
          </a:p>
        </p:txBody>
      </p:sp>
    </p:spTree>
    <p:extLst>
      <p:ext uri="{BB962C8B-B14F-4D97-AF65-F5344CB8AC3E}">
        <p14:creationId xmlns:p14="http://schemas.microsoft.com/office/powerpoint/2010/main" val="338776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uz.ligazakon.ua/ua/magazine_article/EA014258"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hyperlink" Target="https://uz.ligazakon.ua/ua/magazine_article/EA014258" TargetMode="External"/><Relationship Id="rId14"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hyperlink" Target="https://nazk.gov.ua/uk/novyny/konflikt-interesiv-prypysy-ob-runtovani-vysnovky-protokoly-ta-rishennya-sudu-zhovtnya/"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nazk.gov.ua/uk/novyny/konflikt-interesiv-prypysy-ta-rozpochati-kryminalni-provadzhennya-za-materialamy-nazk-u-veresni/"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визитная карточка, дизайн&#10;&#10;Автоматически созданное описание">
            <a:extLst>
              <a:ext uri="{FF2B5EF4-FFF2-40B4-BE49-F238E27FC236}">
                <a16:creationId xmlns:a16="http://schemas.microsoft.com/office/drawing/2014/main" id="{FD082C40-27BF-CB6C-F803-5E8BB3FB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8B5933-543D-C1A6-6B8E-5E19F03927BA}"/>
              </a:ext>
            </a:extLst>
          </p:cNvPr>
          <p:cNvSpPr txBox="1"/>
          <p:nvPr/>
        </p:nvSpPr>
        <p:spPr>
          <a:xfrm>
            <a:off x="884902" y="2539305"/>
            <a:ext cx="5323874" cy="1569660"/>
          </a:xfrm>
          <a:prstGeom prst="rect">
            <a:avLst/>
          </a:prstGeom>
          <a:noFill/>
        </p:spPr>
        <p:txBody>
          <a:bodyPr wrap="square" rtlCol="0">
            <a:spAutoFit/>
          </a:bodyPr>
          <a:lstStyle/>
          <a:p>
            <a:r>
              <a:rPr lang="uk-UA" sz="2400" b="1">
                <a:solidFill>
                  <a:srgbClr val="243542"/>
                </a:solidFill>
                <a:latin typeface="Inerta ExtBd" pitchFamily="50" charset="-52"/>
              </a:rPr>
              <a:t>Вимоги, заборони та обмеження, встановлені Законом України </a:t>
            </a:r>
          </a:p>
          <a:p>
            <a:r>
              <a:rPr lang="uk-UA" sz="2400" b="1">
                <a:solidFill>
                  <a:srgbClr val="243542"/>
                </a:solidFill>
                <a:latin typeface="Inerta ExtBd" pitchFamily="50" charset="-52"/>
              </a:rPr>
              <a:t>«Про запобігання корупції». </a:t>
            </a:r>
          </a:p>
          <a:p>
            <a:r>
              <a:rPr lang="uk-UA" sz="2400" b="1">
                <a:solidFill>
                  <a:srgbClr val="243542"/>
                </a:solidFill>
                <a:latin typeface="Inerta ExtBd" pitchFamily="50" charset="-52"/>
              </a:rPr>
              <a:t>Відповідальність за їх порушення.</a:t>
            </a:r>
          </a:p>
        </p:txBody>
      </p:sp>
      <p:sp>
        <p:nvSpPr>
          <p:cNvPr id="5" name="TextBox 4">
            <a:extLst>
              <a:ext uri="{FF2B5EF4-FFF2-40B4-BE49-F238E27FC236}">
                <a16:creationId xmlns:a16="http://schemas.microsoft.com/office/drawing/2014/main" id="{5F289808-6D4C-42E9-4F4A-B59C291BA74F}"/>
              </a:ext>
            </a:extLst>
          </p:cNvPr>
          <p:cNvSpPr txBox="1"/>
          <p:nvPr/>
        </p:nvSpPr>
        <p:spPr>
          <a:xfrm>
            <a:off x="884902" y="5606055"/>
            <a:ext cx="11038874" cy="1015663"/>
          </a:xfrm>
          <a:prstGeom prst="rect">
            <a:avLst/>
          </a:prstGeom>
          <a:noFill/>
        </p:spPr>
        <p:txBody>
          <a:bodyPr wrap="square" rtlCol="0">
            <a:spAutoFit/>
          </a:bodyPr>
          <a:lstStyle/>
          <a:p>
            <a:r>
              <a:rPr lang="uk-UA" sz="2000" b="1" i="1">
                <a:solidFill>
                  <a:srgbClr val="243542"/>
                </a:solidFill>
                <a:latin typeface="Inerta ExtBd" pitchFamily="50" charset="-52"/>
              </a:rPr>
              <a:t>Сектор з питань запобігання </a:t>
            </a:r>
          </a:p>
          <a:p>
            <a:r>
              <a:rPr lang="uk-UA" sz="2000" b="1" i="1">
                <a:solidFill>
                  <a:srgbClr val="243542"/>
                </a:solidFill>
                <a:latin typeface="Inerta ExtBd" pitchFamily="50" charset="-52"/>
              </a:rPr>
              <a:t>та виявлення корупції</a:t>
            </a:r>
          </a:p>
          <a:p>
            <a:pPr algn="ctr"/>
            <a:r>
              <a:rPr lang="uk-UA" sz="2000" b="1">
                <a:solidFill>
                  <a:srgbClr val="243542"/>
                </a:solidFill>
                <a:latin typeface="Inerta ExtBd" pitchFamily="50" charset="-52"/>
              </a:rPr>
              <a:t>2024 рік</a:t>
            </a:r>
            <a:endParaRPr lang="uk-UA">
              <a:solidFill>
                <a:srgbClr val="243542"/>
              </a:solidFill>
              <a:latin typeface="Inerta Light" pitchFamily="50" charset="-52"/>
            </a:endParaRPr>
          </a:p>
        </p:txBody>
      </p:sp>
    </p:spTree>
    <p:extLst>
      <p:ext uri="{BB962C8B-B14F-4D97-AF65-F5344CB8AC3E}">
        <p14:creationId xmlns:p14="http://schemas.microsoft.com/office/powerpoint/2010/main" val="13326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B8D6-64F6-886F-9208-2B565AE8195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4E5A2FF-9498-B85C-76CC-06D7175A514A}"/>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872299BB-7871-8150-9445-80F45A3F6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71A06E49-6991-B9C9-4B37-32E6C2BBB09F}"/>
              </a:ext>
            </a:extLst>
          </p:cNvPr>
          <p:cNvSpPr/>
          <p:nvPr/>
        </p:nvSpPr>
        <p:spPr>
          <a:xfrm>
            <a:off x="483099" y="789308"/>
            <a:ext cx="6139082" cy="1058743"/>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E99C44D1-2298-4BD7-A2FA-D6006E1764F8}"/>
              </a:ext>
            </a:extLst>
          </p:cNvPr>
          <p:cNvSpPr txBox="1"/>
          <p:nvPr/>
        </p:nvSpPr>
        <p:spPr>
          <a:xfrm>
            <a:off x="589506" y="789308"/>
            <a:ext cx="6032675" cy="1077218"/>
          </a:xfrm>
          <a:prstGeom prst="rect">
            <a:avLst/>
          </a:prstGeom>
          <a:noFill/>
        </p:spPr>
        <p:txBody>
          <a:bodyPr wrap="square">
            <a:spAutoFit/>
          </a:bodyPr>
          <a:lstStyle/>
          <a:p>
            <a:r>
              <a:rPr lang="ru-RU" sz="2000" b="1" i="1">
                <a:solidFill>
                  <a:srgbClr val="002060"/>
                </a:solidFill>
                <a:latin typeface="Trebuchet MS" panose="020B0603020202020204" pitchFamily="34" charset="0"/>
              </a:rPr>
              <a:t>Стаття 25 Закону </a:t>
            </a:r>
          </a:p>
          <a:p>
            <a:r>
              <a:rPr lang="ru-RU" sz="2000" b="1" i="1">
                <a:solidFill>
                  <a:srgbClr val="002060"/>
                </a:solidFill>
                <a:latin typeface="Trebuchet MS" panose="020B0603020202020204" pitchFamily="34" charset="0"/>
              </a:rPr>
              <a:t>«Обмеження щодо сумісництва та </a:t>
            </a:r>
            <a:r>
              <a:rPr lang="ru-RU" sz="2000" b="1" i="1" err="1">
                <a:solidFill>
                  <a:srgbClr val="002060"/>
                </a:solidFill>
                <a:latin typeface="Trebuchet MS" panose="020B0603020202020204" pitchFamily="34" charset="0"/>
              </a:rPr>
              <a:t>суміщення</a:t>
            </a:r>
            <a:r>
              <a:rPr lang="ru-RU" sz="2000" b="1" i="1">
                <a:solidFill>
                  <a:srgbClr val="002060"/>
                </a:solidFill>
                <a:latin typeface="Trebuchet MS" panose="020B0603020202020204" pitchFamily="34" charset="0"/>
              </a:rPr>
              <a:t> </a:t>
            </a:r>
          </a:p>
          <a:p>
            <a:r>
              <a:rPr lang="ru-RU" sz="2000" b="1" i="1">
                <a:solidFill>
                  <a:srgbClr val="002060"/>
                </a:solidFill>
                <a:latin typeface="Trebuchet MS" panose="020B0603020202020204" pitchFamily="34" charset="0"/>
              </a:rPr>
              <a:t>з </a:t>
            </a:r>
            <a:r>
              <a:rPr lang="ru-RU" sz="2000" b="1" i="1" err="1">
                <a:solidFill>
                  <a:srgbClr val="002060"/>
                </a:solidFill>
                <a:latin typeface="Trebuchet MS" panose="020B0603020202020204" pitchFamily="34" charset="0"/>
              </a:rPr>
              <a:t>іншими</a:t>
            </a:r>
            <a:r>
              <a:rPr lang="ru-RU" sz="2000" b="1" i="1">
                <a:solidFill>
                  <a:srgbClr val="002060"/>
                </a:solidFill>
                <a:latin typeface="Trebuchet MS" panose="020B0603020202020204" pitchFamily="34" charset="0"/>
              </a:rPr>
              <a:t> видами </a:t>
            </a:r>
            <a:r>
              <a:rPr lang="ru-RU" sz="2000" b="1" i="1" err="1">
                <a:solidFill>
                  <a:srgbClr val="002060"/>
                </a:solidFill>
                <a:latin typeface="Trebuchet MS" panose="020B0603020202020204" pitchFamily="34" charset="0"/>
              </a:rPr>
              <a:t>діяльності</a:t>
            </a:r>
            <a:r>
              <a:rPr lang="ru-RU" sz="2400" b="1" i="1">
                <a:solidFill>
                  <a:srgbClr val="002060"/>
                </a:solidFill>
                <a:latin typeface="Trebuchet MS" panose="020B0603020202020204" pitchFamily="34" charset="0"/>
              </a:rPr>
              <a:t>»</a:t>
            </a:r>
          </a:p>
        </p:txBody>
      </p:sp>
      <p:sp>
        <p:nvSpPr>
          <p:cNvPr id="3" name="Прямокутник: округлені кути 2">
            <a:extLst>
              <a:ext uri="{FF2B5EF4-FFF2-40B4-BE49-F238E27FC236}">
                <a16:creationId xmlns:a16="http://schemas.microsoft.com/office/drawing/2014/main" id="{A590DAB2-1074-D36F-33A4-02D40C4977FD}"/>
              </a:ext>
            </a:extLst>
          </p:cNvPr>
          <p:cNvSpPr/>
          <p:nvPr/>
        </p:nvSpPr>
        <p:spPr>
          <a:xfrm>
            <a:off x="483099" y="2130752"/>
            <a:ext cx="11471478" cy="4635807"/>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uk-UA" sz="1800" b="1">
              <a:solidFill>
                <a:srgbClr val="C00000"/>
              </a:solidFill>
              <a:latin typeface="Trebuchet MS" panose="020B0603020202020204" pitchFamily="34" charset="0"/>
            </a:endParaRPr>
          </a:p>
          <a:p>
            <a:r>
              <a:rPr lang="uk-UA" sz="1600" b="1">
                <a:solidFill>
                  <a:srgbClr val="C00000"/>
                </a:solidFill>
                <a:latin typeface="Trebuchet MS" panose="020B0603020202020204" pitchFamily="34" charset="0"/>
              </a:rPr>
              <a:t>Забороняє </a:t>
            </a:r>
            <a:r>
              <a:rPr lang="uk-UA" sz="1600" b="1">
                <a:solidFill>
                  <a:srgbClr val="404040"/>
                </a:solidFill>
                <a:latin typeface="Trebuchet MS" panose="020B0603020202020204" pitchFamily="34" charset="0"/>
              </a:rPr>
              <a:t>особі: </a:t>
            </a:r>
          </a:p>
          <a:p>
            <a:r>
              <a:rPr lang="uk-UA" sz="1600" b="1">
                <a:solidFill>
                  <a:srgbClr val="404040"/>
                </a:solidFill>
                <a:latin typeface="Trebuchet MS" panose="020B0603020202020204" pitchFamily="34" charset="0"/>
              </a:rPr>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 якщо інше не передбачено Конституцією або законами України; </a:t>
            </a:r>
          </a:p>
          <a:p>
            <a:endParaRPr lang="uk-UA" sz="1000" b="1">
              <a:solidFill>
                <a:srgbClr val="404040"/>
              </a:solidFill>
              <a:latin typeface="Trebuchet MS" panose="020B0603020202020204" pitchFamily="34" charset="0"/>
            </a:endParaRPr>
          </a:p>
          <a:p>
            <a:r>
              <a:rPr lang="uk-UA" sz="1600" b="1">
                <a:solidFill>
                  <a:srgbClr val="404040"/>
                </a:solidFill>
                <a:latin typeface="Trebuchet MS" panose="020B0603020202020204" pitchFamily="34" charset="0"/>
              </a:rPr>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випадків, коли особи здійснюють функції з управління акціями (частками, паями), що належать державі чи територіальній громаді, та представляють інтереси держави чи територіальної громади в раді (спостережній раді)), якщо інше не передбачено Конституцією або законами України.</a:t>
            </a:r>
          </a:p>
          <a:p>
            <a:endParaRPr lang="uk-UA" sz="1000" b="1">
              <a:solidFill>
                <a:srgbClr val="404040"/>
              </a:solidFill>
              <a:latin typeface="Trebuchet MS" panose="020B0603020202020204" pitchFamily="34" charset="0"/>
            </a:endParaRPr>
          </a:p>
          <a:p>
            <a:r>
              <a:rPr lang="uk-UA" sz="1600" b="1">
                <a:solidFill>
                  <a:srgbClr val="404040"/>
                </a:solidFill>
                <a:latin typeface="Trebuchet MS" panose="020B0603020202020204" pitchFamily="34" charset="0"/>
              </a:rPr>
              <a:t>Особа, призначена (обрана) на посаду, зобов’язана не пізніше 15 робочих днів з дня призначення (обрання) на посаду здійснити дії, спрямовані на припинення підприємницької діяльності та припинення її повноважень у складі правління, інших виконавчих чи контрольних органів, наглядової ради підприємства або організації, що має на меті одержання прибутку (крім випадків, якщо особа здійснює функції з управління акціями (частками, паями), що належать державі чи територіальній громаді, та представляє інтереси держави чи територіальної громади в раді (спостережній раді)), якщо інше не передбачено Конституцією або законами України.</a:t>
            </a:r>
            <a:endParaRPr lang="uk-UA" sz="1600" b="0">
              <a:solidFill>
                <a:prstClr val="black"/>
              </a:solidFill>
              <a:latin typeface="Trebuchet MS" panose="020B0603020202020204" pitchFamily="34" charset="0"/>
            </a:endParaRPr>
          </a:p>
          <a:p>
            <a:pPr algn="ctr"/>
            <a:endParaRPr lang="uk-UA"/>
          </a:p>
        </p:txBody>
      </p:sp>
      <p:pic>
        <p:nvPicPr>
          <p:cNvPr id="4" name="Google Shape;99;p14">
            <a:extLst>
              <a:ext uri="{FF2B5EF4-FFF2-40B4-BE49-F238E27FC236}">
                <a16:creationId xmlns:a16="http://schemas.microsoft.com/office/drawing/2014/main" id="{7D6B3DF7-DDC0-47D5-5E6B-24FDFB5FD4D1}"/>
              </a:ext>
            </a:extLst>
          </p:cNvPr>
          <p:cNvPicPr preferRelativeResize="0"/>
          <p:nvPr/>
        </p:nvPicPr>
        <p:blipFill rotWithShape="1">
          <a:blip r:embed="rId3">
            <a:alphaModFix/>
          </a:blip>
          <a:srcRect/>
          <a:stretch/>
        </p:blipFill>
        <p:spPr>
          <a:xfrm>
            <a:off x="7866205" y="467228"/>
            <a:ext cx="3385728" cy="1399298"/>
          </a:xfrm>
          <a:prstGeom prst="rect">
            <a:avLst/>
          </a:prstGeom>
          <a:noFill/>
          <a:ln>
            <a:noFill/>
          </a:ln>
        </p:spPr>
      </p:pic>
    </p:spTree>
    <p:extLst>
      <p:ext uri="{BB962C8B-B14F-4D97-AF65-F5344CB8AC3E}">
        <p14:creationId xmlns:p14="http://schemas.microsoft.com/office/powerpoint/2010/main" val="19215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78BC-B62E-2375-9FBA-ED2DF28EC2CD}"/>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17E1A42-4A0C-5D02-1AC9-A4EEB43BB528}"/>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898574F5-F008-FC3A-B93B-38CDBCE61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940D2870-5370-73CD-66F2-A5977836D2A9}"/>
              </a:ext>
            </a:extLst>
          </p:cNvPr>
          <p:cNvSpPr/>
          <p:nvPr/>
        </p:nvSpPr>
        <p:spPr>
          <a:xfrm>
            <a:off x="483099" y="1017560"/>
            <a:ext cx="11471478" cy="83049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82146D32-FA79-52CE-C170-72A8A10A81B6}"/>
              </a:ext>
            </a:extLst>
          </p:cNvPr>
          <p:cNvSpPr txBox="1"/>
          <p:nvPr/>
        </p:nvSpPr>
        <p:spPr>
          <a:xfrm>
            <a:off x="589506" y="1017054"/>
            <a:ext cx="11119395" cy="830997"/>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26 Закону «Обмеження </a:t>
            </a:r>
            <a:r>
              <a:rPr lang="ru-RU" sz="2400" b="1" i="1" err="1">
                <a:solidFill>
                  <a:srgbClr val="002060"/>
                </a:solidFill>
                <a:latin typeface="Trebuchet MS" panose="020B0603020202020204" pitchFamily="34" charset="0"/>
              </a:rPr>
              <a:t>після</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припинення</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діяльності</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пов’язаної</a:t>
            </a:r>
            <a:r>
              <a:rPr lang="ru-RU" sz="2400" b="1" i="1">
                <a:solidFill>
                  <a:srgbClr val="002060"/>
                </a:solidFill>
                <a:latin typeface="Trebuchet MS" panose="020B0603020202020204" pitchFamily="34" charset="0"/>
              </a:rPr>
              <a:t> з </a:t>
            </a:r>
            <a:r>
              <a:rPr lang="ru-RU" sz="2400" b="1" i="1" err="1">
                <a:solidFill>
                  <a:srgbClr val="002060"/>
                </a:solidFill>
                <a:latin typeface="Trebuchet MS" panose="020B0603020202020204" pitchFamily="34" charset="0"/>
              </a:rPr>
              <a:t>виконанням</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функцій</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держави</a:t>
            </a:r>
            <a:r>
              <a:rPr lang="ru-RU" sz="2400" b="1" i="1">
                <a:solidFill>
                  <a:srgbClr val="002060"/>
                </a:solidFill>
                <a:latin typeface="Trebuchet MS" panose="020B0603020202020204" pitchFamily="34" charset="0"/>
              </a:rPr>
              <a:t>»</a:t>
            </a:r>
          </a:p>
        </p:txBody>
      </p:sp>
      <p:pic>
        <p:nvPicPr>
          <p:cNvPr id="7" name="Рисунок 6" descr="Зображення, що містить текст, знімок екрана, Шрифт, документ&#10;&#10;Автоматично згенерований опис">
            <a:extLst>
              <a:ext uri="{FF2B5EF4-FFF2-40B4-BE49-F238E27FC236}">
                <a16:creationId xmlns:a16="http://schemas.microsoft.com/office/drawing/2014/main" id="{7CB9296D-F7B0-5A18-762E-64C34629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658" y="1982804"/>
            <a:ext cx="9991023" cy="4668253"/>
          </a:xfrm>
          <a:prstGeom prst="rect">
            <a:avLst/>
          </a:prstGeom>
        </p:spPr>
      </p:pic>
    </p:spTree>
    <p:extLst>
      <p:ext uri="{BB962C8B-B14F-4D97-AF65-F5344CB8AC3E}">
        <p14:creationId xmlns:p14="http://schemas.microsoft.com/office/powerpoint/2010/main" val="41043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E6F4-5633-5C34-29FE-7FC5DDF5D1EB}"/>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2C1EB73-A424-0DB3-9303-1D0CC1EBD414}"/>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45DE5262-F228-8ACB-1A20-C67CA7389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7423D415-A5C8-0559-0463-FF3E17DCA8C8}"/>
              </a:ext>
            </a:extLst>
          </p:cNvPr>
          <p:cNvSpPr/>
          <p:nvPr/>
        </p:nvSpPr>
        <p:spPr>
          <a:xfrm>
            <a:off x="483099" y="1017560"/>
            <a:ext cx="11471478" cy="83049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C073F0CB-5EE6-3B8C-2722-0AB8A10FCDBC}"/>
              </a:ext>
            </a:extLst>
          </p:cNvPr>
          <p:cNvSpPr txBox="1"/>
          <p:nvPr/>
        </p:nvSpPr>
        <p:spPr>
          <a:xfrm>
            <a:off x="589506" y="1017054"/>
            <a:ext cx="11119395" cy="461665"/>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27 Закону «Обмеження спільної роботи близьких осіб»</a:t>
            </a:r>
          </a:p>
        </p:txBody>
      </p:sp>
      <p:sp>
        <p:nvSpPr>
          <p:cNvPr id="3" name="Прямокутник: округлені кути 2">
            <a:extLst>
              <a:ext uri="{FF2B5EF4-FFF2-40B4-BE49-F238E27FC236}">
                <a16:creationId xmlns:a16="http://schemas.microsoft.com/office/drawing/2014/main" id="{C40D5DAB-938B-BC3F-7991-5B2679BACB38}"/>
              </a:ext>
            </a:extLst>
          </p:cNvPr>
          <p:cNvSpPr/>
          <p:nvPr/>
        </p:nvSpPr>
        <p:spPr>
          <a:xfrm>
            <a:off x="589506" y="2035122"/>
            <a:ext cx="11471478" cy="4635807"/>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b="1">
                <a:solidFill>
                  <a:srgbClr val="C00000"/>
                </a:solidFill>
                <a:latin typeface="Trebuchet MS" panose="020B0603020202020204" pitchFamily="34" charset="0"/>
              </a:rPr>
              <a:t>Вказує </a:t>
            </a:r>
            <a:r>
              <a:rPr lang="ru-RU" sz="1600" b="1">
                <a:solidFill>
                  <a:srgbClr val="404040"/>
                </a:solidFill>
                <a:latin typeface="Trebuchet MS" panose="020B0603020202020204" pitchFamily="34" charset="0"/>
              </a:rPr>
              <a:t>на те, що особа не може мати у прямому підпорядкуванні близьких їй осіб або бути прямо підпорядкованими у зв’язку з виконанням повноважень близьким їй особам.</a:t>
            </a:r>
          </a:p>
          <a:p>
            <a:r>
              <a:rPr lang="ru-RU" sz="1600" b="1">
                <a:solidFill>
                  <a:srgbClr val="404040"/>
                </a:solidFill>
                <a:latin typeface="Trebuchet MS" panose="020B0603020202020204" pitchFamily="34" charset="0"/>
              </a:rPr>
              <a:t>Особа, яка претендує на зайняття посад, зазначених у пункті 1 частини першої статті 3 Закону, зобов’язана повідомити керівництво органу, на посаду в якому вона претендує, про працюючих у цьому органі близьких їм осіб.</a:t>
            </a:r>
          </a:p>
          <a:p>
            <a:r>
              <a:rPr lang="uk-UA" sz="1600" b="1">
                <a:solidFill>
                  <a:srgbClr val="404040"/>
                </a:solidFill>
                <a:latin typeface="Trebuchet MS" panose="020B0603020202020204" pitchFamily="34" charset="0"/>
              </a:rPr>
              <a:t>У разі виникнення обставин, що порушують вимоги цієї статті, відповідна особа, близька їй особа вживають заходів щодо усунення таких обставин у п’ятнадцятиденний строк.</a:t>
            </a:r>
          </a:p>
          <a:p>
            <a:r>
              <a:rPr lang="ru-RU" sz="1600" b="1">
                <a:solidFill>
                  <a:srgbClr val="404040"/>
                </a:solidFill>
                <a:latin typeface="Trebuchet MS" panose="020B0603020202020204" pitchFamily="34" charset="0"/>
              </a:rPr>
              <a:t>Якщо в зазначений строк ці обставини добровільно не усунуто, відповідна особа або близька їй особа в місячний строк з моменту виникнення обставин підлягають переведенню в установленому порядку на іншу посаду, що виключає пряме підпорядкування.</a:t>
            </a:r>
          </a:p>
          <a:p>
            <a:r>
              <a:rPr lang="ru-RU" sz="1600" b="1">
                <a:solidFill>
                  <a:srgbClr val="404040"/>
                </a:solidFill>
                <a:latin typeface="Trebuchet MS" panose="020B0603020202020204" pitchFamily="34" charset="0"/>
              </a:rPr>
              <a:t>У разі неможливості такого переведення особа, яка перебуває у підпорядкуванні, підлягає звільненню із займаної посади.</a:t>
            </a:r>
            <a:endParaRPr lang="ru-RU" sz="900" b="0">
              <a:solidFill>
                <a:prstClr val="black"/>
              </a:solidFill>
              <a:latin typeface="Segoe UI" panose="020B0502040204020203" pitchFamily="34" charset="0"/>
            </a:endParaRPr>
          </a:p>
          <a:p>
            <a:pPr algn="ctr"/>
            <a:endParaRPr lang="uk-UA"/>
          </a:p>
        </p:txBody>
      </p:sp>
    </p:spTree>
    <p:extLst>
      <p:ext uri="{BB962C8B-B14F-4D97-AF65-F5344CB8AC3E}">
        <p14:creationId xmlns:p14="http://schemas.microsoft.com/office/powerpoint/2010/main" val="385342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5A4E-DA15-0481-FFD2-FF7D06F4EE46}"/>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3823D2C-623E-A760-F8A5-E94C3CF1191F}"/>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BF0EDC9A-F11A-5B0E-ED12-52BDAD556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CEFA354D-43C5-F37B-5FE1-1E3F6845642B}"/>
              </a:ext>
            </a:extLst>
          </p:cNvPr>
          <p:cNvSpPr/>
          <p:nvPr/>
        </p:nvSpPr>
        <p:spPr>
          <a:xfrm>
            <a:off x="483099" y="1017560"/>
            <a:ext cx="11471478" cy="83049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93192147-F143-A375-797F-2D525FDC1D40}"/>
              </a:ext>
            </a:extLst>
          </p:cNvPr>
          <p:cNvSpPr txBox="1"/>
          <p:nvPr/>
        </p:nvSpPr>
        <p:spPr>
          <a:xfrm>
            <a:off x="589506" y="1017054"/>
            <a:ext cx="11119395" cy="830997"/>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36 Закону «Запобігання конфлікту інтересів у зв’язку з наявністю в особи підприємств чи корпоративних прав»</a:t>
            </a:r>
          </a:p>
        </p:txBody>
      </p:sp>
      <p:sp>
        <p:nvSpPr>
          <p:cNvPr id="3" name="Прямокутник: округлені кути 2">
            <a:extLst>
              <a:ext uri="{FF2B5EF4-FFF2-40B4-BE49-F238E27FC236}">
                <a16:creationId xmlns:a16="http://schemas.microsoft.com/office/drawing/2014/main" id="{F6644284-0C1E-00A5-6B99-E5C18027A83E}"/>
              </a:ext>
            </a:extLst>
          </p:cNvPr>
          <p:cNvSpPr/>
          <p:nvPr/>
        </p:nvSpPr>
        <p:spPr>
          <a:xfrm>
            <a:off x="589506" y="2035122"/>
            <a:ext cx="11471478" cy="4635807"/>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uk-UA" sz="1800" b="1">
              <a:solidFill>
                <a:srgbClr val="C00000"/>
              </a:solidFill>
              <a:latin typeface="Trebuchet MS" panose="020B0603020202020204" pitchFamily="34" charset="0"/>
            </a:endParaRPr>
          </a:p>
          <a:p>
            <a:r>
              <a:rPr lang="ru-RU" sz="1600" b="1">
                <a:solidFill>
                  <a:srgbClr val="C00000"/>
                </a:solidFill>
                <a:latin typeface="Trebuchet MS" panose="020B0603020202020204" pitchFamily="34" charset="0"/>
              </a:rPr>
              <a:t>Зобов’язує </a:t>
            </a:r>
            <a:r>
              <a:rPr lang="ru-RU" sz="1600" b="1">
                <a:solidFill>
                  <a:srgbClr val="404040"/>
                </a:solidFill>
                <a:latin typeface="Trebuchet MS" panose="020B0603020202020204" pitchFamily="34" charset="0"/>
              </a:rPr>
              <a:t>особу протягом 60 днів після призначення (обрання) на посаду передати в управління іншій особі належні їм підприємства та корпоративні права в порядку, встановленому законом.</a:t>
            </a:r>
          </a:p>
          <a:p>
            <a:r>
              <a:rPr lang="ru-RU" sz="1600" b="1">
                <a:solidFill>
                  <a:srgbClr val="404040"/>
                </a:solidFill>
                <a:latin typeface="Trebuchet MS" panose="020B0603020202020204" pitchFamily="34" charset="0"/>
              </a:rPr>
              <a:t>Особі </a:t>
            </a:r>
            <a:r>
              <a:rPr lang="ru-RU" sz="1600" b="1">
                <a:solidFill>
                  <a:srgbClr val="C00000"/>
                </a:solidFill>
                <a:latin typeface="Trebuchet MS" panose="020B0603020202020204" pitchFamily="34" charset="0"/>
              </a:rPr>
              <a:t>забороняється </a:t>
            </a:r>
            <a:r>
              <a:rPr lang="ru-RU" sz="1600" b="1">
                <a:solidFill>
                  <a:srgbClr val="404040"/>
                </a:solidFill>
                <a:latin typeface="Trebuchet MS" panose="020B0603020202020204" pitchFamily="34" charset="0"/>
              </a:rPr>
              <a:t>передавати в управління належні їй підприємства та корпоративні права на користь членів своєї сім’ї.</a:t>
            </a:r>
          </a:p>
          <a:p>
            <a:r>
              <a:rPr lang="ru-RU" sz="1600" b="1">
                <a:solidFill>
                  <a:srgbClr val="404040"/>
                </a:solidFill>
                <a:latin typeface="Trebuchet MS" panose="020B0603020202020204" pitchFamily="34" charset="0"/>
              </a:rPr>
              <a:t>Особа, призначена на посаду, в одноденний термін після передачі в управління належних їй підприємств та корпоративних прав </a:t>
            </a:r>
            <a:r>
              <a:rPr lang="ru-RU" sz="1600" b="1">
                <a:solidFill>
                  <a:srgbClr val="C00000"/>
                </a:solidFill>
                <a:latin typeface="Trebuchet MS" panose="020B0603020202020204" pitchFamily="34" charset="0"/>
              </a:rPr>
              <a:t>зобов’язана </a:t>
            </a:r>
            <a:r>
              <a:rPr lang="ru-RU" sz="1600" b="1">
                <a:solidFill>
                  <a:srgbClr val="404040"/>
                </a:solidFill>
                <a:latin typeface="Trebuchet MS" panose="020B0603020202020204" pitchFamily="34" charset="0"/>
              </a:rPr>
              <a:t>письмово повідомити про це Національне агентство з питань запобігання корупції із наданням нотаріально засвідченої копії укладеного договору.</a:t>
            </a:r>
            <a:endParaRPr lang="ru-RU" sz="900" b="0">
              <a:solidFill>
                <a:prstClr val="black"/>
              </a:solidFill>
              <a:latin typeface="Segoe UI" panose="020B0502040204020203" pitchFamily="34" charset="0"/>
            </a:endParaRPr>
          </a:p>
          <a:p>
            <a:pPr algn="ctr"/>
            <a:endParaRPr lang="uk-UA"/>
          </a:p>
        </p:txBody>
      </p:sp>
    </p:spTree>
    <p:extLst>
      <p:ext uri="{BB962C8B-B14F-4D97-AF65-F5344CB8AC3E}">
        <p14:creationId xmlns:p14="http://schemas.microsoft.com/office/powerpoint/2010/main" val="249090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B6E5-0146-6FA9-8117-56CCCDB6106B}"/>
            </a:ext>
          </a:extLst>
        </p:cNvPr>
        <p:cNvGrpSpPr/>
        <p:nvPr/>
      </p:nvGrpSpPr>
      <p:grpSpPr>
        <a:xfrm>
          <a:off x="0" y="0"/>
          <a:ext cx="0" cy="0"/>
          <a:chOff x="0" y="0"/>
          <a:chExt cx="0" cy="0"/>
        </a:xfrm>
      </p:grpSpPr>
      <p:pic>
        <p:nvPicPr>
          <p:cNvPr id="3" name="Рисунок 2" descr="Изображение выглядит как текст, снимок экрана, визитная карточка, дизайн&#10;&#10;Автоматически созданное описание">
            <a:extLst>
              <a:ext uri="{FF2B5EF4-FFF2-40B4-BE49-F238E27FC236}">
                <a16:creationId xmlns:a16="http://schemas.microsoft.com/office/drawing/2014/main" id="{0A58339A-D6A2-39E5-D67B-6125F7552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 y="0"/>
            <a:ext cx="12192000" cy="6858000"/>
          </a:xfrm>
          <a:prstGeom prst="rect">
            <a:avLst/>
          </a:prstGeom>
        </p:spPr>
      </p:pic>
      <p:pic>
        <p:nvPicPr>
          <p:cNvPr id="2" name="Рисунок 1" descr="Зображення, що містить коло, жовтий, знімок екрана, Графіка&#10;&#10;Автоматично згенерований опис">
            <a:extLst>
              <a:ext uri="{FF2B5EF4-FFF2-40B4-BE49-F238E27FC236}">
                <a16:creationId xmlns:a16="http://schemas.microsoft.com/office/drawing/2014/main" id="{D74C9C67-0682-A711-74D7-435F91E21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34" y="3262016"/>
            <a:ext cx="3118599" cy="3118599"/>
          </a:xfrm>
          <a:prstGeom prst="rect">
            <a:avLst/>
          </a:prstGeom>
        </p:spPr>
      </p:pic>
      <p:sp>
        <p:nvSpPr>
          <p:cNvPr id="6" name="TextBox 5">
            <a:extLst>
              <a:ext uri="{FF2B5EF4-FFF2-40B4-BE49-F238E27FC236}">
                <a16:creationId xmlns:a16="http://schemas.microsoft.com/office/drawing/2014/main" id="{51CD2C34-3422-8CFF-3F3F-FEFCCEEA94A2}"/>
              </a:ext>
            </a:extLst>
          </p:cNvPr>
          <p:cNvSpPr txBox="1"/>
          <p:nvPr/>
        </p:nvSpPr>
        <p:spPr>
          <a:xfrm>
            <a:off x="358882" y="1574087"/>
            <a:ext cx="6446773" cy="646331"/>
          </a:xfrm>
          <a:prstGeom prst="rect">
            <a:avLst/>
          </a:prstGeom>
          <a:noFill/>
        </p:spPr>
        <p:txBody>
          <a:bodyPr wrap="square">
            <a:spAutoFit/>
          </a:bodyPr>
          <a:lstStyle/>
          <a:p>
            <a:pPr algn="ctr"/>
            <a:r>
              <a:rPr lang="ru-RU" sz="1800" b="1" i="1">
                <a:solidFill>
                  <a:srgbClr val="002060"/>
                </a:solidFill>
                <a:latin typeface="Trebuchet MS" panose="020B0603020202020204" pitchFamily="34" charset="0"/>
              </a:rPr>
              <a:t>Стаття 65</a:t>
            </a:r>
            <a:r>
              <a:rPr lang="ru-RU" sz="1800" b="1" i="1" baseline="30000">
                <a:solidFill>
                  <a:srgbClr val="002060"/>
                </a:solidFill>
                <a:latin typeface="Trebuchet MS" panose="020B0603020202020204" pitchFamily="34" charset="0"/>
              </a:rPr>
              <a:t>1</a:t>
            </a:r>
            <a:r>
              <a:rPr lang="ru-RU" sz="1800" b="1" i="1">
                <a:solidFill>
                  <a:srgbClr val="002060"/>
                </a:solidFill>
                <a:latin typeface="Trebuchet MS" panose="020B0603020202020204" pitchFamily="34" charset="0"/>
              </a:rPr>
              <a:t> Закону «Відповідальність за корупційні або пов’язані з корупцією правопорушення»</a:t>
            </a:r>
            <a:endParaRPr lang="uk-UA" sz="4400">
              <a:solidFill>
                <a:srgbClr val="E9F2F6"/>
              </a:solidFill>
              <a:latin typeface="Inerta ExtBd" pitchFamily="50" charset="-52"/>
            </a:endParaRPr>
          </a:p>
        </p:txBody>
      </p:sp>
      <p:sp>
        <p:nvSpPr>
          <p:cNvPr id="8" name="TextBox 7">
            <a:extLst>
              <a:ext uri="{FF2B5EF4-FFF2-40B4-BE49-F238E27FC236}">
                <a16:creationId xmlns:a16="http://schemas.microsoft.com/office/drawing/2014/main" id="{6663B1EC-6459-96FB-CDC2-2D2FAFE5B1C7}"/>
              </a:ext>
            </a:extLst>
          </p:cNvPr>
          <p:cNvSpPr txBox="1"/>
          <p:nvPr/>
        </p:nvSpPr>
        <p:spPr>
          <a:xfrm>
            <a:off x="499778" y="2317177"/>
            <a:ext cx="6164980" cy="1477328"/>
          </a:xfrm>
          <a:prstGeom prst="rect">
            <a:avLst/>
          </a:prstGeom>
          <a:noFill/>
        </p:spPr>
        <p:txBody>
          <a:bodyPr wrap="square">
            <a:spAutoFit/>
          </a:bodyPr>
          <a:lstStyle/>
          <a:p>
            <a:r>
              <a:rPr lang="uk-UA" sz="1800" b="1">
                <a:solidFill>
                  <a:srgbClr val="C00000"/>
                </a:solidFill>
                <a:latin typeface="Trebuchet MS" panose="020B0603020202020204" pitchFamily="34" charset="0"/>
              </a:rPr>
              <a:t>Передбачає</a:t>
            </a:r>
            <a:r>
              <a:rPr lang="uk-UA" sz="1800" b="1">
                <a:solidFill>
                  <a:srgbClr val="404040"/>
                </a:solidFill>
                <a:latin typeface="Trebuchet MS" panose="020B0603020202020204" pitchFamily="34" charset="0"/>
              </a:rPr>
              <a:t>, що за вчинення корупційних або пов’язаних з корупцією правопорушень особа притягається до кримінальної, адміністративної, цивільно-правової та дисциплінарної відповідальності у встановленому Законом порядку.</a:t>
            </a:r>
            <a:endParaRPr lang="uk-UA"/>
          </a:p>
        </p:txBody>
      </p:sp>
      <p:sp>
        <p:nvSpPr>
          <p:cNvPr id="9" name="Прямокутник: округлені кути 8">
            <a:extLst>
              <a:ext uri="{FF2B5EF4-FFF2-40B4-BE49-F238E27FC236}">
                <a16:creationId xmlns:a16="http://schemas.microsoft.com/office/drawing/2014/main" id="{6F3CDE4D-709A-81A8-C125-9AD154120564}"/>
              </a:ext>
            </a:extLst>
          </p:cNvPr>
          <p:cNvSpPr/>
          <p:nvPr/>
        </p:nvSpPr>
        <p:spPr>
          <a:xfrm>
            <a:off x="573848" y="3794505"/>
            <a:ext cx="5384192" cy="2764317"/>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uk-UA" sz="1200" b="1">
                <a:solidFill>
                  <a:srgbClr val="000000"/>
                </a:solidFill>
                <a:latin typeface="Trebuchet MS" panose="020B0603020202020204" pitchFamily="34" charset="0"/>
              </a:rPr>
              <a:t>Корупційне правопорушення </a:t>
            </a:r>
            <a:r>
              <a:rPr lang="uk-UA" sz="1200" b="0">
                <a:solidFill>
                  <a:srgbClr val="000000"/>
                </a:solidFill>
                <a:latin typeface="Trebuchet MS" panose="020B0603020202020204" pitchFamily="34" charset="0"/>
              </a:rPr>
              <a:t>– це діяння, що містить ознаки корупції, вчинене особою, зазначеною у частині першій статті 3 Закону, за яке законом встановлено кримінальну, дисциплінарну та/або цивільно-правову відповідальність.</a:t>
            </a:r>
          </a:p>
          <a:p>
            <a:endParaRPr lang="uk-UA" sz="1200" b="1">
              <a:solidFill>
                <a:srgbClr val="000000"/>
              </a:solidFill>
              <a:latin typeface="Trebuchet MS" panose="020B0603020202020204" pitchFamily="34" charset="0"/>
            </a:endParaRPr>
          </a:p>
          <a:p>
            <a:r>
              <a:rPr lang="uk-UA" sz="1200" b="1">
                <a:solidFill>
                  <a:srgbClr val="000000"/>
                </a:solidFill>
                <a:latin typeface="Trebuchet MS" panose="020B0603020202020204" pitchFamily="34" charset="0"/>
              </a:rPr>
              <a:t>Правопорушення, пов’язане з корупцією </a:t>
            </a:r>
            <a:r>
              <a:rPr lang="uk-UA" sz="1200" b="0">
                <a:solidFill>
                  <a:srgbClr val="000000"/>
                </a:solidFill>
                <a:latin typeface="Trebuchet MS" panose="020B0603020202020204" pitchFamily="34" charset="0"/>
              </a:rPr>
              <a:t>– це діяння, що не містить ознак корупції, але порушує встановлені Законом вимоги, заборони та обмеження, вчинене особою, зазначеною у частині першій статті 3 Закону, за яке законом встановлено кримінальну, адміністративну, дисциплінарну та/або цивільно-правову відповідальність.</a:t>
            </a:r>
            <a:endParaRPr lang="uk-UA" sz="1200" b="0">
              <a:solidFill>
                <a:prstClr val="black"/>
              </a:solidFill>
              <a:latin typeface="Trebuchet MS" panose="020B0603020202020204" pitchFamily="34" charset="0"/>
            </a:endParaRPr>
          </a:p>
        </p:txBody>
      </p:sp>
    </p:spTree>
    <p:extLst>
      <p:ext uri="{BB962C8B-B14F-4D97-AF65-F5344CB8AC3E}">
        <p14:creationId xmlns:p14="http://schemas.microsoft.com/office/powerpoint/2010/main" val="353016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C598D97-0A0E-E722-788D-5FB2C4A226DD}"/>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483099" y="1017559"/>
            <a:ext cx="11257797" cy="5615179"/>
          </a:xfrm>
          <a:prstGeom prst="roundRect">
            <a:avLst>
              <a:gd name="adj" fmla="val 8577"/>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fontAlgn="base"/>
            <a:endParaRPr lang="uk-UA" sz="1800" b="1">
              <a:solidFill>
                <a:srgbClr val="000000"/>
              </a:solidFill>
              <a:effectLst/>
              <a:latin typeface="OpenSans"/>
              <a:ea typeface="Times New Roman" panose="02020603050405020304" pitchFamily="18" charset="0"/>
            </a:endParaRPr>
          </a:p>
          <a:p>
            <a:pPr indent="457200" algn="just" fontAlgn="base"/>
            <a:endParaRPr lang="uk-UA" b="1">
              <a:solidFill>
                <a:srgbClr val="000000"/>
              </a:solidFill>
              <a:latin typeface="OpenSans"/>
              <a:ea typeface="Times New Roman" panose="02020603050405020304" pitchFamily="18" charset="0"/>
            </a:endParaRPr>
          </a:p>
          <a:p>
            <a:pPr indent="457200" algn="just" fontAlgn="base"/>
            <a:endParaRPr lang="uk-UA" sz="1800" b="1">
              <a:solidFill>
                <a:srgbClr val="000000"/>
              </a:solidFill>
              <a:effectLst/>
              <a:latin typeface="OpenSans"/>
              <a:ea typeface="Times New Roman" panose="02020603050405020304" pitchFamily="18" charset="0"/>
            </a:endParaRPr>
          </a:p>
          <a:p>
            <a:pPr indent="457200" algn="just" fontAlgn="base"/>
            <a:endParaRPr lang="uk-UA" b="1">
              <a:solidFill>
                <a:srgbClr val="000000"/>
              </a:solidFill>
              <a:latin typeface="OpenSans"/>
              <a:ea typeface="Times New Roman" panose="02020603050405020304" pitchFamily="18" charset="0"/>
            </a:endParaRPr>
          </a:p>
          <a:p>
            <a:pPr indent="457200" algn="just" fontAlgn="base"/>
            <a:endParaRPr lang="uk-UA" sz="1800" b="1">
              <a:solidFill>
                <a:srgbClr val="000000"/>
              </a:solidFill>
              <a:effectLst/>
              <a:latin typeface="OpenSans"/>
              <a:ea typeface="Times New Roman" panose="02020603050405020304" pitchFamily="18" charset="0"/>
            </a:endParaRPr>
          </a:p>
          <a:p>
            <a:pPr indent="457200" algn="just" fontAlgn="base"/>
            <a:endParaRPr lang="uk-UA" b="1">
              <a:solidFill>
                <a:srgbClr val="000000"/>
              </a:solidFill>
              <a:latin typeface="OpenSans"/>
              <a:ea typeface="Times New Roman" panose="02020603050405020304" pitchFamily="18" charset="0"/>
            </a:endParaRPr>
          </a:p>
          <a:p>
            <a:pPr indent="457200" algn="just" fontAlgn="base"/>
            <a:endParaRPr lang="uk-UA" sz="1800" b="1">
              <a:solidFill>
                <a:srgbClr val="000000"/>
              </a:solidFill>
              <a:effectLst/>
              <a:latin typeface="OpenSans"/>
              <a:ea typeface="Times New Roman" panose="02020603050405020304" pitchFamily="18" charset="0"/>
            </a:endParaRPr>
          </a:p>
          <a:p>
            <a:pPr indent="457200" algn="just" fontAlgn="base"/>
            <a:endParaRPr lang="uk-UA" b="1">
              <a:solidFill>
                <a:srgbClr val="000000"/>
              </a:solidFill>
              <a:latin typeface="OpenSans"/>
              <a:ea typeface="Times New Roman" panose="02020603050405020304" pitchFamily="18" charset="0"/>
            </a:endParaRPr>
          </a:p>
          <a:p>
            <a:pPr indent="457200" algn="just" fontAlgn="base"/>
            <a:endParaRPr lang="uk-UA" sz="1800" b="1">
              <a:solidFill>
                <a:srgbClr val="000000"/>
              </a:solidFill>
              <a:effectLst/>
              <a:latin typeface="OpenSans"/>
              <a:ea typeface="Times New Roman" panose="02020603050405020304" pitchFamily="18" charset="0"/>
            </a:endParaRPr>
          </a:p>
          <a:p>
            <a:pPr indent="457200" algn="just" fontAlgn="base"/>
            <a:r>
              <a:rPr lang="uk-UA" sz="1800" b="1">
                <a:solidFill>
                  <a:srgbClr val="000000"/>
                </a:solidFill>
                <a:effectLst/>
                <a:latin typeface="OpenSans"/>
                <a:ea typeface="Times New Roman" panose="02020603050405020304" pitchFamily="18" charset="0"/>
              </a:rPr>
              <a:t>Покарання</a:t>
            </a:r>
            <a:r>
              <a:rPr lang="uk-UA" sz="1800">
                <a:solidFill>
                  <a:srgbClr val="000000"/>
                </a:solidFill>
                <a:effectLst/>
                <a:latin typeface="OpenSans"/>
                <a:ea typeface="Times New Roman" panose="02020603050405020304" pitchFamily="18" charset="0"/>
              </a:rPr>
              <a:t> за вказаний вид правопорушень варіюється залежно від конкретного його складу в межах  </a:t>
            </a:r>
            <a:r>
              <a:rPr lang="uk-UA" sz="1800" b="1">
                <a:solidFill>
                  <a:srgbClr val="000000"/>
                </a:solidFill>
                <a:effectLst/>
                <a:latin typeface="OpenSans"/>
                <a:ea typeface="Times New Roman" panose="02020603050405020304" pitchFamily="18" charset="0"/>
              </a:rPr>
              <a:t>від штрафу</a:t>
            </a:r>
            <a:r>
              <a:rPr lang="uk-UA" sz="1800">
                <a:solidFill>
                  <a:srgbClr val="000000"/>
                </a:solidFill>
                <a:effectLst/>
                <a:latin typeface="OpenSans"/>
                <a:ea typeface="Times New Roman" panose="02020603050405020304" pitchFamily="18" charset="0"/>
              </a:rPr>
              <a:t> без зазначення його нижньої межі (</a:t>
            </a:r>
            <a:r>
              <a:rPr lang="uk-UA" sz="1800" u="none" strike="noStrike">
                <a:solidFill>
                  <a:srgbClr val="4B889E"/>
                </a:solidFill>
                <a:effectLst/>
                <a:latin typeface="OpenSans"/>
                <a:ea typeface="Times New Roman" panose="02020603050405020304" pitchFamily="18" charset="0"/>
                <a:hlinkClick r:id="rId3"/>
              </a:rPr>
              <a:t>ч. 1 ст. 357 КК України</a:t>
            </a:r>
            <a:r>
              <a:rPr lang="uk-UA" sz="1800">
                <a:solidFill>
                  <a:srgbClr val="000000"/>
                </a:solidFill>
                <a:effectLst/>
                <a:latin typeface="OpenSans"/>
                <a:ea typeface="Times New Roman" panose="02020603050405020304" pitchFamily="18" charset="0"/>
              </a:rPr>
              <a:t>) аж </a:t>
            </a:r>
            <a:r>
              <a:rPr lang="uk-UA" sz="1800" b="1">
                <a:solidFill>
                  <a:srgbClr val="000000"/>
                </a:solidFill>
                <a:effectLst/>
                <a:latin typeface="OpenSans"/>
                <a:ea typeface="Times New Roman" panose="02020603050405020304" pitchFamily="18" charset="0"/>
              </a:rPr>
              <a:t>до позбавлення волі</a:t>
            </a:r>
            <a:r>
              <a:rPr lang="uk-UA" sz="1800">
                <a:solidFill>
                  <a:srgbClr val="000000"/>
                </a:solidFill>
                <a:effectLst/>
                <a:latin typeface="OpenSans"/>
                <a:ea typeface="Times New Roman" panose="02020603050405020304" pitchFamily="18" charset="0"/>
              </a:rPr>
              <a:t> строком до              15 років (</a:t>
            </a:r>
            <a:r>
              <a:rPr lang="uk-UA" sz="1800" u="none" strike="noStrike">
                <a:solidFill>
                  <a:srgbClr val="4B889E"/>
                </a:solidFill>
                <a:effectLst/>
                <a:latin typeface="OpenSans"/>
                <a:ea typeface="Times New Roman" panose="02020603050405020304" pitchFamily="18" charset="0"/>
                <a:hlinkClick r:id="rId3"/>
              </a:rPr>
              <a:t>ч. 4 ст. 410 КК України</a:t>
            </a:r>
            <a:r>
              <a:rPr lang="uk-UA" sz="1800">
                <a:solidFill>
                  <a:srgbClr val="000000"/>
                </a:solidFill>
                <a:effectLst/>
                <a:latin typeface="OpenSans"/>
                <a:ea typeface="Times New Roman" panose="02020603050405020304" pitchFamily="18" charset="0"/>
              </a:rPr>
              <a:t>). </a:t>
            </a:r>
            <a:endParaRPr lang="uk-UA" sz="1800">
              <a:effectLst/>
              <a:latin typeface="Times New Roman" panose="02020603050405020304" pitchFamily="18" charset="0"/>
              <a:ea typeface="Times New Roman" panose="02020603050405020304" pitchFamily="18" charset="0"/>
            </a:endParaRPr>
          </a:p>
          <a:p>
            <a:pPr indent="457200" algn="just" fontAlgn="base"/>
            <a:r>
              <a:rPr lang="uk-UA" sz="1800">
                <a:solidFill>
                  <a:srgbClr val="000000"/>
                </a:solidFill>
                <a:effectLst/>
                <a:latin typeface="OpenSans"/>
                <a:ea typeface="Times New Roman" panose="02020603050405020304" pitchFamily="18" charset="0"/>
              </a:rPr>
              <a:t>У більшості кримінальних корупційних правопорушень санкцією статті </a:t>
            </a:r>
            <a:r>
              <a:rPr lang="uk-UA" sz="1800" b="1">
                <a:solidFill>
                  <a:srgbClr val="000000"/>
                </a:solidFill>
                <a:effectLst/>
                <a:latin typeface="OpenSans"/>
                <a:ea typeface="Times New Roman" panose="02020603050405020304" pitchFamily="18" charset="0"/>
              </a:rPr>
              <a:t>передбачено додаткове покарання</a:t>
            </a:r>
            <a:r>
              <a:rPr lang="uk-UA" sz="1800">
                <a:solidFill>
                  <a:srgbClr val="000000"/>
                </a:solidFill>
                <a:effectLst/>
                <a:latin typeface="OpenSans"/>
                <a:ea typeface="Times New Roman" panose="02020603050405020304" pitchFamily="18" charset="0"/>
              </a:rPr>
              <a:t> у вигляді позбавлення права обіймати певні посади чи займатися певною діяльністю, максимальний строк якого за окремі злочини встановлено до 10 років (</a:t>
            </a:r>
            <a:r>
              <a:rPr lang="uk-UA" sz="1800" u="none" strike="noStrike">
                <a:solidFill>
                  <a:srgbClr val="4B889E"/>
                </a:solidFill>
                <a:effectLst/>
                <a:latin typeface="OpenSans"/>
                <a:ea typeface="Times New Roman" panose="02020603050405020304" pitchFamily="18" charset="0"/>
                <a:hlinkClick r:id="rId3"/>
              </a:rPr>
              <a:t>ч. 1 ст. 365</a:t>
            </a:r>
            <a:r>
              <a:rPr lang="uk-UA" sz="1800" u="none" strike="noStrike" baseline="30000">
                <a:solidFill>
                  <a:srgbClr val="4B889E"/>
                </a:solidFill>
                <a:effectLst/>
                <a:latin typeface="OpenSans"/>
                <a:ea typeface="Times New Roman" panose="02020603050405020304" pitchFamily="18" charset="0"/>
                <a:hlinkClick r:id="rId3"/>
              </a:rPr>
              <a:t>2</a:t>
            </a:r>
            <a:r>
              <a:rPr lang="uk-UA" sz="1800" u="none" strike="noStrike">
                <a:solidFill>
                  <a:srgbClr val="4B889E"/>
                </a:solidFill>
                <a:effectLst/>
                <a:latin typeface="OpenSans"/>
                <a:ea typeface="Times New Roman" panose="02020603050405020304" pitchFamily="18" charset="0"/>
                <a:hlinkClick r:id="rId3"/>
              </a:rPr>
              <a:t> КК України</a:t>
            </a:r>
            <a:r>
              <a:rPr lang="uk-UA" sz="1800">
                <a:solidFill>
                  <a:srgbClr val="000000"/>
                </a:solidFill>
                <a:effectLst/>
                <a:latin typeface="OpenSans"/>
                <a:ea typeface="Times New Roman" panose="02020603050405020304" pitchFamily="18" charset="0"/>
              </a:rPr>
              <a:t>), </a:t>
            </a:r>
            <a:r>
              <a:rPr lang="uk-UA" sz="1800" b="1">
                <a:solidFill>
                  <a:srgbClr val="000000"/>
                </a:solidFill>
                <a:effectLst/>
                <a:latin typeface="OpenSans"/>
                <a:ea typeface="Times New Roman" panose="02020603050405020304" pitchFamily="18" charset="0"/>
              </a:rPr>
              <a:t>та/або конфіскації майна</a:t>
            </a:r>
            <a:r>
              <a:rPr lang="uk-UA" sz="1800">
                <a:solidFill>
                  <a:srgbClr val="000000"/>
                </a:solidFill>
                <a:effectLst/>
                <a:latin typeface="OpenSans"/>
                <a:ea typeface="Times New Roman" panose="02020603050405020304" pitchFamily="18" charset="0"/>
              </a:rPr>
              <a:t> (</a:t>
            </a:r>
            <a:r>
              <a:rPr lang="uk-UA" sz="1800" u="none" strike="noStrike">
                <a:solidFill>
                  <a:srgbClr val="4B889E"/>
                </a:solidFill>
                <a:effectLst/>
                <a:latin typeface="OpenSans"/>
                <a:ea typeface="Times New Roman" panose="02020603050405020304" pitchFamily="18" charset="0"/>
                <a:hlinkClick r:id="rId3"/>
              </a:rPr>
              <a:t>ч. 3 ст. 262</a:t>
            </a:r>
            <a:r>
              <a:rPr lang="uk-UA" sz="1800">
                <a:solidFill>
                  <a:srgbClr val="000000"/>
                </a:solidFill>
                <a:effectLst/>
                <a:latin typeface="OpenSans"/>
                <a:ea typeface="Times New Roman" panose="02020603050405020304" pitchFamily="18" charset="0"/>
              </a:rPr>
              <a:t>, </a:t>
            </a:r>
            <a:r>
              <a:rPr lang="uk-UA" sz="1800" u="none" strike="noStrike">
                <a:solidFill>
                  <a:srgbClr val="4B889E"/>
                </a:solidFill>
                <a:effectLst/>
                <a:latin typeface="OpenSans"/>
                <a:ea typeface="Times New Roman" panose="02020603050405020304" pitchFamily="18" charset="0"/>
                <a:hlinkClick r:id="rId3"/>
              </a:rPr>
              <a:t>ч. 3 ст. 313 КК України</a:t>
            </a:r>
            <a:r>
              <a:rPr lang="uk-UA" sz="1800">
                <a:solidFill>
                  <a:srgbClr val="000000"/>
                </a:solidFill>
                <a:effectLst/>
                <a:latin typeface="OpenSans"/>
                <a:ea typeface="Times New Roman" panose="02020603050405020304" pitchFamily="18" charset="0"/>
              </a:rPr>
              <a:t> тощо). </a:t>
            </a:r>
            <a:endParaRPr lang="uk-UA" sz="18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1DEEAFB2-6809-CFBE-9A82-86328E4E50DD}"/>
              </a:ext>
            </a:extLst>
          </p:cNvPr>
          <p:cNvSpPr txBox="1"/>
          <p:nvPr/>
        </p:nvSpPr>
        <p:spPr>
          <a:xfrm>
            <a:off x="783259" y="1191918"/>
            <a:ext cx="10983185" cy="830997"/>
          </a:xfrm>
          <a:prstGeom prst="rect">
            <a:avLst/>
          </a:prstGeom>
          <a:noFill/>
        </p:spPr>
        <p:txBody>
          <a:bodyPr wrap="square">
            <a:spAutoFit/>
          </a:bodyPr>
          <a:lstStyle/>
          <a:p>
            <a:pPr algn="ctr" fontAlgn="base"/>
            <a:r>
              <a:rPr lang="uk-UA" sz="2400" b="1">
                <a:solidFill>
                  <a:srgbClr val="000000"/>
                </a:solidFill>
                <a:effectLst/>
                <a:latin typeface="OpenSans"/>
                <a:ea typeface="Times New Roman" panose="02020603050405020304" pitchFamily="18" charset="0"/>
              </a:rPr>
              <a:t>КРИМІНАЛЬНА ВІДПОВІДАЛЬНІСТЬ </a:t>
            </a:r>
          </a:p>
          <a:p>
            <a:pPr algn="ctr" fontAlgn="base"/>
            <a:endParaRPr lang="uk-UA" sz="2400">
              <a:effectLst/>
              <a:latin typeface="Times New Roman" panose="02020603050405020304" pitchFamily="18" charset="0"/>
              <a:ea typeface="Times New Roman" panose="02020603050405020304" pitchFamily="18" charset="0"/>
            </a:endParaRPr>
          </a:p>
        </p:txBody>
      </p:sp>
      <p:sp>
        <p:nvSpPr>
          <p:cNvPr id="11" name="Полілінія: фігура 10">
            <a:extLst>
              <a:ext uri="{FF2B5EF4-FFF2-40B4-BE49-F238E27FC236}">
                <a16:creationId xmlns:a16="http://schemas.microsoft.com/office/drawing/2014/main" id="{0927FBC5-74E8-5E33-26EC-AE64C4A3930E}"/>
              </a:ext>
            </a:extLst>
          </p:cNvPr>
          <p:cNvSpPr/>
          <p:nvPr/>
        </p:nvSpPr>
        <p:spPr>
          <a:xfrm>
            <a:off x="6551598" y="2476827"/>
            <a:ext cx="4780143" cy="1500066"/>
          </a:xfrm>
          <a:custGeom>
            <a:avLst/>
            <a:gdLst>
              <a:gd name="connsiteX0" fmla="*/ 0 w 9231550"/>
              <a:gd name="connsiteY0" fmla="*/ 84138 h 841382"/>
              <a:gd name="connsiteX1" fmla="*/ 84138 w 9231550"/>
              <a:gd name="connsiteY1" fmla="*/ 0 h 841382"/>
              <a:gd name="connsiteX2" fmla="*/ 9147412 w 9231550"/>
              <a:gd name="connsiteY2" fmla="*/ 0 h 841382"/>
              <a:gd name="connsiteX3" fmla="*/ 9231550 w 9231550"/>
              <a:gd name="connsiteY3" fmla="*/ 84138 h 841382"/>
              <a:gd name="connsiteX4" fmla="*/ 9231550 w 9231550"/>
              <a:gd name="connsiteY4" fmla="*/ 757244 h 841382"/>
              <a:gd name="connsiteX5" fmla="*/ 9147412 w 9231550"/>
              <a:gd name="connsiteY5" fmla="*/ 841382 h 841382"/>
              <a:gd name="connsiteX6" fmla="*/ 84138 w 9231550"/>
              <a:gd name="connsiteY6" fmla="*/ 841382 h 841382"/>
              <a:gd name="connsiteX7" fmla="*/ 0 w 9231550"/>
              <a:gd name="connsiteY7" fmla="*/ 757244 h 841382"/>
              <a:gd name="connsiteX8" fmla="*/ 0 w 9231550"/>
              <a:gd name="connsiteY8" fmla="*/ 84138 h 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550" h="841382">
                <a:moveTo>
                  <a:pt x="0" y="84138"/>
                </a:moveTo>
                <a:cubicBezTo>
                  <a:pt x="0" y="37670"/>
                  <a:pt x="37670" y="0"/>
                  <a:pt x="84138" y="0"/>
                </a:cubicBezTo>
                <a:lnTo>
                  <a:pt x="9147412" y="0"/>
                </a:lnTo>
                <a:cubicBezTo>
                  <a:pt x="9193880" y="0"/>
                  <a:pt x="9231550" y="37670"/>
                  <a:pt x="9231550" y="84138"/>
                </a:cubicBezTo>
                <a:lnTo>
                  <a:pt x="9231550" y="757244"/>
                </a:lnTo>
                <a:cubicBezTo>
                  <a:pt x="9231550" y="803712"/>
                  <a:pt x="9193880" y="841382"/>
                  <a:pt x="9147412" y="841382"/>
                </a:cubicBezTo>
                <a:lnTo>
                  <a:pt x="84138" y="841382"/>
                </a:lnTo>
                <a:cubicBezTo>
                  <a:pt x="37670" y="841382"/>
                  <a:pt x="0" y="803712"/>
                  <a:pt x="0" y="757244"/>
                </a:cubicBezTo>
                <a:lnTo>
                  <a:pt x="0" y="84138"/>
                </a:lnTo>
                <a:close/>
              </a:path>
            </a:pathLst>
          </a:custGeom>
          <a:solidFill>
            <a:srgbClr val="FFD100"/>
          </a:solidFill>
          <a:ln>
            <a:solidFill>
              <a:srgbClr val="FFD1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0" tIns="64770" rIns="64771" bIns="64770" numCol="1" spcCol="1270" anchor="t" anchorCtr="0">
            <a:noAutofit/>
          </a:bodyPr>
          <a:lstStyle/>
          <a:p>
            <a:pPr marL="0" lvl="0" indent="0" algn="l" defTabSz="755650">
              <a:lnSpc>
                <a:spcPct val="90000"/>
              </a:lnSpc>
              <a:spcBef>
                <a:spcPct val="0"/>
              </a:spcBef>
              <a:spcAft>
                <a:spcPct val="35000"/>
              </a:spcAft>
              <a:buNone/>
            </a:pPr>
            <a:r>
              <a:rPr lang="ru-RU" sz="1700" b="1" kern="1200">
                <a:solidFill>
                  <a:srgbClr val="34434F"/>
                </a:solidFill>
                <a:latin typeface="Inerta Thin" pitchFamily="50" charset="-52"/>
                <a:cs typeface="Times New Roman" panose="02020603050405020304" pitchFamily="18" charset="0"/>
              </a:rPr>
              <a:t>кримінальні правопорушення, які вважають корупційними лише за умови їх учинення через зловживання службовим становищем, передбачені статтями ККУ </a:t>
            </a:r>
            <a:r>
              <a:rPr lang="uk-UA" sz="1700">
                <a:solidFill>
                  <a:srgbClr val="4B889E"/>
                </a:solidFill>
                <a:effectLst/>
                <a:latin typeface="OpenSans"/>
                <a:ea typeface="Arial Unicode MS"/>
                <a:cs typeface="Arial Unicode MS"/>
              </a:rPr>
              <a:t>191, 262, 308, 312, 313, 320, 357,</a:t>
            </a:r>
            <a:r>
              <a:rPr lang="uk-UA" sz="1700">
                <a:solidFill>
                  <a:srgbClr val="000000"/>
                </a:solidFill>
                <a:effectLst/>
                <a:latin typeface="OpenSans"/>
                <a:ea typeface="Arial Unicode MS"/>
                <a:cs typeface="Arial Unicode MS"/>
              </a:rPr>
              <a:t> </a:t>
            </a:r>
            <a:r>
              <a:rPr lang="uk-UA" sz="1700">
                <a:solidFill>
                  <a:srgbClr val="4B889E"/>
                </a:solidFill>
                <a:effectLst/>
                <a:latin typeface="OpenSans"/>
                <a:ea typeface="Arial Unicode MS"/>
                <a:cs typeface="Arial Unicode MS"/>
              </a:rPr>
              <a:t>410</a:t>
            </a:r>
            <a:endParaRPr lang="ru-RU" sz="1700" b="1" kern="1200">
              <a:solidFill>
                <a:srgbClr val="34434F"/>
              </a:solidFill>
              <a:latin typeface="Inerta Thin" pitchFamily="50" charset="-52"/>
              <a:cs typeface="Times New Roman" panose="02020603050405020304" pitchFamily="18" charset="0"/>
            </a:endParaRPr>
          </a:p>
          <a:p>
            <a:pPr marL="0" lvl="0" indent="0" algn="l" defTabSz="755650">
              <a:lnSpc>
                <a:spcPct val="90000"/>
              </a:lnSpc>
              <a:spcBef>
                <a:spcPct val="0"/>
              </a:spcBef>
              <a:spcAft>
                <a:spcPct val="35000"/>
              </a:spcAft>
              <a:buNone/>
            </a:pPr>
            <a:endParaRPr lang="ru-RU" sz="1700" b="1">
              <a:solidFill>
                <a:srgbClr val="34434F"/>
              </a:solidFill>
              <a:latin typeface="Inerta Thin" pitchFamily="50" charset="-52"/>
              <a:cs typeface="Times New Roman" panose="02020603050405020304" pitchFamily="18" charset="0"/>
            </a:endParaRPr>
          </a:p>
          <a:p>
            <a:pPr marL="0" lvl="0" indent="0" algn="l" defTabSz="755650">
              <a:lnSpc>
                <a:spcPct val="90000"/>
              </a:lnSpc>
              <a:spcBef>
                <a:spcPct val="0"/>
              </a:spcBef>
              <a:spcAft>
                <a:spcPct val="35000"/>
              </a:spcAft>
              <a:buNone/>
            </a:pPr>
            <a:endParaRPr lang="ru-RU" sz="1700" b="1" kern="1200">
              <a:solidFill>
                <a:srgbClr val="34434F"/>
              </a:solidFill>
              <a:latin typeface="Inerta Thin" pitchFamily="50" charset="-52"/>
              <a:cs typeface="Times New Roman" panose="02020603050405020304" pitchFamily="18" charset="0"/>
            </a:endParaRPr>
          </a:p>
          <a:p>
            <a:pPr marL="0" lvl="0" indent="0" algn="l" defTabSz="755650">
              <a:lnSpc>
                <a:spcPct val="90000"/>
              </a:lnSpc>
              <a:spcBef>
                <a:spcPct val="0"/>
              </a:spcBef>
              <a:spcAft>
                <a:spcPct val="35000"/>
              </a:spcAft>
              <a:buNone/>
            </a:pPr>
            <a:endParaRPr lang="uk-UA" sz="1700" kern="1200" dirty="0">
              <a:solidFill>
                <a:srgbClr val="34434F"/>
              </a:solidFill>
              <a:latin typeface="Inerta Thin" pitchFamily="50" charset="-52"/>
            </a:endParaRPr>
          </a:p>
        </p:txBody>
      </p:sp>
      <p:sp>
        <p:nvSpPr>
          <p:cNvPr id="19" name="TextBox 18">
            <a:extLst>
              <a:ext uri="{FF2B5EF4-FFF2-40B4-BE49-F238E27FC236}">
                <a16:creationId xmlns:a16="http://schemas.microsoft.com/office/drawing/2014/main" id="{D595DF3C-A546-5BC0-1E40-53D869448B8E}"/>
              </a:ext>
            </a:extLst>
          </p:cNvPr>
          <p:cNvSpPr txBox="1"/>
          <p:nvPr/>
        </p:nvSpPr>
        <p:spPr>
          <a:xfrm>
            <a:off x="860259" y="1649486"/>
            <a:ext cx="10471483" cy="830997"/>
          </a:xfrm>
          <a:prstGeom prst="rect">
            <a:avLst/>
          </a:prstGeom>
          <a:noFill/>
        </p:spPr>
        <p:txBody>
          <a:bodyPr wrap="square">
            <a:spAutoFit/>
          </a:bodyPr>
          <a:lstStyle/>
          <a:p>
            <a:pPr algn="just"/>
            <a:r>
              <a:rPr lang="ru-RU" sz="1600" b="1" i="1">
                <a:solidFill>
                  <a:srgbClr val="002060"/>
                </a:solidFill>
                <a:latin typeface="Trebuchet MS" panose="020B0603020202020204" pitchFamily="34" charset="0"/>
              </a:rPr>
              <a:t>Вичерпний перелік корупційних кримінальних правопорушень наведено у примітці до ст. 45 Кримінального кодексу України, згідно з якою вказані правопорушення можна умовно поділити на дві групи</a:t>
            </a:r>
          </a:p>
        </p:txBody>
      </p:sp>
      <p:sp>
        <p:nvSpPr>
          <p:cNvPr id="20" name="Полілінія: фігура 19">
            <a:extLst>
              <a:ext uri="{FF2B5EF4-FFF2-40B4-BE49-F238E27FC236}">
                <a16:creationId xmlns:a16="http://schemas.microsoft.com/office/drawing/2014/main" id="{B9093CC4-ACC3-DD82-CF83-F8B9CC78256E}"/>
              </a:ext>
            </a:extLst>
          </p:cNvPr>
          <p:cNvSpPr/>
          <p:nvPr/>
        </p:nvSpPr>
        <p:spPr>
          <a:xfrm>
            <a:off x="1049556" y="2480483"/>
            <a:ext cx="5046444" cy="1492754"/>
          </a:xfrm>
          <a:custGeom>
            <a:avLst/>
            <a:gdLst>
              <a:gd name="connsiteX0" fmla="*/ 0 w 9231550"/>
              <a:gd name="connsiteY0" fmla="*/ 84138 h 841382"/>
              <a:gd name="connsiteX1" fmla="*/ 84138 w 9231550"/>
              <a:gd name="connsiteY1" fmla="*/ 0 h 841382"/>
              <a:gd name="connsiteX2" fmla="*/ 9147412 w 9231550"/>
              <a:gd name="connsiteY2" fmla="*/ 0 h 841382"/>
              <a:gd name="connsiteX3" fmla="*/ 9231550 w 9231550"/>
              <a:gd name="connsiteY3" fmla="*/ 84138 h 841382"/>
              <a:gd name="connsiteX4" fmla="*/ 9231550 w 9231550"/>
              <a:gd name="connsiteY4" fmla="*/ 757244 h 841382"/>
              <a:gd name="connsiteX5" fmla="*/ 9147412 w 9231550"/>
              <a:gd name="connsiteY5" fmla="*/ 841382 h 841382"/>
              <a:gd name="connsiteX6" fmla="*/ 84138 w 9231550"/>
              <a:gd name="connsiteY6" fmla="*/ 841382 h 841382"/>
              <a:gd name="connsiteX7" fmla="*/ 0 w 9231550"/>
              <a:gd name="connsiteY7" fmla="*/ 757244 h 841382"/>
              <a:gd name="connsiteX8" fmla="*/ 0 w 9231550"/>
              <a:gd name="connsiteY8" fmla="*/ 84138 h 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550" h="841382">
                <a:moveTo>
                  <a:pt x="0" y="84138"/>
                </a:moveTo>
                <a:cubicBezTo>
                  <a:pt x="0" y="37670"/>
                  <a:pt x="37670" y="0"/>
                  <a:pt x="84138" y="0"/>
                </a:cubicBezTo>
                <a:lnTo>
                  <a:pt x="9147412" y="0"/>
                </a:lnTo>
                <a:cubicBezTo>
                  <a:pt x="9193880" y="0"/>
                  <a:pt x="9231550" y="37670"/>
                  <a:pt x="9231550" y="84138"/>
                </a:cubicBezTo>
                <a:lnTo>
                  <a:pt x="9231550" y="757244"/>
                </a:lnTo>
                <a:cubicBezTo>
                  <a:pt x="9231550" y="803712"/>
                  <a:pt x="9193880" y="841382"/>
                  <a:pt x="9147412" y="841382"/>
                </a:cubicBezTo>
                <a:lnTo>
                  <a:pt x="84138" y="841382"/>
                </a:lnTo>
                <a:cubicBezTo>
                  <a:pt x="37670" y="841382"/>
                  <a:pt x="0" y="803712"/>
                  <a:pt x="0" y="757244"/>
                </a:cubicBezTo>
                <a:lnTo>
                  <a:pt x="0" y="84138"/>
                </a:lnTo>
                <a:close/>
              </a:path>
            </a:pathLst>
          </a:custGeom>
          <a:solidFill>
            <a:srgbClr val="FFD100"/>
          </a:solidFill>
          <a:ln>
            <a:solidFill>
              <a:srgbClr val="FFD1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0" tIns="64770" rIns="64771" bIns="64770" numCol="1" spcCol="1270" anchor="t" anchorCtr="0">
            <a:noAutofit/>
          </a:bodyPr>
          <a:lstStyle/>
          <a:p>
            <a:pPr marL="0" lvl="0" indent="0" algn="l" defTabSz="755650">
              <a:lnSpc>
                <a:spcPct val="90000"/>
              </a:lnSpc>
              <a:spcBef>
                <a:spcPct val="0"/>
              </a:spcBef>
              <a:spcAft>
                <a:spcPct val="35000"/>
              </a:spcAft>
              <a:buNone/>
            </a:pPr>
            <a:r>
              <a:rPr lang="ru-RU" sz="1700" b="1" kern="1200">
                <a:solidFill>
                  <a:srgbClr val="34434F"/>
                </a:solidFill>
                <a:latin typeface="Inerta Thin" pitchFamily="50" charset="-52"/>
                <a:cs typeface="Times New Roman" panose="02020603050405020304" pitchFamily="18" charset="0"/>
              </a:rPr>
              <a:t>безумовно корупційні кримінальні правопорушення, передбачені конкретними статтями КК України </a:t>
            </a:r>
            <a:r>
              <a:rPr lang="uk-UA" sz="1700" u="none" strike="noStrike">
                <a:solidFill>
                  <a:srgbClr val="4B889E"/>
                </a:solidFill>
                <a:effectLst/>
                <a:latin typeface="OpenSans"/>
                <a:ea typeface="Times New Roman" panose="02020603050405020304" pitchFamily="18" charset="0"/>
              </a:rPr>
              <a:t>210, 354, 364, 364</a:t>
            </a:r>
            <a:r>
              <a:rPr lang="uk-UA" sz="1700" u="none" strike="noStrike" baseline="30000">
                <a:solidFill>
                  <a:srgbClr val="4B889E"/>
                </a:solidFill>
                <a:effectLst/>
                <a:latin typeface="OpenSans"/>
                <a:ea typeface="Times New Roman" panose="02020603050405020304" pitchFamily="18" charset="0"/>
              </a:rPr>
              <a:t>1</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365</a:t>
            </a:r>
            <a:r>
              <a:rPr lang="uk-UA" sz="1700" u="none" strike="noStrike" baseline="30000">
                <a:solidFill>
                  <a:srgbClr val="4B889E"/>
                </a:solidFill>
                <a:effectLst/>
                <a:latin typeface="OpenSans"/>
                <a:ea typeface="Times New Roman" panose="02020603050405020304" pitchFamily="18" charset="0"/>
              </a:rPr>
              <a:t>2</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368,</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368</a:t>
            </a:r>
            <a:r>
              <a:rPr lang="uk-UA" sz="1700" u="none" strike="noStrike" baseline="30000">
                <a:solidFill>
                  <a:srgbClr val="4B889E"/>
                </a:solidFill>
                <a:effectLst/>
                <a:latin typeface="OpenSans"/>
                <a:ea typeface="Times New Roman" panose="02020603050405020304" pitchFamily="18" charset="0"/>
              </a:rPr>
              <a:t>3</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368</a:t>
            </a:r>
            <a:r>
              <a:rPr lang="uk-UA" sz="1700" u="none" strike="noStrike" baseline="30000">
                <a:solidFill>
                  <a:srgbClr val="4B889E"/>
                </a:solidFill>
                <a:effectLst/>
                <a:latin typeface="OpenSans"/>
                <a:ea typeface="Times New Roman" panose="02020603050405020304" pitchFamily="18" charset="0"/>
              </a:rPr>
              <a:t>4</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368</a:t>
            </a:r>
            <a:r>
              <a:rPr lang="uk-UA" sz="1700" u="none" strike="noStrike" baseline="30000">
                <a:solidFill>
                  <a:srgbClr val="4B889E"/>
                </a:solidFill>
                <a:effectLst/>
                <a:latin typeface="OpenSans"/>
                <a:ea typeface="Times New Roman" panose="02020603050405020304" pitchFamily="18" charset="0"/>
              </a:rPr>
              <a:t>5</a:t>
            </a:r>
            <a:r>
              <a:rPr lang="uk-UA" sz="1700">
                <a:solidFill>
                  <a:srgbClr val="000000"/>
                </a:solidFill>
                <a:effectLst/>
                <a:latin typeface="OpenSans"/>
                <a:ea typeface="Times New Roman" panose="02020603050405020304" pitchFamily="18" charset="0"/>
              </a:rPr>
              <a:t>, </a:t>
            </a:r>
            <a:r>
              <a:rPr lang="uk-UA" sz="1700" u="none" strike="noStrike">
                <a:solidFill>
                  <a:srgbClr val="4B889E"/>
                </a:solidFill>
                <a:effectLst/>
                <a:latin typeface="OpenSans"/>
                <a:ea typeface="Times New Roman" panose="02020603050405020304" pitchFamily="18" charset="0"/>
              </a:rPr>
              <a:t>369, 369</a:t>
            </a:r>
            <a:r>
              <a:rPr lang="uk-UA" sz="1700" u="none" strike="noStrike" baseline="30000">
                <a:solidFill>
                  <a:srgbClr val="4B889E"/>
                </a:solidFill>
                <a:effectLst/>
                <a:latin typeface="OpenSans"/>
                <a:ea typeface="Times New Roman" panose="02020603050405020304" pitchFamily="18" charset="0"/>
              </a:rPr>
              <a:t>2</a:t>
            </a:r>
            <a:r>
              <a:rPr lang="uk-UA" sz="1700">
                <a:solidFill>
                  <a:srgbClr val="000000"/>
                </a:solidFill>
                <a:effectLst/>
                <a:latin typeface="OpenSans"/>
                <a:ea typeface="Times New Roman" panose="02020603050405020304" pitchFamily="18" charset="0"/>
              </a:rPr>
              <a:t> </a:t>
            </a:r>
            <a:endParaRPr lang="uk-UA" sz="1700">
              <a:effectLst/>
              <a:latin typeface="Times New Roman" panose="02020603050405020304" pitchFamily="18" charset="0"/>
              <a:ea typeface="Times New Roman" panose="02020603050405020304" pitchFamily="18" charset="0"/>
            </a:endParaRPr>
          </a:p>
          <a:p>
            <a:pPr marL="0" lvl="0" indent="0" algn="l" defTabSz="755650">
              <a:lnSpc>
                <a:spcPct val="90000"/>
              </a:lnSpc>
              <a:spcBef>
                <a:spcPct val="0"/>
              </a:spcBef>
              <a:spcAft>
                <a:spcPct val="35000"/>
              </a:spcAft>
              <a:buNone/>
            </a:pPr>
            <a:endParaRPr lang="ru-RU" sz="1700" b="1">
              <a:solidFill>
                <a:srgbClr val="34434F"/>
              </a:solidFill>
              <a:latin typeface="Inerta Thin" pitchFamily="50" charset="-52"/>
              <a:cs typeface="Times New Roman" panose="02020603050405020304" pitchFamily="18" charset="0"/>
            </a:endParaRPr>
          </a:p>
          <a:p>
            <a:pPr marL="0" lvl="0" indent="0" algn="l" defTabSz="755650">
              <a:lnSpc>
                <a:spcPct val="90000"/>
              </a:lnSpc>
              <a:spcBef>
                <a:spcPct val="0"/>
              </a:spcBef>
              <a:spcAft>
                <a:spcPct val="35000"/>
              </a:spcAft>
              <a:buNone/>
            </a:pPr>
            <a:endParaRPr lang="ru-RU" sz="1700" b="1" kern="1200">
              <a:solidFill>
                <a:srgbClr val="34434F"/>
              </a:solidFill>
              <a:latin typeface="Inerta Thin" pitchFamily="50" charset="-52"/>
              <a:cs typeface="Times New Roman" panose="02020603050405020304" pitchFamily="18" charset="0"/>
            </a:endParaRPr>
          </a:p>
          <a:p>
            <a:pPr marL="0" lvl="0" indent="0" algn="l" defTabSz="755650">
              <a:lnSpc>
                <a:spcPct val="90000"/>
              </a:lnSpc>
              <a:spcBef>
                <a:spcPct val="0"/>
              </a:spcBef>
              <a:spcAft>
                <a:spcPct val="35000"/>
              </a:spcAft>
              <a:buNone/>
            </a:pPr>
            <a:endParaRPr lang="uk-UA" sz="1700" kern="1200" dirty="0">
              <a:solidFill>
                <a:srgbClr val="34434F"/>
              </a:solidFill>
              <a:latin typeface="Inerta Thin" pitchFamily="50" charset="-52"/>
            </a:endParaRPr>
          </a:p>
        </p:txBody>
      </p:sp>
    </p:spTree>
    <p:extLst>
      <p:ext uri="{BB962C8B-B14F-4D97-AF65-F5344CB8AC3E}">
        <p14:creationId xmlns:p14="http://schemas.microsoft.com/office/powerpoint/2010/main" val="251644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13360" y="-10061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3" name="Прямокутник: округлені кути 2">
            <a:extLst>
              <a:ext uri="{FF2B5EF4-FFF2-40B4-BE49-F238E27FC236}">
                <a16:creationId xmlns:a16="http://schemas.microsoft.com/office/drawing/2014/main" id="{438D271B-C3E9-522A-F6EA-BB5BAC87BED7}"/>
              </a:ext>
            </a:extLst>
          </p:cNvPr>
          <p:cNvSpPr/>
          <p:nvPr/>
        </p:nvSpPr>
        <p:spPr>
          <a:xfrm>
            <a:off x="483099" y="1081565"/>
            <a:ext cx="11449821" cy="5493196"/>
          </a:xfrm>
          <a:prstGeom prst="roundRect">
            <a:avLst>
              <a:gd name="adj" fmla="val 7393"/>
            </a:avLst>
          </a:prstGeom>
          <a:solidFill>
            <a:srgbClr val="283845"/>
          </a:solidFill>
          <a:ln>
            <a:solidFill>
              <a:srgbClr val="283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uk-UA" sz="6600" dirty="0">
              <a:solidFill>
                <a:srgbClr val="283845"/>
              </a:solidFill>
              <a:latin typeface="Inerta ExtBd" pitchFamily="50" charset="-52"/>
            </a:endParaRPr>
          </a:p>
        </p:txBody>
      </p:sp>
      <p:sp>
        <p:nvSpPr>
          <p:cNvPr id="9" name="TextBox 8">
            <a:extLst>
              <a:ext uri="{FF2B5EF4-FFF2-40B4-BE49-F238E27FC236}">
                <a16:creationId xmlns:a16="http://schemas.microsoft.com/office/drawing/2014/main" id="{D6E1E680-07AC-7F0B-2763-A8D3DA422F61}"/>
              </a:ext>
            </a:extLst>
          </p:cNvPr>
          <p:cNvSpPr txBox="1"/>
          <p:nvPr/>
        </p:nvSpPr>
        <p:spPr>
          <a:xfrm>
            <a:off x="4955142" y="1778225"/>
            <a:ext cx="2910078" cy="461665"/>
          </a:xfrm>
          <a:prstGeom prst="rect">
            <a:avLst/>
          </a:prstGeom>
          <a:noFill/>
        </p:spPr>
        <p:txBody>
          <a:bodyPr wrap="square">
            <a:spAutoFit/>
          </a:bodyPr>
          <a:lstStyle/>
          <a:p>
            <a:pPr algn="ctr"/>
            <a:r>
              <a:rPr lang="uk-UA" sz="2400" dirty="0">
                <a:solidFill>
                  <a:srgbClr val="283845"/>
                </a:solidFill>
                <a:latin typeface="Inerta Black" pitchFamily="50" charset="-52"/>
              </a:rPr>
              <a:t>Відкриття ринку</a:t>
            </a:r>
          </a:p>
        </p:txBody>
      </p:sp>
      <p:grpSp>
        <p:nvGrpSpPr>
          <p:cNvPr id="4" name="Групувати 3">
            <a:extLst>
              <a:ext uri="{FF2B5EF4-FFF2-40B4-BE49-F238E27FC236}">
                <a16:creationId xmlns:a16="http://schemas.microsoft.com/office/drawing/2014/main" id="{9C8051FF-D004-264B-37F8-5DFE8C24EFB3}"/>
              </a:ext>
            </a:extLst>
          </p:cNvPr>
          <p:cNvGrpSpPr/>
          <p:nvPr/>
        </p:nvGrpSpPr>
        <p:grpSpPr>
          <a:xfrm>
            <a:off x="3100928" y="1068612"/>
            <a:ext cx="4446641" cy="5387236"/>
            <a:chOff x="7139002" y="1087646"/>
            <a:chExt cx="4446641" cy="5387236"/>
          </a:xfrm>
        </p:grpSpPr>
        <p:graphicFrame>
          <p:nvGraphicFramePr>
            <p:cNvPr id="8" name="Схема 7">
              <a:extLst>
                <a:ext uri="{FF2B5EF4-FFF2-40B4-BE49-F238E27FC236}">
                  <a16:creationId xmlns:a16="http://schemas.microsoft.com/office/drawing/2014/main" id="{A894DD97-845A-720F-7348-FB3D7611B6C6}"/>
                </a:ext>
              </a:extLst>
            </p:cNvPr>
            <p:cNvGraphicFramePr/>
            <p:nvPr>
              <p:extLst>
                <p:ext uri="{D42A27DB-BD31-4B8C-83A1-F6EECF244321}">
                  <p14:modId xmlns:p14="http://schemas.microsoft.com/office/powerpoint/2010/main" val="1986507649"/>
                </p:ext>
              </p:extLst>
            </p:nvPr>
          </p:nvGraphicFramePr>
          <p:xfrm>
            <a:off x="7140103" y="1087646"/>
            <a:ext cx="4445540" cy="5387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41A2C4BC-F143-19E0-B10E-D76E3344DCD9}"/>
                </a:ext>
              </a:extLst>
            </p:cNvPr>
            <p:cNvSpPr txBox="1"/>
            <p:nvPr/>
          </p:nvSpPr>
          <p:spPr>
            <a:xfrm>
              <a:off x="7139002" y="1480075"/>
              <a:ext cx="1089498" cy="523220"/>
            </a:xfrm>
            <a:prstGeom prst="rect">
              <a:avLst/>
            </a:prstGeom>
            <a:noFill/>
          </p:spPr>
          <p:txBody>
            <a:bodyPr wrap="square">
              <a:spAutoFit/>
            </a:bodyPr>
            <a:lstStyle/>
            <a:p>
              <a:pPr lvl="0" algn="ctr"/>
              <a:r>
                <a:rPr lang="uk-UA" sz="1400">
                  <a:solidFill>
                    <a:srgbClr val="000000"/>
                  </a:solidFill>
                  <a:effectLst/>
                  <a:latin typeface="OpenSans"/>
                  <a:ea typeface="Arial Unicode MS"/>
                  <a:cs typeface="Arial Unicode MS"/>
                </a:rPr>
                <a:t>Стаття</a:t>
              </a:r>
            </a:p>
            <a:p>
              <a:pPr lvl="0" algn="ctr"/>
              <a:r>
                <a:rPr lang="uk-UA" sz="1400" u="sng">
                  <a:solidFill>
                    <a:srgbClr val="4B889E"/>
                  </a:solidFill>
                  <a:effectLst/>
                  <a:latin typeface="OpenSans"/>
                  <a:ea typeface="Arial Unicode MS"/>
                  <a:cs typeface="Arial Unicode MS"/>
                  <a:hlinkClick r:id="rId9"/>
                </a:rPr>
                <a:t>172</a:t>
              </a:r>
              <a:r>
                <a:rPr lang="uk-UA" sz="1400" u="sng" baseline="30000">
                  <a:solidFill>
                    <a:srgbClr val="4B889E"/>
                  </a:solidFill>
                  <a:effectLst/>
                  <a:latin typeface="OpenSans"/>
                  <a:ea typeface="Arial Unicode MS"/>
                  <a:cs typeface="Arial Unicode MS"/>
                  <a:hlinkClick r:id="rId9"/>
                </a:rPr>
                <a:t>4</a:t>
              </a:r>
              <a:endParaRPr lang="uk-UA" sz="1400" dirty="0">
                <a:latin typeface="Inerta Thin" pitchFamily="50" charset="-52"/>
              </a:endParaRPr>
            </a:p>
          </p:txBody>
        </p:sp>
      </p:grpSp>
      <p:graphicFrame>
        <p:nvGraphicFramePr>
          <p:cNvPr id="17" name="Схема 16">
            <a:extLst>
              <a:ext uri="{FF2B5EF4-FFF2-40B4-BE49-F238E27FC236}">
                <a16:creationId xmlns:a16="http://schemas.microsoft.com/office/drawing/2014/main" id="{8FBF9FDB-CA21-0427-EC86-5A98282CED6E}"/>
              </a:ext>
            </a:extLst>
          </p:cNvPr>
          <p:cNvGraphicFramePr/>
          <p:nvPr>
            <p:extLst>
              <p:ext uri="{D42A27DB-BD31-4B8C-83A1-F6EECF244321}">
                <p14:modId xmlns:p14="http://schemas.microsoft.com/office/powerpoint/2010/main" val="3879047388"/>
              </p:ext>
            </p:extLst>
          </p:nvPr>
        </p:nvGraphicFramePr>
        <p:xfrm>
          <a:off x="7603942" y="1087646"/>
          <a:ext cx="4228393" cy="53872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TextBox 13">
            <a:extLst>
              <a:ext uri="{FF2B5EF4-FFF2-40B4-BE49-F238E27FC236}">
                <a16:creationId xmlns:a16="http://schemas.microsoft.com/office/drawing/2014/main" id="{5E8011D7-11C4-F79D-6BF1-FBE3B2ACB1FA}"/>
              </a:ext>
            </a:extLst>
          </p:cNvPr>
          <p:cNvSpPr txBox="1"/>
          <p:nvPr/>
        </p:nvSpPr>
        <p:spPr>
          <a:xfrm>
            <a:off x="517782" y="1417603"/>
            <a:ext cx="2555381" cy="707886"/>
          </a:xfrm>
          <a:prstGeom prst="rect">
            <a:avLst/>
          </a:prstGeom>
          <a:noFill/>
        </p:spPr>
        <p:txBody>
          <a:bodyPr wrap="square">
            <a:spAutoFit/>
          </a:bodyPr>
          <a:lstStyle/>
          <a:p>
            <a:pPr algn="ctr" fontAlgn="base"/>
            <a:r>
              <a:rPr lang="uk-UA" sz="2000" b="1">
                <a:solidFill>
                  <a:schemeClr val="bg1"/>
                </a:solidFill>
                <a:effectLst/>
                <a:latin typeface="OpenSans"/>
                <a:ea typeface="Times New Roman" panose="02020603050405020304" pitchFamily="18" charset="0"/>
              </a:rPr>
              <a:t>АДМІНІСТРАТИВНА</a:t>
            </a:r>
          </a:p>
          <a:p>
            <a:pPr algn="ctr" fontAlgn="base"/>
            <a:r>
              <a:rPr lang="uk-UA" sz="2000" b="1">
                <a:solidFill>
                  <a:schemeClr val="bg1"/>
                </a:solidFill>
                <a:effectLst/>
                <a:latin typeface="OpenSans"/>
                <a:ea typeface="Times New Roman" panose="02020603050405020304" pitchFamily="18" charset="0"/>
              </a:rPr>
              <a:t> ВІДПОВІДАЛЬНІСТЬ </a:t>
            </a:r>
          </a:p>
        </p:txBody>
      </p:sp>
      <p:sp>
        <p:nvSpPr>
          <p:cNvPr id="18" name="TextBox 17">
            <a:extLst>
              <a:ext uri="{FF2B5EF4-FFF2-40B4-BE49-F238E27FC236}">
                <a16:creationId xmlns:a16="http://schemas.microsoft.com/office/drawing/2014/main" id="{53C87BE0-FF4C-D963-F44B-FF9940419328}"/>
              </a:ext>
            </a:extLst>
          </p:cNvPr>
          <p:cNvSpPr txBox="1"/>
          <p:nvPr/>
        </p:nvSpPr>
        <p:spPr>
          <a:xfrm>
            <a:off x="611861" y="3179947"/>
            <a:ext cx="2877368" cy="1815882"/>
          </a:xfrm>
          <a:prstGeom prst="rect">
            <a:avLst/>
          </a:prstGeom>
          <a:noFill/>
        </p:spPr>
        <p:txBody>
          <a:bodyPr wrap="square">
            <a:spAutoFit/>
          </a:bodyPr>
          <a:lstStyle/>
          <a:p>
            <a:pPr algn="ctr"/>
            <a:r>
              <a:rPr lang="ru-RU" sz="1600" b="1" i="1">
                <a:solidFill>
                  <a:schemeClr val="bg1"/>
                </a:solidFill>
                <a:latin typeface="Trebuchet MS" panose="020B0603020202020204" pitchFamily="34" charset="0"/>
              </a:rPr>
              <a:t>Передбачена главою 13-А (адміністративні правопорушення, пов'язані з корупцією) Кодексу України про адміністративні правопорушення. </a:t>
            </a:r>
          </a:p>
        </p:txBody>
      </p:sp>
      <p:sp>
        <p:nvSpPr>
          <p:cNvPr id="23" name="TextBox 22">
            <a:extLst>
              <a:ext uri="{FF2B5EF4-FFF2-40B4-BE49-F238E27FC236}">
                <a16:creationId xmlns:a16="http://schemas.microsoft.com/office/drawing/2014/main" id="{625F49D7-4D5C-754E-FFF3-D67C5F42E88F}"/>
              </a:ext>
            </a:extLst>
          </p:cNvPr>
          <p:cNvSpPr txBox="1"/>
          <p:nvPr/>
        </p:nvSpPr>
        <p:spPr>
          <a:xfrm>
            <a:off x="3524582" y="2419689"/>
            <a:ext cx="1089498" cy="523220"/>
          </a:xfrm>
          <a:prstGeom prst="rect">
            <a:avLst/>
          </a:prstGeom>
          <a:noFill/>
        </p:spPr>
        <p:txBody>
          <a:bodyPr wrap="square">
            <a:spAutoFit/>
          </a:bodyPr>
          <a:lstStyle/>
          <a:p>
            <a:pPr lvl="0" algn="ctr"/>
            <a:r>
              <a:rPr lang="uk-UA" sz="1400">
                <a:solidFill>
                  <a:srgbClr val="000000"/>
                </a:solidFill>
                <a:effectLst/>
                <a:latin typeface="OpenSans"/>
                <a:ea typeface="Arial Unicode MS"/>
                <a:cs typeface="Arial Unicode MS"/>
              </a:rPr>
              <a:t>Стаття</a:t>
            </a:r>
          </a:p>
          <a:p>
            <a:pPr lvl="0" algn="ctr"/>
            <a:r>
              <a:rPr lang="uk-UA" sz="1400" u="sng">
                <a:solidFill>
                  <a:srgbClr val="4B889E"/>
                </a:solidFill>
                <a:latin typeface="OpenSans"/>
                <a:ea typeface="Arial Unicode MS"/>
                <a:cs typeface="Arial Unicode MS"/>
              </a:rPr>
              <a:t>172</a:t>
            </a:r>
            <a:r>
              <a:rPr lang="uk-UA" sz="1400" u="sng" baseline="30000">
                <a:solidFill>
                  <a:srgbClr val="4B889E"/>
                </a:solidFill>
                <a:latin typeface="OpenSans"/>
                <a:ea typeface="Arial Unicode MS"/>
                <a:cs typeface="Arial Unicode MS"/>
              </a:rPr>
              <a:t>5</a:t>
            </a:r>
            <a:endParaRPr lang="uk-UA" sz="1400" dirty="0">
              <a:latin typeface="Inerta Thin" pitchFamily="50" charset="-52"/>
            </a:endParaRPr>
          </a:p>
        </p:txBody>
      </p:sp>
      <p:sp>
        <p:nvSpPr>
          <p:cNvPr id="25" name="TextBox 24">
            <a:extLst>
              <a:ext uri="{FF2B5EF4-FFF2-40B4-BE49-F238E27FC236}">
                <a16:creationId xmlns:a16="http://schemas.microsoft.com/office/drawing/2014/main" id="{8FA5EBD3-16C6-3551-9E06-61BB79AED65B}"/>
              </a:ext>
            </a:extLst>
          </p:cNvPr>
          <p:cNvSpPr txBox="1"/>
          <p:nvPr/>
        </p:nvSpPr>
        <p:spPr>
          <a:xfrm>
            <a:off x="3653146" y="3463697"/>
            <a:ext cx="1089498" cy="523220"/>
          </a:xfrm>
          <a:prstGeom prst="rect">
            <a:avLst/>
          </a:prstGeom>
          <a:noFill/>
        </p:spPr>
        <p:txBody>
          <a:bodyPr wrap="square">
            <a:spAutoFit/>
          </a:bodyPr>
          <a:lstStyle/>
          <a:p>
            <a:pPr lvl="0" algn="ctr"/>
            <a:r>
              <a:rPr lang="uk-UA" sz="1400">
                <a:solidFill>
                  <a:srgbClr val="000000"/>
                </a:solidFill>
                <a:effectLst/>
                <a:latin typeface="OpenSans"/>
                <a:ea typeface="Arial Unicode MS"/>
                <a:cs typeface="Arial Unicode MS"/>
              </a:rPr>
              <a:t>Стаття</a:t>
            </a:r>
          </a:p>
          <a:p>
            <a:pPr lvl="0" algn="ctr"/>
            <a:r>
              <a:rPr lang="uk-UA" sz="1400" u="sng">
                <a:solidFill>
                  <a:srgbClr val="4B889E"/>
                </a:solidFill>
                <a:latin typeface="OpenSans"/>
                <a:ea typeface="Arial Unicode MS"/>
                <a:cs typeface="Arial Unicode MS"/>
              </a:rPr>
              <a:t>172</a:t>
            </a:r>
            <a:r>
              <a:rPr lang="uk-UA" sz="1400" u="sng" baseline="30000">
                <a:solidFill>
                  <a:srgbClr val="4B889E"/>
                </a:solidFill>
                <a:latin typeface="OpenSans"/>
                <a:ea typeface="Arial Unicode MS"/>
                <a:cs typeface="Arial Unicode MS"/>
              </a:rPr>
              <a:t>6</a:t>
            </a:r>
            <a:endParaRPr lang="uk-UA" sz="1400" dirty="0">
              <a:latin typeface="Inerta Thin" pitchFamily="50" charset="-52"/>
            </a:endParaRPr>
          </a:p>
        </p:txBody>
      </p:sp>
      <p:sp>
        <p:nvSpPr>
          <p:cNvPr id="26" name="TextBox 25">
            <a:extLst>
              <a:ext uri="{FF2B5EF4-FFF2-40B4-BE49-F238E27FC236}">
                <a16:creationId xmlns:a16="http://schemas.microsoft.com/office/drawing/2014/main" id="{D80B8B9F-E354-C3BF-AB95-5C82044AE313}"/>
              </a:ext>
            </a:extLst>
          </p:cNvPr>
          <p:cNvSpPr txBox="1"/>
          <p:nvPr/>
        </p:nvSpPr>
        <p:spPr>
          <a:xfrm>
            <a:off x="3541963" y="4489919"/>
            <a:ext cx="1089498" cy="523220"/>
          </a:xfrm>
          <a:prstGeom prst="rect">
            <a:avLst/>
          </a:prstGeom>
          <a:noFill/>
        </p:spPr>
        <p:txBody>
          <a:bodyPr wrap="square">
            <a:spAutoFit/>
          </a:bodyPr>
          <a:lstStyle/>
          <a:p>
            <a:pPr lvl="0" algn="ctr"/>
            <a:r>
              <a:rPr lang="uk-UA" sz="1400">
                <a:solidFill>
                  <a:srgbClr val="000000"/>
                </a:solidFill>
                <a:effectLst/>
                <a:latin typeface="OpenSans"/>
                <a:ea typeface="Arial Unicode MS"/>
                <a:cs typeface="Arial Unicode MS"/>
              </a:rPr>
              <a:t>Стаття</a:t>
            </a:r>
          </a:p>
          <a:p>
            <a:pPr lvl="0" algn="ctr"/>
            <a:r>
              <a:rPr lang="uk-UA" sz="1400" u="sng">
                <a:solidFill>
                  <a:srgbClr val="4B889E"/>
                </a:solidFill>
                <a:latin typeface="OpenSans"/>
                <a:ea typeface="Arial Unicode MS"/>
                <a:cs typeface="Arial Unicode MS"/>
              </a:rPr>
              <a:t>172</a:t>
            </a:r>
            <a:r>
              <a:rPr lang="uk-UA" sz="1400" u="sng" baseline="30000">
                <a:solidFill>
                  <a:srgbClr val="4B889E"/>
                </a:solidFill>
                <a:latin typeface="OpenSans"/>
                <a:ea typeface="Arial Unicode MS"/>
                <a:cs typeface="Arial Unicode MS"/>
              </a:rPr>
              <a:t>7</a:t>
            </a:r>
            <a:endParaRPr lang="uk-UA" sz="1400" dirty="0">
              <a:latin typeface="Inerta Thin" pitchFamily="50" charset="-52"/>
            </a:endParaRPr>
          </a:p>
        </p:txBody>
      </p:sp>
      <p:sp>
        <p:nvSpPr>
          <p:cNvPr id="27" name="TextBox 26">
            <a:extLst>
              <a:ext uri="{FF2B5EF4-FFF2-40B4-BE49-F238E27FC236}">
                <a16:creationId xmlns:a16="http://schemas.microsoft.com/office/drawing/2014/main" id="{88FF70E1-E103-AD21-ECDE-30F93220BD98}"/>
              </a:ext>
            </a:extLst>
          </p:cNvPr>
          <p:cNvSpPr txBox="1"/>
          <p:nvPr/>
        </p:nvSpPr>
        <p:spPr>
          <a:xfrm>
            <a:off x="3073163" y="5459734"/>
            <a:ext cx="1089498" cy="523220"/>
          </a:xfrm>
          <a:prstGeom prst="rect">
            <a:avLst/>
          </a:prstGeom>
          <a:noFill/>
        </p:spPr>
        <p:txBody>
          <a:bodyPr wrap="square">
            <a:spAutoFit/>
          </a:bodyPr>
          <a:lstStyle/>
          <a:p>
            <a:pPr lvl="0" algn="ctr"/>
            <a:r>
              <a:rPr lang="uk-UA" sz="1400">
                <a:solidFill>
                  <a:srgbClr val="000000"/>
                </a:solidFill>
                <a:effectLst/>
                <a:latin typeface="OpenSans"/>
                <a:ea typeface="Arial Unicode MS"/>
                <a:cs typeface="Arial Unicode MS"/>
              </a:rPr>
              <a:t>Стаття</a:t>
            </a:r>
          </a:p>
          <a:p>
            <a:pPr lvl="0" algn="ctr"/>
            <a:r>
              <a:rPr lang="uk-UA" sz="1400" u="sng">
                <a:solidFill>
                  <a:srgbClr val="4B889E"/>
                </a:solidFill>
                <a:latin typeface="OpenSans"/>
                <a:ea typeface="Arial Unicode MS"/>
                <a:cs typeface="Arial Unicode MS"/>
              </a:rPr>
              <a:t>172</a:t>
            </a:r>
            <a:r>
              <a:rPr lang="uk-UA" sz="1400" u="sng" baseline="30000">
                <a:solidFill>
                  <a:srgbClr val="4B889E"/>
                </a:solidFill>
                <a:latin typeface="OpenSans"/>
                <a:ea typeface="Arial Unicode MS"/>
                <a:cs typeface="Arial Unicode MS"/>
              </a:rPr>
              <a:t>8</a:t>
            </a:r>
            <a:endParaRPr lang="uk-UA" sz="1400" dirty="0">
              <a:latin typeface="Inerta Thin" pitchFamily="50" charset="-52"/>
            </a:endParaRPr>
          </a:p>
        </p:txBody>
      </p:sp>
      <p:sp>
        <p:nvSpPr>
          <p:cNvPr id="28" name="TextBox 27">
            <a:extLst>
              <a:ext uri="{FF2B5EF4-FFF2-40B4-BE49-F238E27FC236}">
                <a16:creationId xmlns:a16="http://schemas.microsoft.com/office/drawing/2014/main" id="{BC1979D0-7E45-DFD5-163C-20EFC06EA0BB}"/>
              </a:ext>
            </a:extLst>
          </p:cNvPr>
          <p:cNvSpPr txBox="1"/>
          <p:nvPr/>
        </p:nvSpPr>
        <p:spPr>
          <a:xfrm>
            <a:off x="8698773" y="1136402"/>
            <a:ext cx="2555381" cy="707886"/>
          </a:xfrm>
          <a:prstGeom prst="rect">
            <a:avLst/>
          </a:prstGeom>
          <a:noFill/>
        </p:spPr>
        <p:txBody>
          <a:bodyPr wrap="square">
            <a:spAutoFit/>
          </a:bodyPr>
          <a:lstStyle/>
          <a:p>
            <a:pPr algn="ctr" fontAlgn="base"/>
            <a:r>
              <a:rPr lang="uk-UA" sz="2000" b="1">
                <a:solidFill>
                  <a:schemeClr val="bg1"/>
                </a:solidFill>
                <a:effectLst/>
                <a:latin typeface="OpenSans"/>
                <a:ea typeface="Times New Roman" panose="02020603050405020304" pitchFamily="18" charset="0"/>
              </a:rPr>
              <a:t>Стягнення у вигляді штрафу</a:t>
            </a:r>
          </a:p>
        </p:txBody>
      </p:sp>
      <p:sp>
        <p:nvSpPr>
          <p:cNvPr id="29" name="TextBox 28">
            <a:extLst>
              <a:ext uri="{FF2B5EF4-FFF2-40B4-BE49-F238E27FC236}">
                <a16:creationId xmlns:a16="http://schemas.microsoft.com/office/drawing/2014/main" id="{69FC0671-976E-2CA7-6478-E25AB7980D8A}"/>
              </a:ext>
            </a:extLst>
          </p:cNvPr>
          <p:cNvSpPr txBox="1"/>
          <p:nvPr/>
        </p:nvSpPr>
        <p:spPr>
          <a:xfrm>
            <a:off x="7556691" y="1958024"/>
            <a:ext cx="1089498" cy="461665"/>
          </a:xfrm>
          <a:prstGeom prst="rect">
            <a:avLst/>
          </a:prstGeom>
          <a:noFill/>
        </p:spPr>
        <p:txBody>
          <a:bodyPr wrap="square">
            <a:spAutoFit/>
          </a:bodyPr>
          <a:lstStyle/>
          <a:p>
            <a:pPr lvl="0" algn="ctr"/>
            <a:r>
              <a:rPr lang="en-US" sz="2400" b="1" i="1">
                <a:solidFill>
                  <a:srgbClr val="C00000"/>
                </a:solidFill>
                <a:latin typeface="OpenSans"/>
              </a:rPr>
              <a:t>Min</a:t>
            </a:r>
            <a:endParaRPr lang="uk-UA" sz="2400" b="1" i="1" dirty="0">
              <a:solidFill>
                <a:srgbClr val="C00000"/>
              </a:solidFill>
              <a:latin typeface="Inerta Thin" pitchFamily="50" charset="-52"/>
            </a:endParaRPr>
          </a:p>
        </p:txBody>
      </p:sp>
      <p:sp>
        <p:nvSpPr>
          <p:cNvPr id="30" name="TextBox 29">
            <a:extLst>
              <a:ext uri="{FF2B5EF4-FFF2-40B4-BE49-F238E27FC236}">
                <a16:creationId xmlns:a16="http://schemas.microsoft.com/office/drawing/2014/main" id="{3EC485B3-9946-3A00-9FF2-FFB5820B9432}"/>
              </a:ext>
            </a:extLst>
          </p:cNvPr>
          <p:cNvSpPr txBox="1"/>
          <p:nvPr/>
        </p:nvSpPr>
        <p:spPr>
          <a:xfrm>
            <a:off x="8405282" y="3467087"/>
            <a:ext cx="1089498" cy="461665"/>
          </a:xfrm>
          <a:prstGeom prst="rect">
            <a:avLst/>
          </a:prstGeom>
          <a:noFill/>
        </p:spPr>
        <p:txBody>
          <a:bodyPr wrap="square">
            <a:spAutoFit/>
          </a:bodyPr>
          <a:lstStyle/>
          <a:p>
            <a:pPr lvl="0" algn="ctr"/>
            <a:r>
              <a:rPr lang="en-US" sz="2400" b="1">
                <a:solidFill>
                  <a:srgbClr val="C00000"/>
                </a:solidFill>
                <a:effectLst/>
                <a:latin typeface="OpenSans"/>
                <a:ea typeface="Arial Unicode MS"/>
                <a:cs typeface="Arial Unicode MS"/>
              </a:rPr>
              <a:t>Max</a:t>
            </a:r>
            <a:endParaRPr lang="uk-UA" sz="2400" b="1" dirty="0">
              <a:solidFill>
                <a:srgbClr val="C00000"/>
              </a:solidFill>
              <a:latin typeface="Inerta Thin" pitchFamily="50" charset="-52"/>
            </a:endParaRPr>
          </a:p>
        </p:txBody>
      </p:sp>
      <p:sp>
        <p:nvSpPr>
          <p:cNvPr id="31" name="TextBox 30">
            <a:extLst>
              <a:ext uri="{FF2B5EF4-FFF2-40B4-BE49-F238E27FC236}">
                <a16:creationId xmlns:a16="http://schemas.microsoft.com/office/drawing/2014/main" id="{D665BEAA-1FBF-78A6-ACC0-5B79AB2A5077}"/>
              </a:ext>
            </a:extLst>
          </p:cNvPr>
          <p:cNvSpPr txBox="1"/>
          <p:nvPr/>
        </p:nvSpPr>
        <p:spPr>
          <a:xfrm>
            <a:off x="7672757" y="5038293"/>
            <a:ext cx="1315796" cy="553998"/>
          </a:xfrm>
          <a:prstGeom prst="rect">
            <a:avLst/>
          </a:prstGeom>
          <a:noFill/>
        </p:spPr>
        <p:txBody>
          <a:bodyPr wrap="square">
            <a:spAutoFit/>
          </a:bodyPr>
          <a:lstStyle/>
          <a:p>
            <a:pPr lvl="0" algn="ctr"/>
            <a:r>
              <a:rPr lang="uk-UA" sz="1000" b="1" i="1">
                <a:solidFill>
                  <a:srgbClr val="C00000"/>
                </a:solidFill>
                <a:latin typeface="OpenSans"/>
              </a:rPr>
              <a:t>додатковий вид адміністративного стягнення</a:t>
            </a:r>
            <a:endParaRPr lang="uk-UA" sz="1000" b="1" i="1" dirty="0">
              <a:solidFill>
                <a:srgbClr val="C00000"/>
              </a:solidFill>
              <a:latin typeface="Inerta Thin" pitchFamily="50" charset="-52"/>
            </a:endParaRPr>
          </a:p>
        </p:txBody>
      </p:sp>
    </p:spTree>
    <p:extLst>
      <p:ext uri="{BB962C8B-B14F-4D97-AF65-F5344CB8AC3E}">
        <p14:creationId xmlns:p14="http://schemas.microsoft.com/office/powerpoint/2010/main" val="419561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87683-821C-9E44-3F75-035BD82A7657}"/>
            </a:ext>
          </a:extLst>
        </p:cNvPr>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B9290DA2-DF43-EF28-F247-4741631B9CE0}"/>
              </a:ext>
            </a:extLst>
          </p:cNvPr>
          <p:cNvSpPr/>
          <p:nvPr/>
        </p:nvSpPr>
        <p:spPr>
          <a:xfrm>
            <a:off x="-213360" y="-6400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a:solidFill>
                  <a:srgbClr val="000000"/>
                </a:solidFill>
                <a:effectLst/>
                <a:latin typeface="Inerta Light" pitchFamily="50" charset="-52"/>
                <a:ea typeface="Times New Roman" panose="02020603050405020304" pitchFamily="18" charset="0"/>
              </a:rPr>
              <a:t>донесення до відома оператора ринку щодо довготривалості процесу акредитації на експорт</a:t>
            </a:r>
            <a:endParaRPr lang="uk-UA" sz="1800">
              <a:solidFill>
                <a:srgbClr val="283845"/>
              </a:solidFill>
              <a:latin typeface="Inerta Light" pitchFamily="50" charset="-52"/>
            </a:endParaRPr>
          </a:p>
        </p:txBody>
      </p:sp>
      <p:pic>
        <p:nvPicPr>
          <p:cNvPr id="5" name="Рисунок 4">
            <a:extLst>
              <a:ext uri="{FF2B5EF4-FFF2-40B4-BE49-F238E27FC236}">
                <a16:creationId xmlns:a16="http://schemas.microsoft.com/office/drawing/2014/main" id="{AD82D64E-C866-317C-54F5-93683C1D61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3" name="Прямокутник: округлені кути 2">
            <a:extLst>
              <a:ext uri="{FF2B5EF4-FFF2-40B4-BE49-F238E27FC236}">
                <a16:creationId xmlns:a16="http://schemas.microsoft.com/office/drawing/2014/main" id="{A8210C4C-3A63-007A-E4EC-43BE7F0B3291}"/>
              </a:ext>
            </a:extLst>
          </p:cNvPr>
          <p:cNvSpPr/>
          <p:nvPr/>
        </p:nvSpPr>
        <p:spPr>
          <a:xfrm>
            <a:off x="483098" y="935262"/>
            <a:ext cx="11449821" cy="5493196"/>
          </a:xfrm>
          <a:prstGeom prst="roundRect">
            <a:avLst>
              <a:gd name="adj" fmla="val 7393"/>
            </a:avLst>
          </a:prstGeom>
          <a:solidFill>
            <a:srgbClr val="283845"/>
          </a:solidFill>
          <a:ln>
            <a:solidFill>
              <a:srgbClr val="283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66EBC2F4-8423-FB43-1551-25221F169F78}"/>
              </a:ext>
            </a:extLst>
          </p:cNvPr>
          <p:cNvSpPr txBox="1"/>
          <p:nvPr/>
        </p:nvSpPr>
        <p:spPr>
          <a:xfrm>
            <a:off x="2811652" y="1574048"/>
            <a:ext cx="6446773" cy="769441"/>
          </a:xfrm>
          <a:prstGeom prst="rect">
            <a:avLst/>
          </a:prstGeom>
          <a:noFill/>
        </p:spPr>
        <p:txBody>
          <a:bodyPr wrap="square">
            <a:spAutoFit/>
          </a:bodyPr>
          <a:lstStyle/>
          <a:p>
            <a:pPr algn="ctr"/>
            <a:r>
              <a:rPr lang="uk-UA" sz="4400">
                <a:solidFill>
                  <a:srgbClr val="E9F2F6"/>
                </a:solidFill>
                <a:latin typeface="Inerta ExtBd" pitchFamily="50" charset="-52"/>
              </a:rPr>
              <a:t>Інформація до відома </a:t>
            </a:r>
          </a:p>
        </p:txBody>
      </p:sp>
      <p:sp>
        <p:nvSpPr>
          <p:cNvPr id="7" name="TextBox 6">
            <a:extLst>
              <a:ext uri="{FF2B5EF4-FFF2-40B4-BE49-F238E27FC236}">
                <a16:creationId xmlns:a16="http://schemas.microsoft.com/office/drawing/2014/main" id="{D125542C-2BCC-CBDA-AEDD-9AB157D07CDA}"/>
              </a:ext>
            </a:extLst>
          </p:cNvPr>
          <p:cNvSpPr txBox="1"/>
          <p:nvPr/>
        </p:nvSpPr>
        <p:spPr>
          <a:xfrm>
            <a:off x="5000580" y="4466211"/>
            <a:ext cx="6535005" cy="707886"/>
          </a:xfrm>
          <a:prstGeom prst="rect">
            <a:avLst/>
          </a:prstGeom>
          <a:noFill/>
        </p:spPr>
        <p:txBody>
          <a:bodyPr wrap="square">
            <a:spAutoFit/>
          </a:bodyPr>
          <a:lstStyle/>
          <a:p>
            <a:pPr algn="ctr"/>
            <a:r>
              <a:rPr lang="en-US" sz="2000">
                <a:solidFill>
                  <a:srgbClr val="E9F2F6"/>
                </a:solidFill>
                <a:latin typeface="Inerta Light" pitchFamily="50" charset="-52"/>
                <a:ea typeface="Times New Roman" panose="02020603050405020304" pitchFamily="18" charset="0"/>
                <a:hlinkClick r:id="rId3"/>
              </a:rPr>
              <a:t>https://nazk.gov.ua/uk/novyny/konflikt-interesiv-prypysy-ob-runtovani-vysnovky-protokoly-ta-rishennya-sudu-zhovtnya/</a:t>
            </a:r>
            <a:r>
              <a:rPr lang="en-US" sz="2000">
                <a:solidFill>
                  <a:srgbClr val="E9F2F6"/>
                </a:solidFill>
                <a:latin typeface="Inerta Light" pitchFamily="50" charset="-52"/>
                <a:ea typeface="Times New Roman" panose="02020603050405020304" pitchFamily="18" charset="0"/>
              </a:rPr>
              <a:t> </a:t>
            </a:r>
            <a:endParaRPr lang="uk-UA" sz="2000">
              <a:solidFill>
                <a:srgbClr val="E9F2F6"/>
              </a:solidFill>
              <a:latin typeface="Inerta Light" pitchFamily="50" charset="-52"/>
            </a:endParaRPr>
          </a:p>
        </p:txBody>
      </p:sp>
      <p:pic>
        <p:nvPicPr>
          <p:cNvPr id="8" name="Рисунок 7" descr="Зображення, що містить текст, похорон, скриня, книга&#10;&#10;Автоматично згенерований опис">
            <a:extLst>
              <a:ext uri="{FF2B5EF4-FFF2-40B4-BE49-F238E27FC236}">
                <a16:creationId xmlns:a16="http://schemas.microsoft.com/office/drawing/2014/main" id="{F7F25DDD-F1FC-827D-2499-959AF7DFE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46" y="4348500"/>
            <a:ext cx="3715186" cy="1651194"/>
          </a:xfrm>
          <a:prstGeom prst="rect">
            <a:avLst/>
          </a:prstGeom>
        </p:spPr>
      </p:pic>
      <p:sp>
        <p:nvSpPr>
          <p:cNvPr id="2" name="TextBox 1">
            <a:extLst>
              <a:ext uri="{FF2B5EF4-FFF2-40B4-BE49-F238E27FC236}">
                <a16:creationId xmlns:a16="http://schemas.microsoft.com/office/drawing/2014/main" id="{1E8A584D-A7A0-5CD7-C923-F42AFF09BF82}"/>
              </a:ext>
            </a:extLst>
          </p:cNvPr>
          <p:cNvSpPr txBox="1"/>
          <p:nvPr/>
        </p:nvSpPr>
        <p:spPr>
          <a:xfrm>
            <a:off x="4990170" y="2404387"/>
            <a:ext cx="6545415" cy="1015663"/>
          </a:xfrm>
          <a:prstGeom prst="rect">
            <a:avLst/>
          </a:prstGeom>
          <a:noFill/>
        </p:spPr>
        <p:txBody>
          <a:bodyPr wrap="square">
            <a:spAutoFit/>
          </a:bodyPr>
          <a:lstStyle/>
          <a:p>
            <a:pPr algn="ctr"/>
            <a:r>
              <a:rPr lang="en-US" sz="2000">
                <a:solidFill>
                  <a:srgbClr val="E9F2F6"/>
                </a:solidFill>
                <a:latin typeface="Inerta Light" pitchFamily="50" charset="-52"/>
                <a:ea typeface="Times New Roman" panose="02020603050405020304" pitchFamily="18" charset="0"/>
                <a:hlinkClick r:id="rId5"/>
              </a:rPr>
              <a:t>https://nazk.gov.ua/uk/novyny/konflikt-interesiv-prypysy-ta-rozpochati-kryminalni-provadzhennya-za-materialamy-nazk-u-veresni/</a:t>
            </a:r>
            <a:r>
              <a:rPr lang="uk-UA" sz="2000">
                <a:solidFill>
                  <a:srgbClr val="E9F2F6"/>
                </a:solidFill>
                <a:latin typeface="Inerta Light" pitchFamily="50" charset="-52"/>
                <a:ea typeface="Times New Roman" panose="02020603050405020304" pitchFamily="18" charset="0"/>
              </a:rPr>
              <a:t> </a:t>
            </a:r>
            <a:r>
              <a:rPr lang="en-US" sz="2000">
                <a:solidFill>
                  <a:srgbClr val="E9F2F6"/>
                </a:solidFill>
                <a:latin typeface="Inerta Light" pitchFamily="50" charset="-52"/>
                <a:ea typeface="Times New Roman" panose="02020603050405020304" pitchFamily="18" charset="0"/>
              </a:rPr>
              <a:t> </a:t>
            </a:r>
            <a:endParaRPr lang="uk-UA" sz="2000">
              <a:solidFill>
                <a:srgbClr val="E9F2F6"/>
              </a:solidFill>
              <a:latin typeface="Inerta Light" pitchFamily="50" charset="-52"/>
            </a:endParaRPr>
          </a:p>
        </p:txBody>
      </p:sp>
      <p:pic>
        <p:nvPicPr>
          <p:cNvPr id="9" name="Рисунок 8" descr="Зображення, що містить текст, знімок екрана, Шрифт, дизайн&#10;&#10;Автоматично згенерований опис">
            <a:extLst>
              <a:ext uri="{FF2B5EF4-FFF2-40B4-BE49-F238E27FC236}">
                <a16:creationId xmlns:a16="http://schemas.microsoft.com/office/drawing/2014/main" id="{A5027A24-A2C9-A532-17B5-43439B96E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245" y="2345794"/>
            <a:ext cx="3715187" cy="1651194"/>
          </a:xfrm>
          <a:prstGeom prst="rect">
            <a:avLst/>
          </a:prstGeom>
        </p:spPr>
      </p:pic>
    </p:spTree>
    <p:extLst>
      <p:ext uri="{BB962C8B-B14F-4D97-AF65-F5344CB8AC3E}">
        <p14:creationId xmlns:p14="http://schemas.microsoft.com/office/powerpoint/2010/main" val="416589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74320" y="-6400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a:solidFill>
                  <a:srgbClr val="000000"/>
                </a:solidFill>
                <a:effectLst/>
                <a:latin typeface="Inerta Light" pitchFamily="50" charset="-52"/>
                <a:ea typeface="Times New Roman" panose="02020603050405020304" pitchFamily="18" charset="0"/>
              </a:rPr>
              <a:t>донесення до відома оператора ринку щодо довготривалості процесу акредитації на експорт</a:t>
            </a:r>
            <a:endParaRPr lang="uk-UA" sz="1800">
              <a:solidFill>
                <a:srgbClr val="283845"/>
              </a:solidFill>
              <a:latin typeface="Inerta Light" pitchFamily="50" charset="-52"/>
            </a:endParaRPr>
          </a:p>
        </p:txBody>
      </p:sp>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3" name="Прямокутник: округлені кути 2">
            <a:extLst>
              <a:ext uri="{FF2B5EF4-FFF2-40B4-BE49-F238E27FC236}">
                <a16:creationId xmlns:a16="http://schemas.microsoft.com/office/drawing/2014/main" id="{438D271B-C3E9-522A-F6EA-BB5BAC87BED7}"/>
              </a:ext>
            </a:extLst>
          </p:cNvPr>
          <p:cNvSpPr/>
          <p:nvPr/>
        </p:nvSpPr>
        <p:spPr>
          <a:xfrm>
            <a:off x="483099" y="1081565"/>
            <a:ext cx="11449821" cy="5493196"/>
          </a:xfrm>
          <a:prstGeom prst="roundRect">
            <a:avLst>
              <a:gd name="adj" fmla="val 7393"/>
            </a:avLst>
          </a:prstGeom>
          <a:solidFill>
            <a:srgbClr val="283845"/>
          </a:solidFill>
          <a:ln>
            <a:solidFill>
              <a:srgbClr val="283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9FBB22FA-E3BD-EB64-5DD3-AFAD4BFCC4A7}"/>
              </a:ext>
            </a:extLst>
          </p:cNvPr>
          <p:cNvSpPr txBox="1"/>
          <p:nvPr/>
        </p:nvSpPr>
        <p:spPr>
          <a:xfrm>
            <a:off x="2651761" y="1426442"/>
            <a:ext cx="8661406" cy="1446550"/>
          </a:xfrm>
          <a:prstGeom prst="rect">
            <a:avLst/>
          </a:prstGeom>
          <a:noFill/>
        </p:spPr>
        <p:txBody>
          <a:bodyPr wrap="square">
            <a:spAutoFit/>
          </a:bodyPr>
          <a:lstStyle/>
          <a:p>
            <a:pPr algn="ctr"/>
            <a:r>
              <a:rPr lang="ru-RU" sz="4400">
                <a:solidFill>
                  <a:srgbClr val="E9F2F6"/>
                </a:solidFill>
                <a:latin typeface="Inerta ExtBd" pitchFamily="50" charset="-52"/>
              </a:rPr>
              <a:t>У </a:t>
            </a:r>
            <a:r>
              <a:rPr lang="ru-RU" sz="4400" err="1">
                <a:solidFill>
                  <a:srgbClr val="E9F2F6"/>
                </a:solidFill>
                <a:latin typeface="Inerta ExtBd" pitchFamily="50" charset="-52"/>
              </a:rPr>
              <a:t>разі</a:t>
            </a:r>
            <a:r>
              <a:rPr lang="ru-RU" sz="4400">
                <a:solidFill>
                  <a:srgbClr val="E9F2F6"/>
                </a:solidFill>
                <a:latin typeface="Inerta ExtBd" pitchFamily="50" charset="-52"/>
              </a:rPr>
              <a:t> </a:t>
            </a:r>
            <a:r>
              <a:rPr lang="ru-RU" sz="4400" err="1">
                <a:solidFill>
                  <a:srgbClr val="E9F2F6"/>
                </a:solidFill>
                <a:latin typeface="Inerta ExtBd" pitchFamily="50" charset="-52"/>
              </a:rPr>
              <a:t>виникнення</a:t>
            </a:r>
            <a:r>
              <a:rPr lang="ru-RU" sz="4400">
                <a:solidFill>
                  <a:srgbClr val="E9F2F6"/>
                </a:solidFill>
                <a:latin typeface="Inerta ExtBd" pitchFamily="50" charset="-52"/>
              </a:rPr>
              <a:t> будь-</a:t>
            </a:r>
            <a:r>
              <a:rPr lang="ru-RU" sz="4400" err="1">
                <a:solidFill>
                  <a:srgbClr val="E9F2F6"/>
                </a:solidFill>
                <a:latin typeface="Inerta ExtBd" pitchFamily="50" charset="-52"/>
              </a:rPr>
              <a:t>яких</a:t>
            </a:r>
            <a:r>
              <a:rPr lang="ru-RU" sz="4400">
                <a:solidFill>
                  <a:srgbClr val="E9F2F6"/>
                </a:solidFill>
                <a:latin typeface="Inerta ExtBd" pitchFamily="50" charset="-52"/>
              </a:rPr>
              <a:t> </a:t>
            </a:r>
            <a:r>
              <a:rPr lang="ru-RU" sz="4400" err="1">
                <a:solidFill>
                  <a:srgbClr val="E9F2F6"/>
                </a:solidFill>
                <a:latin typeface="Inerta ExtBd" pitchFamily="50" charset="-52"/>
              </a:rPr>
              <a:t>питань</a:t>
            </a:r>
            <a:endParaRPr lang="uk-UA" sz="4400">
              <a:solidFill>
                <a:srgbClr val="E9F2F6"/>
              </a:solidFill>
              <a:latin typeface="Inerta ExtBd" pitchFamily="50" charset="-52"/>
            </a:endParaRPr>
          </a:p>
        </p:txBody>
      </p:sp>
      <p:pic>
        <p:nvPicPr>
          <p:cNvPr id="4" name="Рисунок 3" descr="Selfie with solid fill">
            <a:extLst>
              <a:ext uri="{FF2B5EF4-FFF2-40B4-BE49-F238E27FC236}">
                <a16:creationId xmlns:a16="http://schemas.microsoft.com/office/drawing/2014/main" id="{C231EFFD-281D-EB7D-98DA-758BB6AB29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3949" y="2312959"/>
            <a:ext cx="3118599" cy="3118599"/>
          </a:xfrm>
          <a:prstGeom prst="rect">
            <a:avLst/>
          </a:prstGeom>
        </p:spPr>
      </p:pic>
      <p:sp>
        <p:nvSpPr>
          <p:cNvPr id="7" name="TextBox 6">
            <a:extLst>
              <a:ext uri="{FF2B5EF4-FFF2-40B4-BE49-F238E27FC236}">
                <a16:creationId xmlns:a16="http://schemas.microsoft.com/office/drawing/2014/main" id="{50F3510B-321C-74CB-6983-62BF08F186FC}"/>
              </a:ext>
            </a:extLst>
          </p:cNvPr>
          <p:cNvSpPr txBox="1"/>
          <p:nvPr/>
        </p:nvSpPr>
        <p:spPr>
          <a:xfrm>
            <a:off x="3593721" y="2955564"/>
            <a:ext cx="7974330" cy="2179956"/>
          </a:xfrm>
          <a:prstGeom prst="rect">
            <a:avLst/>
          </a:prstGeom>
          <a:noFill/>
        </p:spPr>
        <p:txBody>
          <a:bodyPr wrap="square">
            <a:spAutoFit/>
          </a:bodyPr>
          <a:lstStyle/>
          <a:p>
            <a:r>
              <a:rPr lang="ru-RU" sz="2800">
                <a:solidFill>
                  <a:srgbClr val="E9F2F6"/>
                </a:solidFill>
                <a:latin typeface="Inerta Light" pitchFamily="50" charset="-52"/>
                <a:ea typeface="Times New Roman" panose="02020603050405020304" pitchFamily="18" charset="0"/>
              </a:rPr>
              <a:t>Сектор з питань запобігання та виявлення корупції </a:t>
            </a:r>
          </a:p>
          <a:p>
            <a:r>
              <a:rPr lang="ru-RU" sz="2800">
                <a:solidFill>
                  <a:srgbClr val="E9F2F6"/>
                </a:solidFill>
                <a:latin typeface="Inerta Light" pitchFamily="50" charset="-52"/>
              </a:rPr>
              <a:t>(каб</a:t>
            </a:r>
            <a:r>
              <a:rPr lang="ru-RU" sz="2800">
                <a:solidFill>
                  <a:srgbClr val="E9F2F6"/>
                </a:solidFill>
                <a:latin typeface="Inerta Light" pitchFamily="50" charset="-52"/>
                <a:ea typeface="Times New Roman" panose="02020603050405020304" pitchFamily="18" charset="0"/>
              </a:rPr>
              <a:t>. </a:t>
            </a:r>
            <a:r>
              <a:rPr lang="ru-RU" sz="2800">
                <a:solidFill>
                  <a:srgbClr val="E9F2F6"/>
                </a:solidFill>
                <a:latin typeface="Inerta Light" pitchFamily="50" charset="-52"/>
              </a:rPr>
              <a:t>403</a:t>
            </a:r>
            <a:r>
              <a:rPr lang="ru-RU" sz="2800">
                <a:solidFill>
                  <a:srgbClr val="E9F2F6"/>
                </a:solidFill>
                <a:latin typeface="Inerta Light" pitchFamily="50" charset="-52"/>
                <a:ea typeface="Times New Roman" panose="02020603050405020304" pitchFamily="18" charset="0"/>
              </a:rPr>
              <a:t>, 405, вул. Б. Грінченка, 1, м. Київ, 01001) </a:t>
            </a:r>
          </a:p>
          <a:p>
            <a:pPr marL="457200" indent="-457200">
              <a:lnSpc>
                <a:spcPct val="150000"/>
              </a:lnSpc>
              <a:buFont typeface="Arial" panose="020B0604020202020204" pitchFamily="34" charset="0"/>
              <a:buChar char="•"/>
            </a:pPr>
            <a:r>
              <a:rPr lang="en-US" sz="2800">
                <a:solidFill>
                  <a:srgbClr val="E9F2F6"/>
                </a:solidFill>
                <a:latin typeface="Inerta Light" pitchFamily="50" charset="-52"/>
                <a:ea typeface="Times New Roman" panose="02020603050405020304" pitchFamily="18" charset="0"/>
              </a:rPr>
              <a:t>antikor@dpss.gov.ua, </a:t>
            </a:r>
            <a:endParaRPr lang="ru-RU" sz="2800">
              <a:solidFill>
                <a:srgbClr val="E9F2F6"/>
              </a:solidFill>
              <a:latin typeface="Inerta Light" pitchFamily="50" charset="-52"/>
              <a:ea typeface="Times New Roman" panose="02020603050405020304" pitchFamily="18" charset="0"/>
            </a:endParaRPr>
          </a:p>
          <a:p>
            <a:pPr marL="457200" indent="-457200">
              <a:lnSpc>
                <a:spcPct val="150000"/>
              </a:lnSpc>
              <a:buFont typeface="Arial" panose="020B0604020202020204" pitchFamily="34" charset="0"/>
              <a:buChar char="•"/>
            </a:pPr>
            <a:r>
              <a:rPr lang="en-US" sz="2800">
                <a:solidFill>
                  <a:srgbClr val="E9F2F6"/>
                </a:solidFill>
                <a:latin typeface="Inerta Light" pitchFamily="50" charset="-52"/>
                <a:ea typeface="Times New Roman" panose="02020603050405020304" pitchFamily="18" charset="0"/>
              </a:rPr>
              <a:t>+38</a:t>
            </a:r>
            <a:r>
              <a:rPr lang="uk-UA" sz="2800">
                <a:solidFill>
                  <a:srgbClr val="E9F2F6"/>
                </a:solidFill>
                <a:latin typeface="Inerta Light" pitchFamily="50" charset="-52"/>
                <a:ea typeface="Times New Roman" panose="02020603050405020304" pitchFamily="18" charset="0"/>
              </a:rPr>
              <a:t> (</a:t>
            </a:r>
            <a:r>
              <a:rPr lang="en-US" sz="2800">
                <a:solidFill>
                  <a:srgbClr val="E9F2F6"/>
                </a:solidFill>
                <a:latin typeface="Inerta Light" pitchFamily="50" charset="-52"/>
                <a:ea typeface="Times New Roman" panose="02020603050405020304" pitchFamily="18" charset="0"/>
              </a:rPr>
              <a:t>044</a:t>
            </a:r>
            <a:r>
              <a:rPr lang="uk-UA" sz="2800">
                <a:solidFill>
                  <a:srgbClr val="E9F2F6"/>
                </a:solidFill>
                <a:latin typeface="Inerta Light" pitchFamily="50" charset="-52"/>
                <a:ea typeface="Times New Roman" panose="02020603050405020304" pitchFamily="18" charset="0"/>
              </a:rPr>
              <a:t>)</a:t>
            </a:r>
            <a:r>
              <a:rPr lang="en-US" sz="2800">
                <a:solidFill>
                  <a:srgbClr val="E9F2F6"/>
                </a:solidFill>
                <a:latin typeface="Inerta Light" pitchFamily="50" charset="-52"/>
                <a:ea typeface="Times New Roman" panose="02020603050405020304" pitchFamily="18" charset="0"/>
              </a:rPr>
              <a:t> 27</a:t>
            </a:r>
            <a:r>
              <a:rPr lang="uk-UA" sz="2800">
                <a:solidFill>
                  <a:srgbClr val="E9F2F6"/>
                </a:solidFill>
                <a:latin typeface="Inerta Light" pitchFamily="50" charset="-52"/>
                <a:ea typeface="Times New Roman" panose="02020603050405020304" pitchFamily="18" charset="0"/>
              </a:rPr>
              <a:t>9</a:t>
            </a:r>
            <a:r>
              <a:rPr lang="en-US" sz="2800">
                <a:solidFill>
                  <a:srgbClr val="E9F2F6"/>
                </a:solidFill>
                <a:latin typeface="Inerta Light" pitchFamily="50" charset="-52"/>
                <a:ea typeface="Times New Roman" panose="02020603050405020304" pitchFamily="18" charset="0"/>
              </a:rPr>
              <a:t> </a:t>
            </a:r>
            <a:r>
              <a:rPr lang="uk-UA" sz="2800">
                <a:solidFill>
                  <a:srgbClr val="E9F2F6"/>
                </a:solidFill>
                <a:latin typeface="Inerta Light" pitchFamily="50" charset="-52"/>
                <a:ea typeface="Times New Roman" panose="02020603050405020304" pitchFamily="18" charset="0"/>
              </a:rPr>
              <a:t>66</a:t>
            </a:r>
            <a:r>
              <a:rPr lang="en-US" sz="2800">
                <a:solidFill>
                  <a:srgbClr val="E9F2F6"/>
                </a:solidFill>
                <a:latin typeface="Inerta Light" pitchFamily="50" charset="-52"/>
                <a:ea typeface="Times New Roman" panose="02020603050405020304" pitchFamily="18" charset="0"/>
              </a:rPr>
              <a:t> </a:t>
            </a:r>
            <a:r>
              <a:rPr lang="uk-UA" sz="2800">
                <a:solidFill>
                  <a:srgbClr val="E9F2F6"/>
                </a:solidFill>
                <a:latin typeface="Inerta Light" pitchFamily="50" charset="-52"/>
                <a:ea typeface="Times New Roman" panose="02020603050405020304" pitchFamily="18" charset="0"/>
              </a:rPr>
              <a:t>83</a:t>
            </a:r>
            <a:r>
              <a:rPr lang="en-US" sz="2800">
                <a:solidFill>
                  <a:srgbClr val="E9F2F6"/>
                </a:solidFill>
                <a:latin typeface="Inerta Light" pitchFamily="50" charset="-52"/>
                <a:ea typeface="Times New Roman" panose="02020603050405020304" pitchFamily="18" charset="0"/>
              </a:rPr>
              <a:t>.</a:t>
            </a:r>
            <a:endParaRPr lang="uk-UA" sz="2800">
              <a:solidFill>
                <a:srgbClr val="E9F2F6"/>
              </a:solidFill>
              <a:latin typeface="Inerta Light" pitchFamily="50" charset="-52"/>
            </a:endParaRPr>
          </a:p>
        </p:txBody>
      </p:sp>
    </p:spTree>
    <p:extLst>
      <p:ext uri="{BB962C8B-B14F-4D97-AF65-F5344CB8AC3E}">
        <p14:creationId xmlns:p14="http://schemas.microsoft.com/office/powerpoint/2010/main" val="159723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визитная карточка, дизайн&#10;&#10;Автоматически созданное описание">
            <a:extLst>
              <a:ext uri="{FF2B5EF4-FFF2-40B4-BE49-F238E27FC236}">
                <a16:creationId xmlns:a16="http://schemas.microsoft.com/office/drawing/2014/main" id="{FD082C40-27BF-CB6C-F803-5E8BB3FB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8">
            <a:extLst>
              <a:ext uri="{FF2B5EF4-FFF2-40B4-BE49-F238E27FC236}">
                <a16:creationId xmlns:a16="http://schemas.microsoft.com/office/drawing/2014/main" id="{EFF3D41E-4935-3A74-0BD3-CEEA9A7E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51" y="1828800"/>
            <a:ext cx="4222889" cy="4172720"/>
          </a:xfrm>
          <a:prstGeom prst="rect">
            <a:avLst/>
          </a:prstGeom>
        </p:spPr>
      </p:pic>
      <p:sp>
        <p:nvSpPr>
          <p:cNvPr id="6" name="TextBox 5">
            <a:extLst>
              <a:ext uri="{FF2B5EF4-FFF2-40B4-BE49-F238E27FC236}">
                <a16:creationId xmlns:a16="http://schemas.microsoft.com/office/drawing/2014/main" id="{090817CC-91D6-B998-D3E3-3D784F3B0513}"/>
              </a:ext>
            </a:extLst>
          </p:cNvPr>
          <p:cNvSpPr txBox="1"/>
          <p:nvPr/>
        </p:nvSpPr>
        <p:spPr>
          <a:xfrm>
            <a:off x="2576054" y="2788722"/>
            <a:ext cx="2182220" cy="1015663"/>
          </a:xfrm>
          <a:prstGeom prst="rect">
            <a:avLst/>
          </a:prstGeom>
          <a:noFill/>
        </p:spPr>
        <p:txBody>
          <a:bodyPr wrap="square" rtlCol="0" anchor="ctr">
            <a:spAutoFit/>
          </a:bodyPr>
          <a:lstStyle/>
          <a:p>
            <a:pPr algn="ctr"/>
            <a:r>
              <a:rPr lang="uk" sz="3000" b="1">
                <a:latin typeface="Georgia" panose="02040502050405020303" pitchFamily="18" charset="0"/>
              </a:rPr>
              <a:t>Дякую </a:t>
            </a:r>
          </a:p>
          <a:p>
            <a:pPr algn="ctr"/>
            <a:r>
              <a:rPr lang="uk" sz="3000" b="1">
                <a:latin typeface="Georgia" panose="02040502050405020303" pitchFamily="18" charset="0"/>
              </a:rPr>
              <a:t>за </a:t>
            </a:r>
            <a:r>
              <a:rPr lang="uk" sz="3000" b="1" dirty="0">
                <a:latin typeface="Georgia" panose="02040502050405020303" pitchFamily="18" charset="0"/>
              </a:rPr>
              <a:t>увагу!</a:t>
            </a:r>
            <a:endParaRPr lang="uk-UA" sz="3000" b="1" dirty="0">
              <a:latin typeface="Georgia" panose="02040502050405020303" pitchFamily="18" charset="0"/>
            </a:endParaRPr>
          </a:p>
        </p:txBody>
      </p:sp>
    </p:spTree>
    <p:extLst>
      <p:ext uri="{BB962C8B-B14F-4D97-AF65-F5344CB8AC3E}">
        <p14:creationId xmlns:p14="http://schemas.microsoft.com/office/powerpoint/2010/main" val="46424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C598D97-0A0E-E722-788D-5FB2C4A226DD}"/>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483099" y="960120"/>
            <a:ext cx="11294373" cy="5615179"/>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uk-UA" sz="2400" b="1">
              <a:solidFill>
                <a:srgbClr val="002060"/>
              </a:solidFill>
              <a:latin typeface="Trebuchet MS" panose="020B0603020202020204" pitchFamily="34" charset="0"/>
            </a:endParaRPr>
          </a:p>
          <a:p>
            <a:pPr algn="ctr"/>
            <a:r>
              <a:rPr lang="uk-UA" sz="2400" b="1">
                <a:solidFill>
                  <a:srgbClr val="002060"/>
                </a:solidFill>
                <a:latin typeface="Trebuchet MS" panose="020B0603020202020204" pitchFamily="34" charset="0"/>
              </a:rPr>
              <a:t>Презентація розроблена для працівників Державної служби України з питань безпечності харчових продуктів та захисту споживачів – осіб, </a:t>
            </a:r>
          </a:p>
          <a:p>
            <a:pPr algn="ctr"/>
            <a:r>
              <a:rPr lang="uk-UA" sz="2400" b="1">
                <a:solidFill>
                  <a:srgbClr val="002060"/>
                </a:solidFill>
                <a:latin typeface="Trebuchet MS" panose="020B0603020202020204" pitchFamily="34" charset="0"/>
              </a:rPr>
              <a:t>на яких поширюється дія Закону України «Про запобігання корупції» </a:t>
            </a:r>
          </a:p>
          <a:p>
            <a:pPr algn="ctr"/>
            <a:r>
              <a:rPr lang="uk-UA" sz="2400" b="1">
                <a:solidFill>
                  <a:srgbClr val="002060"/>
                </a:solidFill>
                <a:latin typeface="Trebuchet MS" panose="020B0603020202020204" pitchFamily="34" charset="0"/>
              </a:rPr>
              <a:t>(далі – Закон).</a:t>
            </a:r>
          </a:p>
          <a:p>
            <a:endParaRPr lang="uk-UA" sz="1800" b="1">
              <a:solidFill>
                <a:srgbClr val="002060"/>
              </a:solidFill>
              <a:latin typeface="Trebuchet MS" panose="020B0603020202020204" pitchFamily="34" charset="0"/>
            </a:endParaRPr>
          </a:p>
          <a:p>
            <a:endParaRPr lang="uk-UA" sz="1800" b="1">
              <a:solidFill>
                <a:srgbClr val="002060"/>
              </a:solidFill>
              <a:latin typeface="Trebuchet MS" panose="020B0603020202020204" pitchFamily="34" charset="0"/>
            </a:endParaRPr>
          </a:p>
          <a:p>
            <a:pPr algn="ctr"/>
            <a:endParaRPr lang="ru-RU" sz="2800" b="1">
              <a:solidFill>
                <a:srgbClr val="404040"/>
              </a:solidFill>
              <a:latin typeface="Trebuchet MS" panose="020B0603020202020204" pitchFamily="34" charset="0"/>
            </a:endParaRPr>
          </a:p>
          <a:p>
            <a:pPr algn="ctr"/>
            <a:endParaRPr lang="ru-RU" sz="2800" b="1">
              <a:solidFill>
                <a:srgbClr val="404040"/>
              </a:solidFill>
              <a:latin typeface="Trebuchet MS" panose="020B0603020202020204" pitchFamily="34" charset="0"/>
            </a:endParaRPr>
          </a:p>
          <a:p>
            <a:pPr algn="ctr"/>
            <a:endParaRPr lang="ru-RU" sz="2800" b="1">
              <a:solidFill>
                <a:srgbClr val="404040"/>
              </a:solidFill>
              <a:latin typeface="Trebuchet MS" panose="020B0603020202020204" pitchFamily="34" charset="0"/>
            </a:endParaRPr>
          </a:p>
          <a:p>
            <a:pPr algn="ctr"/>
            <a:r>
              <a:rPr lang="ru-RU" sz="2800" b="1">
                <a:solidFill>
                  <a:srgbClr val="404040"/>
                </a:solidFill>
                <a:latin typeface="Trebuchet MS" panose="020B0603020202020204" pitchFamily="34" charset="0"/>
              </a:rPr>
              <a:t>До зазначеної категорії осіб застосовуються </a:t>
            </a:r>
          </a:p>
          <a:p>
            <a:pPr algn="ctr"/>
            <a:r>
              <a:rPr lang="ru-RU" sz="2800" b="1">
                <a:solidFill>
                  <a:srgbClr val="404040"/>
                </a:solidFill>
                <a:latin typeface="Trebuchet MS" panose="020B0603020202020204" pitchFamily="34" charset="0"/>
              </a:rPr>
              <a:t>антикорупційні обмеження та заборони відповідно до Закону.</a:t>
            </a:r>
            <a:endParaRPr lang="ru-RU" sz="2800" b="0">
              <a:solidFill>
                <a:prstClr val="black"/>
              </a:solidFill>
              <a:latin typeface="Segoe UI" panose="020B0502040204020203" pitchFamily="34" charset="0"/>
            </a:endParaRPr>
          </a:p>
        </p:txBody>
      </p:sp>
      <p:pic>
        <p:nvPicPr>
          <p:cNvPr id="4" name="Рисунок 3" descr="Зображення, що містить текст, будівля, просто неба, знак&#10;&#10;Автоматично згенерований опис">
            <a:extLst>
              <a:ext uri="{FF2B5EF4-FFF2-40B4-BE49-F238E27FC236}">
                <a16:creationId xmlns:a16="http://schemas.microsoft.com/office/drawing/2014/main" id="{20848F84-00B9-8010-D4A9-B466611B7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488" y="3169539"/>
            <a:ext cx="4001833" cy="1543050"/>
          </a:xfrm>
          <a:prstGeom prst="rect">
            <a:avLst/>
          </a:prstGeom>
        </p:spPr>
      </p:pic>
    </p:spTree>
    <p:extLst>
      <p:ext uri="{BB962C8B-B14F-4D97-AF65-F5344CB8AC3E}">
        <p14:creationId xmlns:p14="http://schemas.microsoft.com/office/powerpoint/2010/main" val="144576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74320" y="-6400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10" name="TextBox 9">
            <a:extLst>
              <a:ext uri="{FF2B5EF4-FFF2-40B4-BE49-F238E27FC236}">
                <a16:creationId xmlns:a16="http://schemas.microsoft.com/office/drawing/2014/main" id="{9FBB22FA-E3BD-EB64-5DD3-AFAD4BFCC4A7}"/>
              </a:ext>
            </a:extLst>
          </p:cNvPr>
          <p:cNvSpPr txBox="1"/>
          <p:nvPr/>
        </p:nvSpPr>
        <p:spPr>
          <a:xfrm>
            <a:off x="1968944" y="5130104"/>
            <a:ext cx="2910078" cy="830997"/>
          </a:xfrm>
          <a:prstGeom prst="rect">
            <a:avLst/>
          </a:prstGeom>
          <a:noFill/>
        </p:spPr>
        <p:txBody>
          <a:bodyPr wrap="square">
            <a:spAutoFit/>
          </a:bodyPr>
          <a:lstStyle/>
          <a:p>
            <a:pPr algn="ctr"/>
            <a:r>
              <a:rPr lang="uk-UA" sz="1600">
                <a:solidFill>
                  <a:srgbClr val="E9F2F6"/>
                </a:solidFill>
                <a:latin typeface="Inerta ExtBd" pitchFamily="50" charset="-52"/>
              </a:rPr>
              <a:t>заповнення чисельних опитувальників та надання додаткової інформації</a:t>
            </a:r>
          </a:p>
        </p:txBody>
      </p:sp>
      <p:sp>
        <p:nvSpPr>
          <p:cNvPr id="13" name="TextBox 12">
            <a:extLst>
              <a:ext uri="{FF2B5EF4-FFF2-40B4-BE49-F238E27FC236}">
                <a16:creationId xmlns:a16="http://schemas.microsoft.com/office/drawing/2014/main" id="{09564DD8-8C89-B888-B3F4-15637551EE5D}"/>
              </a:ext>
            </a:extLst>
          </p:cNvPr>
          <p:cNvSpPr txBox="1"/>
          <p:nvPr/>
        </p:nvSpPr>
        <p:spPr>
          <a:xfrm>
            <a:off x="7849147" y="5159107"/>
            <a:ext cx="2910078" cy="830997"/>
          </a:xfrm>
          <a:prstGeom prst="rect">
            <a:avLst/>
          </a:prstGeom>
          <a:noFill/>
        </p:spPr>
        <p:txBody>
          <a:bodyPr wrap="square">
            <a:spAutoFit/>
          </a:bodyPr>
          <a:lstStyle/>
          <a:p>
            <a:pPr algn="ctr"/>
            <a:r>
              <a:rPr lang="uk-UA" sz="1600">
                <a:solidFill>
                  <a:srgbClr val="E9F2F6"/>
                </a:solidFill>
                <a:latin typeface="Inerta ExtBd" pitchFamily="50" charset="-52"/>
              </a:rPr>
              <a:t>погодження форми ветеринарного сертифіката</a:t>
            </a:r>
          </a:p>
        </p:txBody>
      </p:sp>
      <p:sp>
        <p:nvSpPr>
          <p:cNvPr id="4" name="Прямокутник: округлені кути 3">
            <a:extLst>
              <a:ext uri="{FF2B5EF4-FFF2-40B4-BE49-F238E27FC236}">
                <a16:creationId xmlns:a16="http://schemas.microsoft.com/office/drawing/2014/main" id="{C50129AA-5648-9EA3-F12B-F755506F00CD}"/>
              </a:ext>
            </a:extLst>
          </p:cNvPr>
          <p:cNvSpPr/>
          <p:nvPr/>
        </p:nvSpPr>
        <p:spPr>
          <a:xfrm>
            <a:off x="483099" y="609211"/>
            <a:ext cx="11385813" cy="5965550"/>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uk-UA" sz="2000" b="1">
                <a:solidFill>
                  <a:srgbClr val="000000"/>
                </a:solidFill>
                <a:latin typeface="Trebuchet MS" panose="020B0603020202020204" pitchFamily="34" charset="0"/>
              </a:rPr>
              <a:t>Поняття корупції </a:t>
            </a:r>
          </a:p>
          <a:p>
            <a:pPr algn="just"/>
            <a:r>
              <a:rPr lang="uk-UA" sz="2000" b="1">
                <a:solidFill>
                  <a:srgbClr val="000000"/>
                </a:solidFill>
                <a:latin typeface="Trebuchet MS" panose="020B0603020202020204" pitchFamily="34" charset="0"/>
              </a:rPr>
              <a:t>Корупція</a:t>
            </a:r>
            <a:r>
              <a:rPr lang="uk-UA" sz="2000" b="0">
                <a:solidFill>
                  <a:srgbClr val="000000"/>
                </a:solidFill>
                <a:latin typeface="Trebuchet MS" panose="020B0603020202020204" pitchFamily="34" charset="0"/>
              </a:rPr>
              <a:t> - використання особою, зазначеною у частині першій статті з Закону, наданих їй службових повноважень чи пов'язаних з ними можливостей з метою одержання неправомірної вигоди 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особі, зазначеній у частині першій статті з Закону України «Про запобігання корупції»,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endParaRPr lang="uk-UA" sz="2000">
              <a:latin typeface="Trebuchet MS" panose="020B0603020202020204" pitchFamily="34" charset="0"/>
            </a:endParaRPr>
          </a:p>
        </p:txBody>
      </p:sp>
      <p:pic>
        <p:nvPicPr>
          <p:cNvPr id="14" name="Рисунок 13" descr="Зображення, що містить особа, костюм, одежа, Офіційний одяг&#10;&#10;Автоматично згенерований опис">
            <a:extLst>
              <a:ext uri="{FF2B5EF4-FFF2-40B4-BE49-F238E27FC236}">
                <a16:creationId xmlns:a16="http://schemas.microsoft.com/office/drawing/2014/main" id="{00FDDE2F-684A-47D8-070E-3B31CC2D2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605" y="3755361"/>
            <a:ext cx="4876800" cy="2819400"/>
          </a:xfrm>
          <a:prstGeom prst="rect">
            <a:avLst/>
          </a:prstGeom>
        </p:spPr>
      </p:pic>
    </p:spTree>
    <p:extLst>
      <p:ext uri="{BB962C8B-B14F-4D97-AF65-F5344CB8AC3E}">
        <p14:creationId xmlns:p14="http://schemas.microsoft.com/office/powerpoint/2010/main" val="246549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13360" y="-6400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a:solidFill>
                  <a:srgbClr val="000000"/>
                </a:solidFill>
                <a:effectLst/>
                <a:latin typeface="Inerta Light" pitchFamily="50" charset="-52"/>
                <a:ea typeface="Times New Roman" panose="02020603050405020304" pitchFamily="18" charset="0"/>
              </a:rPr>
              <a:t>донесення до відома оператора ринку щодо </a:t>
            </a:r>
            <a:r>
              <a:rPr lang="uk-UA" sz="1800" err="1">
                <a:solidFill>
                  <a:srgbClr val="000000"/>
                </a:solidFill>
                <a:effectLst/>
                <a:latin typeface="Inerta Light" pitchFamily="50" charset="-52"/>
                <a:ea typeface="Times New Roman" panose="02020603050405020304" pitchFamily="18" charset="0"/>
              </a:rPr>
              <a:t>довготривалості</a:t>
            </a:r>
            <a:r>
              <a:rPr lang="uk-UA" sz="1800">
                <a:solidFill>
                  <a:srgbClr val="000000"/>
                </a:solidFill>
                <a:effectLst/>
                <a:latin typeface="Inerta Light" pitchFamily="50" charset="-52"/>
                <a:ea typeface="Times New Roman" panose="02020603050405020304" pitchFamily="18" charset="0"/>
              </a:rPr>
              <a:t> процесу акредитації на експорт</a:t>
            </a:r>
            <a:endParaRPr lang="uk-UA" sz="1800">
              <a:solidFill>
                <a:srgbClr val="283845"/>
              </a:solidFill>
              <a:latin typeface="Inerta Light" pitchFamily="50" charset="-52"/>
            </a:endParaRPr>
          </a:p>
        </p:txBody>
      </p:sp>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3" name="Прямокутник: округлені кути 2">
            <a:extLst>
              <a:ext uri="{FF2B5EF4-FFF2-40B4-BE49-F238E27FC236}">
                <a16:creationId xmlns:a16="http://schemas.microsoft.com/office/drawing/2014/main" id="{438D271B-C3E9-522A-F6EA-BB5BAC87BED7}"/>
              </a:ext>
            </a:extLst>
          </p:cNvPr>
          <p:cNvSpPr/>
          <p:nvPr/>
        </p:nvSpPr>
        <p:spPr>
          <a:xfrm>
            <a:off x="483099" y="1081565"/>
            <a:ext cx="11449821" cy="5493196"/>
          </a:xfrm>
          <a:prstGeom prst="roundRect">
            <a:avLst>
              <a:gd name="adj" fmla="val 7393"/>
            </a:avLst>
          </a:prstGeom>
          <a:solidFill>
            <a:srgbClr val="283845"/>
          </a:solidFill>
          <a:ln>
            <a:solidFill>
              <a:srgbClr val="283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9FBB22FA-E3BD-EB64-5DD3-AFAD4BFCC4A7}"/>
              </a:ext>
            </a:extLst>
          </p:cNvPr>
          <p:cNvSpPr txBox="1"/>
          <p:nvPr/>
        </p:nvSpPr>
        <p:spPr>
          <a:xfrm>
            <a:off x="483100" y="1305674"/>
            <a:ext cx="11449820" cy="1815882"/>
          </a:xfrm>
          <a:prstGeom prst="rect">
            <a:avLst/>
          </a:prstGeom>
          <a:noFill/>
        </p:spPr>
        <p:txBody>
          <a:bodyPr wrap="square">
            <a:spAutoFit/>
          </a:bodyPr>
          <a:lstStyle/>
          <a:p>
            <a:pPr algn="ctr"/>
            <a:r>
              <a:rPr lang="uk-UA" sz="2800">
                <a:solidFill>
                  <a:srgbClr val="0070C0"/>
                </a:solidFill>
                <a:latin typeface="Trebuchet MS" panose="020B0603020202020204" pitchFamily="34" charset="0"/>
                <a:ea typeface="Times New Roman"/>
                <a:cs typeface="Times New Roman"/>
                <a:sym typeface="Times New Roman"/>
              </a:rPr>
              <a:t>Для державних службовців діють наступні обмеження </a:t>
            </a:r>
          </a:p>
          <a:p>
            <a:pPr algn="ctr"/>
            <a:r>
              <a:rPr lang="uk-UA" sz="2800">
                <a:solidFill>
                  <a:srgbClr val="0070C0"/>
                </a:solidFill>
                <a:latin typeface="Trebuchet MS" panose="020B0603020202020204" pitchFamily="34" charset="0"/>
                <a:ea typeface="Times New Roman"/>
                <a:cs typeface="Times New Roman"/>
                <a:sym typeface="Times New Roman"/>
              </a:rPr>
              <a:t>передбачені Розділом </a:t>
            </a:r>
            <a:r>
              <a:rPr lang="en-US" sz="2800">
                <a:solidFill>
                  <a:srgbClr val="0070C0"/>
                </a:solidFill>
                <a:latin typeface="Trebuchet MS" panose="020B0603020202020204" pitchFamily="34" charset="0"/>
                <a:ea typeface="Times New Roman"/>
                <a:cs typeface="Times New Roman"/>
                <a:sym typeface="Times New Roman"/>
              </a:rPr>
              <a:t>IV </a:t>
            </a:r>
            <a:r>
              <a:rPr lang="uk-UA" sz="2800">
                <a:solidFill>
                  <a:srgbClr val="0070C0"/>
                </a:solidFill>
                <a:latin typeface="Trebuchet MS" panose="020B0603020202020204" pitchFamily="34" charset="0"/>
                <a:ea typeface="Times New Roman"/>
                <a:cs typeface="Times New Roman"/>
                <a:sym typeface="Times New Roman"/>
              </a:rPr>
              <a:t>Закону</a:t>
            </a:r>
            <a:endParaRPr lang="uk-UA" sz="2800">
              <a:solidFill>
                <a:srgbClr val="0070C0"/>
              </a:solidFill>
              <a:latin typeface="Trebuchet MS" panose="020B0603020202020204" pitchFamily="34" charset="0"/>
              <a:cs typeface="Times New Roman"/>
              <a:sym typeface="Times New Roman"/>
            </a:endParaRPr>
          </a:p>
          <a:p>
            <a:pPr algn="ctr"/>
            <a:endParaRPr lang="uk-UA" sz="2800">
              <a:solidFill>
                <a:srgbClr val="0070C0"/>
              </a:solidFill>
              <a:latin typeface="Trebuchet MS" panose="020B0603020202020204" pitchFamily="34" charset="0"/>
              <a:cs typeface="Times New Roman"/>
              <a:sym typeface="Times New Roman"/>
            </a:endParaRPr>
          </a:p>
          <a:p>
            <a:pPr algn="ctr"/>
            <a:endParaRPr lang="uk-UA" sz="2800">
              <a:solidFill>
                <a:srgbClr val="E9F2F6"/>
              </a:solidFill>
              <a:latin typeface="Trebuchet MS" panose="020B0603020202020204" pitchFamily="34" charset="0"/>
            </a:endParaRPr>
          </a:p>
        </p:txBody>
      </p:sp>
      <p:sp>
        <p:nvSpPr>
          <p:cNvPr id="7" name="TextBox 6">
            <a:extLst>
              <a:ext uri="{FF2B5EF4-FFF2-40B4-BE49-F238E27FC236}">
                <a16:creationId xmlns:a16="http://schemas.microsoft.com/office/drawing/2014/main" id="{50F3510B-321C-74CB-6983-62BF08F186FC}"/>
              </a:ext>
            </a:extLst>
          </p:cNvPr>
          <p:cNvSpPr txBox="1"/>
          <p:nvPr/>
        </p:nvSpPr>
        <p:spPr>
          <a:xfrm>
            <a:off x="2827933" y="2649039"/>
            <a:ext cx="8898323" cy="3477875"/>
          </a:xfrm>
          <a:prstGeom prst="rect">
            <a:avLst/>
          </a:prstGeom>
          <a:noFill/>
          <a:effectLst>
            <a:softEdge rad="304800"/>
          </a:effectLst>
        </p:spPr>
        <p:txBody>
          <a:bodyPr wrap="square" lIns="72000">
            <a:spAutoFit/>
          </a:bodyPr>
          <a:lstStyle/>
          <a:p>
            <a:pPr marL="0" marR="0" lvl="0" indent="0" algn="just" rtl="0">
              <a:spcBef>
                <a:spcPts val="0"/>
              </a:spcBef>
              <a:spcAft>
                <a:spcPts val="0"/>
              </a:spcAft>
              <a:buNone/>
            </a:pPr>
            <a:r>
              <a:rPr lang="uk-UA" sz="1600" b="0" i="0" u="none" strike="noStrike" cap="none">
                <a:solidFill>
                  <a:schemeClr val="bg1"/>
                </a:solidFill>
                <a:latin typeface="Trebuchet MS" panose="020B0603020202020204" pitchFamily="34" charset="0"/>
                <a:ea typeface="Times New Roman"/>
                <a:cs typeface="Times New Roman"/>
                <a:sym typeface="Times New Roman"/>
              </a:rPr>
              <a:t>1. Обмеження щодо використання службових повноважень чи свого становища (ст. 22 Закону);</a:t>
            </a:r>
          </a:p>
          <a:p>
            <a:pPr marL="0" marR="0" lvl="0" indent="0" algn="just" rtl="0">
              <a:spcBef>
                <a:spcPts val="0"/>
              </a:spcBef>
              <a:spcAft>
                <a:spcPts val="0"/>
              </a:spcAft>
              <a:buNone/>
            </a:pPr>
            <a:r>
              <a:rPr lang="uk-UA" sz="1600" b="0" i="0" u="none" strike="noStrike" cap="none">
                <a:solidFill>
                  <a:schemeClr val="bg1"/>
                </a:solidFill>
                <a:latin typeface="Trebuchet MS" panose="020B0603020202020204" pitchFamily="34" charset="0"/>
                <a:ea typeface="Times New Roman"/>
                <a:cs typeface="Times New Roman"/>
                <a:sym typeface="Times New Roman"/>
              </a:rPr>
              <a:t>2. Обмеження щодо одержання подарунків (ст. 23 Закону), з</a:t>
            </a:r>
            <a:r>
              <a:rPr lang="ru-RU" sz="1600" b="0" i="0" u="none" strike="noStrike" cap="none">
                <a:solidFill>
                  <a:schemeClr val="bg1"/>
                </a:solidFill>
                <a:latin typeface="Trebuchet MS" panose="020B0603020202020204" pitchFamily="34" charset="0"/>
                <a:ea typeface="Times New Roman"/>
                <a:cs typeface="Times New Roman"/>
                <a:sym typeface="Times New Roman"/>
              </a:rPr>
              <a:t>апобігання одержанню неправомірної вигоди або подарунка (ст. 24 Закону)</a:t>
            </a:r>
            <a:r>
              <a:rPr lang="uk-UA" sz="1600" b="0" i="0" u="none" strike="noStrike" cap="none">
                <a:solidFill>
                  <a:schemeClr val="bg1"/>
                </a:solidFill>
                <a:latin typeface="Trebuchet MS" panose="020B0603020202020204" pitchFamily="34" charset="0"/>
                <a:ea typeface="Times New Roman"/>
                <a:cs typeface="Times New Roman"/>
                <a:sym typeface="Times New Roman"/>
              </a:rPr>
              <a:t>;</a:t>
            </a:r>
            <a:endParaRPr lang="uk-UA" sz="1600">
              <a:solidFill>
                <a:schemeClr val="bg1"/>
              </a:solidFill>
              <a:latin typeface="Trebuchet MS" panose="020B0603020202020204" pitchFamily="34" charset="0"/>
            </a:endParaRPr>
          </a:p>
          <a:p>
            <a:pPr marL="0" marR="0" lvl="0" indent="0" algn="just" rtl="0">
              <a:spcBef>
                <a:spcPts val="0"/>
              </a:spcBef>
              <a:spcAft>
                <a:spcPts val="0"/>
              </a:spcAft>
              <a:buNone/>
            </a:pPr>
            <a:r>
              <a:rPr lang="uk-UA" sz="1600" b="0" i="0" u="none" strike="noStrike" cap="none">
                <a:solidFill>
                  <a:schemeClr val="bg1"/>
                </a:solidFill>
                <a:latin typeface="Trebuchet MS" panose="020B0603020202020204" pitchFamily="34" charset="0"/>
                <a:ea typeface="Times New Roman"/>
                <a:cs typeface="Times New Roman"/>
                <a:sym typeface="Times New Roman"/>
              </a:rPr>
              <a:t>3. Обмеження щодо сумісництва та суміщення з іншими видами діяльності (ст. 25 Закону), а саме:</a:t>
            </a:r>
            <a:endParaRPr lang="uk-UA" sz="1600">
              <a:solidFill>
                <a:schemeClr val="bg1"/>
              </a:solidFill>
              <a:latin typeface="Trebuchet MS" panose="020B0603020202020204" pitchFamily="34" charset="0"/>
            </a:endParaRPr>
          </a:p>
          <a:p>
            <a:pPr marL="0" marR="0" lvl="0" indent="0" algn="just" rtl="0">
              <a:spcBef>
                <a:spcPts val="0"/>
              </a:spcBef>
              <a:spcAft>
                <a:spcPts val="0"/>
              </a:spcAft>
              <a:buNone/>
            </a:pPr>
            <a:r>
              <a:rPr lang="en-US" sz="1600">
                <a:solidFill>
                  <a:schemeClr val="bg1"/>
                </a:solidFill>
                <a:latin typeface="Trebuchet MS" panose="020B0603020202020204" pitchFamily="34" charset="0"/>
                <a:ea typeface="Times New Roman"/>
                <a:cs typeface="Times New Roman"/>
                <a:sym typeface="Times New Roman"/>
              </a:rPr>
              <a:t>     </a:t>
            </a:r>
            <a:r>
              <a:rPr lang="uk-UA" sz="1600" b="0" i="0" u="none" strike="noStrike" cap="none">
                <a:solidFill>
                  <a:schemeClr val="bg1"/>
                </a:solidFill>
                <a:latin typeface="Trebuchet MS" panose="020B0603020202020204" pitchFamily="34" charset="0"/>
                <a:ea typeface="Times New Roman"/>
                <a:cs typeface="Times New Roman"/>
                <a:sym typeface="Times New Roman"/>
              </a:rPr>
              <a:t>- </a:t>
            </a:r>
            <a:r>
              <a:rPr lang="en-US" sz="1600" b="0" i="0" u="none" strike="noStrike" cap="none">
                <a:solidFill>
                  <a:schemeClr val="bg1"/>
                </a:solidFill>
                <a:latin typeface="Trebuchet MS" panose="020B0603020202020204" pitchFamily="34" charset="0"/>
                <a:ea typeface="Times New Roman"/>
                <a:cs typeface="Times New Roman"/>
                <a:sym typeface="Times New Roman"/>
              </a:rPr>
              <a:t> </a:t>
            </a:r>
            <a:r>
              <a:rPr lang="uk-UA" sz="1600" b="0" i="0" u="none" strike="noStrike" cap="none">
                <a:solidFill>
                  <a:schemeClr val="bg1"/>
                </a:solidFill>
                <a:latin typeface="Trebuchet MS" panose="020B0603020202020204" pitchFamily="34" charset="0"/>
                <a:ea typeface="Times New Roman"/>
                <a:cs typeface="Times New Roman"/>
                <a:sym typeface="Times New Roman"/>
              </a:rPr>
              <a:t>заборона займатися іншою оплачуваною або підприємницькою діяльністю.</a:t>
            </a:r>
            <a:endParaRPr lang="uk-UA" sz="1600">
              <a:solidFill>
                <a:schemeClr val="bg1"/>
              </a:solidFill>
              <a:latin typeface="Trebuchet MS" panose="020B0603020202020204" pitchFamily="34" charset="0"/>
            </a:endParaRPr>
          </a:p>
          <a:p>
            <a:pPr marL="0" marR="0" lvl="0" indent="0" algn="just" rtl="0">
              <a:spcBef>
                <a:spcPts val="0"/>
              </a:spcBef>
              <a:spcAft>
                <a:spcPts val="0"/>
              </a:spcAft>
              <a:buNone/>
            </a:pPr>
            <a:r>
              <a:rPr lang="en-US" sz="1600">
                <a:solidFill>
                  <a:schemeClr val="bg1"/>
                </a:solidFill>
                <a:latin typeface="Trebuchet MS" panose="020B0603020202020204" pitchFamily="34" charset="0"/>
                <a:ea typeface="Times New Roman"/>
                <a:cs typeface="Times New Roman"/>
                <a:sym typeface="Times New Roman"/>
              </a:rPr>
              <a:t>     </a:t>
            </a:r>
            <a:r>
              <a:rPr lang="uk-UA" sz="1600" b="0" i="0" u="none" strike="noStrike" cap="none">
                <a:solidFill>
                  <a:schemeClr val="bg1"/>
                </a:solidFill>
                <a:latin typeface="Trebuchet MS" panose="020B0603020202020204" pitchFamily="34" charset="0"/>
                <a:ea typeface="Times New Roman"/>
                <a:cs typeface="Times New Roman"/>
                <a:sym typeface="Times New Roman"/>
              </a:rPr>
              <a:t>-</a:t>
            </a:r>
            <a:r>
              <a:rPr lang="en-US" sz="1600">
                <a:solidFill>
                  <a:schemeClr val="bg1"/>
                </a:solidFill>
                <a:latin typeface="Trebuchet MS" panose="020B0603020202020204" pitchFamily="34" charset="0"/>
                <a:ea typeface="Times New Roman"/>
                <a:cs typeface="Times New Roman"/>
                <a:sym typeface="Times New Roman"/>
              </a:rPr>
              <a:t> </a:t>
            </a:r>
            <a:r>
              <a:rPr lang="uk-UA" sz="1600" b="0" i="0" u="none" strike="noStrike" cap="none">
                <a:solidFill>
                  <a:schemeClr val="bg1"/>
                </a:solidFill>
                <a:latin typeface="Trebuchet MS" panose="020B0603020202020204" pitchFamily="34" charset="0"/>
                <a:ea typeface="Times New Roman"/>
                <a:cs typeface="Times New Roman"/>
                <a:sym typeface="Times New Roman"/>
              </a:rPr>
              <a:t>заборона входити до складу виконавчих чи контрольних органів підприємства або організації, що має на меті одержання прибутку.</a:t>
            </a:r>
            <a:endParaRPr lang="uk-UA" sz="1600">
              <a:solidFill>
                <a:schemeClr val="bg1"/>
              </a:solidFill>
              <a:latin typeface="Trebuchet MS" panose="020B0603020202020204" pitchFamily="34" charset="0"/>
            </a:endParaRPr>
          </a:p>
          <a:p>
            <a:pPr marL="0" marR="0" lvl="0" indent="0" algn="just" rtl="0">
              <a:spcBef>
                <a:spcPts val="0"/>
              </a:spcBef>
              <a:spcAft>
                <a:spcPts val="0"/>
              </a:spcAft>
              <a:buNone/>
            </a:pPr>
            <a:r>
              <a:rPr lang="uk-UA" sz="1600" b="0" i="0" u="none" strike="noStrike" cap="none">
                <a:solidFill>
                  <a:schemeClr val="bg1"/>
                </a:solidFill>
                <a:latin typeface="Trebuchet MS" panose="020B0603020202020204" pitchFamily="34" charset="0"/>
                <a:ea typeface="Times New Roman"/>
                <a:cs typeface="Times New Roman"/>
                <a:sym typeface="Times New Roman"/>
              </a:rPr>
              <a:t>4. Обмеження після припинення діяльності, пов’язаної з виконанням функцій держави, місцевого самоврядування (ст. 26 Закону);</a:t>
            </a:r>
            <a:endParaRPr lang="uk-UA" sz="1600">
              <a:solidFill>
                <a:schemeClr val="bg1"/>
              </a:solidFill>
              <a:latin typeface="Trebuchet MS" panose="020B0603020202020204" pitchFamily="34" charset="0"/>
            </a:endParaRPr>
          </a:p>
          <a:p>
            <a:pPr marL="0" marR="0" lvl="0" indent="0" algn="just" rtl="0">
              <a:spcBef>
                <a:spcPts val="0"/>
              </a:spcBef>
              <a:spcAft>
                <a:spcPts val="0"/>
              </a:spcAft>
              <a:buNone/>
            </a:pPr>
            <a:r>
              <a:rPr lang="uk-UA" sz="1600" b="0" i="0" u="none" strike="noStrike" cap="none">
                <a:solidFill>
                  <a:schemeClr val="bg1"/>
                </a:solidFill>
                <a:latin typeface="Trebuchet MS" panose="020B0603020202020204" pitchFamily="34" charset="0"/>
                <a:ea typeface="Times New Roman"/>
                <a:cs typeface="Times New Roman"/>
                <a:sym typeface="Times New Roman"/>
              </a:rPr>
              <a:t>5. Обмеження спільної роботи близьких осіб (ст. 27 Закону).</a:t>
            </a:r>
            <a:endParaRPr lang="uk-UA" sz="1600">
              <a:solidFill>
                <a:schemeClr val="bg1"/>
              </a:solidFill>
              <a:latin typeface="Trebuchet MS" panose="020B0603020202020204" pitchFamily="34" charset="0"/>
            </a:endParaRPr>
          </a:p>
          <a:p>
            <a:pPr algn="ctr"/>
            <a:endParaRPr lang="uk-UA" sz="2800">
              <a:solidFill>
                <a:srgbClr val="E9F2F6"/>
              </a:solidFill>
              <a:latin typeface="Inerta Light" pitchFamily="50" charset="-52"/>
            </a:endParaRPr>
          </a:p>
        </p:txBody>
      </p:sp>
      <p:pic>
        <p:nvPicPr>
          <p:cNvPr id="1026" name="Picture 2" descr="Юридичні консультації з діяльності друкованих ЗМІ. Про обмеження прав у  зв'язку з протиепідемічними заходами - Прес-клуб">
            <a:extLst>
              <a:ext uri="{FF2B5EF4-FFF2-40B4-BE49-F238E27FC236}">
                <a16:creationId xmlns:a16="http://schemas.microsoft.com/office/drawing/2014/main" id="{6D6A9A65-699D-20A5-40D7-7FD875220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08" y="3157086"/>
            <a:ext cx="1948861" cy="229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9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C598D97-0A0E-E722-788D-5FB2C4A226DD}"/>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483099" y="1017560"/>
            <a:ext cx="11471478" cy="1226575"/>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8BB5DD5D-A51F-1856-FBEB-5536A8FE1C94}"/>
              </a:ext>
            </a:extLst>
          </p:cNvPr>
          <p:cNvSpPr txBox="1"/>
          <p:nvPr/>
        </p:nvSpPr>
        <p:spPr>
          <a:xfrm>
            <a:off x="589506" y="1190441"/>
            <a:ext cx="11119395" cy="830997"/>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22 Закону «Обмеження щодо</a:t>
            </a:r>
            <a:r>
              <a:rPr lang="en-US" sz="2400" b="1" i="1">
                <a:solidFill>
                  <a:srgbClr val="002060"/>
                </a:solidFill>
                <a:latin typeface="Trebuchet MS" panose="020B0603020202020204" pitchFamily="34" charset="0"/>
              </a:rPr>
              <a:t> </a:t>
            </a:r>
            <a:r>
              <a:rPr lang="ru-RU" sz="2400" b="1" i="1">
                <a:solidFill>
                  <a:srgbClr val="002060"/>
                </a:solidFill>
                <a:latin typeface="Trebuchet MS" panose="020B0603020202020204" pitchFamily="34" charset="0"/>
              </a:rPr>
              <a:t> використання службових повноважень чи свого становища»</a:t>
            </a:r>
          </a:p>
        </p:txBody>
      </p:sp>
      <p:sp>
        <p:nvSpPr>
          <p:cNvPr id="3" name="Прямокутник: округлені кути 2">
            <a:extLst>
              <a:ext uri="{FF2B5EF4-FFF2-40B4-BE49-F238E27FC236}">
                <a16:creationId xmlns:a16="http://schemas.microsoft.com/office/drawing/2014/main" id="{1D92D188-9F7C-496A-9FBC-4016F677C32A}"/>
              </a:ext>
            </a:extLst>
          </p:cNvPr>
          <p:cNvSpPr/>
          <p:nvPr/>
        </p:nvSpPr>
        <p:spPr>
          <a:xfrm>
            <a:off x="5916168" y="2526837"/>
            <a:ext cx="5925312" cy="260555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b="1">
                <a:solidFill>
                  <a:srgbClr val="C00000"/>
                </a:solidFill>
                <a:latin typeface="Trebuchet MS" panose="020B0603020202020204" pitchFamily="34" charset="0"/>
              </a:rPr>
              <a:t>Забороняє </a:t>
            </a:r>
            <a:r>
              <a:rPr lang="uk-UA" b="1">
                <a:solidFill>
                  <a:srgbClr val="404040"/>
                </a:solidFill>
                <a:latin typeface="Trebuchet MS" panose="020B0603020202020204" pitchFamily="34" charset="0"/>
              </a:rPr>
              <a:t>особі використовувати свої службові повноваження або своє становище та пов’язані з цим можливості з метою одержання неправомірної вигоди для себе чи інших осіб, у тому числі використовувати будь-яке державне чи комунальне майно або кошти в приватних інтересах.</a:t>
            </a:r>
            <a:endParaRPr lang="uk-UA">
              <a:solidFill>
                <a:prstClr val="black"/>
              </a:solidFill>
              <a:latin typeface="Segoe UI" panose="020B0502040204020203" pitchFamily="34" charset="0"/>
            </a:endParaRPr>
          </a:p>
          <a:p>
            <a:pPr algn="ctr"/>
            <a:endParaRPr lang="uk-UA"/>
          </a:p>
        </p:txBody>
      </p:sp>
      <p:pic>
        <p:nvPicPr>
          <p:cNvPr id="2058" name="Picture 10" descr="Припинення трудових відносин з директором - КАДРОВИК.UA. Головний кадровий  журнал України.">
            <a:extLst>
              <a:ext uri="{FF2B5EF4-FFF2-40B4-BE49-F238E27FC236}">
                <a16:creationId xmlns:a16="http://schemas.microsoft.com/office/drawing/2014/main" id="{33DE4467-F462-7699-BB6C-AFEDF0DAD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914" y="2586037"/>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округлені кути 3">
            <a:extLst>
              <a:ext uri="{FF2B5EF4-FFF2-40B4-BE49-F238E27FC236}">
                <a16:creationId xmlns:a16="http://schemas.microsoft.com/office/drawing/2014/main" id="{C9F111D8-8465-04A0-6CB3-ACEAC9562D2F}"/>
              </a:ext>
            </a:extLst>
          </p:cNvPr>
          <p:cNvSpPr/>
          <p:nvPr/>
        </p:nvSpPr>
        <p:spPr>
          <a:xfrm>
            <a:off x="1444752" y="4613864"/>
            <a:ext cx="4471416" cy="1821299"/>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1000" b="1">
                <a:solidFill>
                  <a:srgbClr val="C00000"/>
                </a:solidFill>
                <a:latin typeface="Trebuchet MS" panose="020B0603020202020204" pitchFamily="34" charset="0"/>
              </a:rPr>
              <a:t>неправомірна вигода </a:t>
            </a:r>
            <a:r>
              <a:rPr lang="uk-UA" sz="1000">
                <a:solidFill>
                  <a:srgbClr val="002060"/>
                </a:solidFill>
                <a:latin typeface="Trebuchet MS" panose="020B0603020202020204" pitchFamily="34" charset="0"/>
              </a:rPr>
              <a:t>- грошові кошти або інше майно, переваги, пільги, послуги, нематеріальні активи, будь-які інші вигоди нематеріального чи негрошового характеру, які обіцяють, пропонують, надають або одержують без законних на те підстав</a:t>
            </a:r>
          </a:p>
          <a:p>
            <a:pPr algn="just"/>
            <a:endParaRPr lang="uk-UA" sz="1000">
              <a:solidFill>
                <a:srgbClr val="002060"/>
              </a:solidFill>
              <a:latin typeface="Trebuchet MS" panose="020B0603020202020204" pitchFamily="34" charset="0"/>
            </a:endParaRPr>
          </a:p>
          <a:p>
            <a:pPr algn="just"/>
            <a:r>
              <a:rPr lang="uk-UA" sz="1000" b="1">
                <a:solidFill>
                  <a:srgbClr val="C00000"/>
                </a:solidFill>
                <a:latin typeface="Trebuchet MS" panose="020B0603020202020204" pitchFamily="34" charset="0"/>
              </a:rPr>
              <a:t>приватний інтерес </a:t>
            </a:r>
            <a:r>
              <a:rPr lang="uk-UA" sz="1000">
                <a:solidFill>
                  <a:srgbClr val="002060"/>
                </a:solidFill>
                <a:latin typeface="Trebuchet MS" panose="020B0603020202020204" pitchFamily="34" charset="0"/>
              </a:rPr>
              <a:t>- будь-який майновий чи немайновий інтерес особи, у тому числі зумовлений особистими, сімейними, дружніми чи іншими позаслужбовими стосунками з фізичними чи юридичними особами, утому числі ті, що виникають у зв'язку з членством або діяльністю в громадських, політичних, релігійних чи інших організаціях</a:t>
            </a:r>
          </a:p>
        </p:txBody>
      </p:sp>
      <p:pic>
        <p:nvPicPr>
          <p:cNvPr id="2068" name="Picture 20" descr="ХІІ Міжнародна науково-практична інтернет-конференція «Проблеми та  перспективи розвитку сучасної науки в країнах Євразії» – Новий Погляд">
            <a:extLst>
              <a:ext uri="{FF2B5EF4-FFF2-40B4-BE49-F238E27FC236}">
                <a16:creationId xmlns:a16="http://schemas.microsoft.com/office/drawing/2014/main" id="{FB8E2D50-1EE7-377F-17E8-297A3D566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16" y="4613864"/>
            <a:ext cx="1231120" cy="182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2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746F6-C404-5840-ACD4-FDB2A11D3B78}"/>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100ACE7-1EEB-8E56-05D3-CAD28BAA8CAF}"/>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DF92BCE0-BE59-5128-7A1F-C9CFACCC2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C129C630-0F76-F2CC-1E39-9104A6EFBF11}"/>
              </a:ext>
            </a:extLst>
          </p:cNvPr>
          <p:cNvSpPr/>
          <p:nvPr/>
        </p:nvSpPr>
        <p:spPr>
          <a:xfrm>
            <a:off x="483100" y="844174"/>
            <a:ext cx="7746500" cy="1003878"/>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20A6BC1F-1532-58A4-D46E-74ADB4ED5088}"/>
              </a:ext>
            </a:extLst>
          </p:cNvPr>
          <p:cNvSpPr txBox="1"/>
          <p:nvPr/>
        </p:nvSpPr>
        <p:spPr>
          <a:xfrm>
            <a:off x="589506" y="926862"/>
            <a:ext cx="11119395" cy="830997"/>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23 Закону </a:t>
            </a:r>
          </a:p>
          <a:p>
            <a:r>
              <a:rPr lang="ru-RU" sz="2400" b="1" i="1">
                <a:solidFill>
                  <a:srgbClr val="002060"/>
                </a:solidFill>
                <a:latin typeface="Trebuchet MS" panose="020B0603020202020204" pitchFamily="34" charset="0"/>
              </a:rPr>
              <a:t>«Обмеження щодо одержання подарунків»</a:t>
            </a:r>
          </a:p>
        </p:txBody>
      </p:sp>
      <p:sp>
        <p:nvSpPr>
          <p:cNvPr id="3" name="Прямокутник: округлені кути 2">
            <a:extLst>
              <a:ext uri="{FF2B5EF4-FFF2-40B4-BE49-F238E27FC236}">
                <a16:creationId xmlns:a16="http://schemas.microsoft.com/office/drawing/2014/main" id="{AA27791F-36E8-CE77-F1B8-45786790A12D}"/>
              </a:ext>
            </a:extLst>
          </p:cNvPr>
          <p:cNvSpPr/>
          <p:nvPr/>
        </p:nvSpPr>
        <p:spPr>
          <a:xfrm>
            <a:off x="483099" y="2130753"/>
            <a:ext cx="11471478" cy="4231546"/>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uk-UA" sz="1800" b="1">
              <a:solidFill>
                <a:srgbClr val="C00000"/>
              </a:solidFill>
              <a:latin typeface="Trebuchet MS" panose="020B0603020202020204" pitchFamily="34" charset="0"/>
            </a:endParaRPr>
          </a:p>
          <a:p>
            <a:r>
              <a:rPr lang="uk-UA" sz="1800" b="1">
                <a:solidFill>
                  <a:srgbClr val="C00000"/>
                </a:solidFill>
                <a:latin typeface="Trebuchet MS" panose="020B0603020202020204" pitchFamily="34" charset="0"/>
              </a:rPr>
              <a:t>Забороняє </a:t>
            </a:r>
            <a:r>
              <a:rPr lang="uk-UA" sz="1800" b="1">
                <a:solidFill>
                  <a:srgbClr val="404040"/>
                </a:solidFill>
                <a:latin typeface="Trebuchet MS" panose="020B0603020202020204" pitchFamily="34" charset="0"/>
              </a:rPr>
              <a:t>особі безпосередньо або через інших осіб вимагати, просити, одержувати подарунки для себе чи близьких їм осіб від юридичних або фізичних осіб: </a:t>
            </a:r>
          </a:p>
          <a:p>
            <a:pPr marL="342900" indent="-342900">
              <a:buAutoNum type="arabicParenR"/>
            </a:pPr>
            <a:r>
              <a:rPr lang="uk-UA" sz="1800" b="1">
                <a:solidFill>
                  <a:srgbClr val="404040"/>
                </a:solidFill>
                <a:latin typeface="Trebuchet MS" panose="020B0603020202020204" pitchFamily="34" charset="0"/>
              </a:rPr>
              <a:t>у зв’язку із здійсненням такими особами діяльності, пов’язаної із виконанням функцій держави або місцевого самоврядування; </a:t>
            </a:r>
          </a:p>
          <a:p>
            <a:pPr marL="342900" indent="-342900">
              <a:buAutoNum type="arabicParenR"/>
            </a:pPr>
            <a:r>
              <a:rPr lang="uk-UA" sz="1800" b="1">
                <a:solidFill>
                  <a:srgbClr val="404040"/>
                </a:solidFill>
                <a:latin typeface="Trebuchet MS" panose="020B0603020202020204" pitchFamily="34" charset="0"/>
              </a:rPr>
              <a:t>якщо особа, яка дарує, перебуває в підпорядкуванні такої особи.</a:t>
            </a:r>
          </a:p>
          <a:p>
            <a:endParaRPr lang="uk-UA" sz="1800" b="1">
              <a:solidFill>
                <a:srgbClr val="404040"/>
              </a:solidFill>
              <a:latin typeface="Trebuchet MS" panose="020B0603020202020204" pitchFamily="34" charset="0"/>
            </a:endParaRPr>
          </a:p>
          <a:p>
            <a:r>
              <a:rPr lang="uk-UA" sz="1800" b="1">
                <a:solidFill>
                  <a:srgbClr val="404040"/>
                </a:solidFill>
                <a:latin typeface="Trebuchet MS" panose="020B0603020202020204" pitchFamily="34" charset="0"/>
              </a:rPr>
              <a:t>Відповідно до частини першої статті 1 Закону:</a:t>
            </a:r>
          </a:p>
          <a:p>
            <a:r>
              <a:rPr lang="uk-UA" sz="1800" b="1">
                <a:solidFill>
                  <a:srgbClr val="0070C0"/>
                </a:solidFill>
                <a:latin typeface="Trebuchet MS" panose="020B0603020202020204" pitchFamily="34" charset="0"/>
              </a:rPr>
              <a:t>подарунок </a:t>
            </a:r>
            <a:r>
              <a:rPr lang="uk-UA" sz="1800" b="1">
                <a:solidFill>
                  <a:srgbClr val="404040"/>
                </a:solidFill>
                <a:latin typeface="Trebuchet MS" panose="020B0603020202020204" pitchFamily="34" charset="0"/>
              </a:rPr>
              <a:t>– грошові кошти або інше майно, переваги, пільги, послуги, нематеріальні активи, які надають/одержують безоплатно або за ціною, нижчою мінімальної ринкової; </a:t>
            </a:r>
          </a:p>
          <a:p>
            <a:endParaRPr lang="uk-UA" b="1">
              <a:solidFill>
                <a:srgbClr val="404040"/>
              </a:solidFill>
              <a:latin typeface="Trebuchet MS" panose="020B0603020202020204" pitchFamily="34" charset="0"/>
            </a:endParaRPr>
          </a:p>
          <a:p>
            <a:r>
              <a:rPr lang="uk-UA" sz="1800" b="1">
                <a:solidFill>
                  <a:srgbClr val="0070C0"/>
                </a:solidFill>
                <a:latin typeface="Trebuchet MS" panose="020B0603020202020204" pitchFamily="34" charset="0"/>
              </a:rPr>
              <a:t>пряме підпорядкування </a:t>
            </a:r>
            <a:r>
              <a:rPr lang="uk-UA" sz="1800" b="1">
                <a:solidFill>
                  <a:srgbClr val="404040"/>
                </a:solidFill>
                <a:latin typeface="Trebuchet MS" panose="020B0603020202020204" pitchFamily="34" charset="0"/>
              </a:rPr>
              <a:t>– відносини прямої організаційної або правової залежності підлеглої особи від її керівника, в тому числі через вирішення (участь у вирішенні) питань прийняття на роботу, звільнення з роботи, застосування заохочень, дисциплінарних стягнень, надання вказівок, доручень тощо, контролю за їх виконанням.</a:t>
            </a:r>
            <a:endParaRPr lang="uk-UA" sz="1050" b="0">
              <a:solidFill>
                <a:prstClr val="black"/>
              </a:solidFill>
              <a:latin typeface="Segoe UI" panose="020B0502040204020203" pitchFamily="34" charset="0"/>
            </a:endParaRPr>
          </a:p>
          <a:p>
            <a:pPr algn="ctr"/>
            <a:endParaRPr lang="uk-UA"/>
          </a:p>
        </p:txBody>
      </p:sp>
      <p:pic>
        <p:nvPicPr>
          <p:cNvPr id="3074" name="Picture 2" descr="Чим відрізняються між собою подарунок і неправомірна вигода? - Помічник у  Кам'янці-Подільському на 3849.com.ua">
            <a:extLst>
              <a:ext uri="{FF2B5EF4-FFF2-40B4-BE49-F238E27FC236}">
                <a16:creationId xmlns:a16="http://schemas.microsoft.com/office/drawing/2014/main" id="{E8E630B6-E755-0C74-D424-991FE2D77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15" y="198602"/>
            <a:ext cx="2492943"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5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E9FF3-3031-3B8B-0FE9-F4B6BA686AED}"/>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9703474-5E90-8BB3-F0A9-8A6F75B7975E}"/>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767DB039-03EC-A62D-7333-5210A846F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C8963D60-A09B-CD31-6632-90288469A043}"/>
              </a:ext>
            </a:extLst>
          </p:cNvPr>
          <p:cNvSpPr/>
          <p:nvPr/>
        </p:nvSpPr>
        <p:spPr>
          <a:xfrm>
            <a:off x="483099" y="1017560"/>
            <a:ext cx="11471478" cy="83049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4FCAECD4-2E2C-1DBE-7F8B-1B3A8971A109}"/>
              </a:ext>
            </a:extLst>
          </p:cNvPr>
          <p:cNvSpPr txBox="1"/>
          <p:nvPr/>
        </p:nvSpPr>
        <p:spPr>
          <a:xfrm>
            <a:off x="589506" y="1190441"/>
            <a:ext cx="11119395" cy="461665"/>
          </a:xfrm>
          <a:prstGeom prst="rect">
            <a:avLst/>
          </a:prstGeom>
          <a:noFill/>
        </p:spPr>
        <p:txBody>
          <a:bodyPr wrap="square">
            <a:spAutoFit/>
          </a:bodyPr>
          <a:lstStyle/>
          <a:p>
            <a:r>
              <a:rPr lang="ru-RU" sz="2400" b="1" i="1">
                <a:solidFill>
                  <a:srgbClr val="002060"/>
                </a:solidFill>
                <a:latin typeface="Trebuchet MS" panose="020B0603020202020204" pitchFamily="34" charset="0"/>
              </a:rPr>
              <a:t>Особливості застосування обмеження щодо одержання подарунків:</a:t>
            </a:r>
          </a:p>
        </p:txBody>
      </p:sp>
      <p:sp>
        <p:nvSpPr>
          <p:cNvPr id="3" name="Прямокутник: округлені кути 2">
            <a:extLst>
              <a:ext uri="{FF2B5EF4-FFF2-40B4-BE49-F238E27FC236}">
                <a16:creationId xmlns:a16="http://schemas.microsoft.com/office/drawing/2014/main" id="{B1DCEA0B-E4B5-72AB-C188-CD2B31625ABB}"/>
              </a:ext>
            </a:extLst>
          </p:cNvPr>
          <p:cNvSpPr/>
          <p:nvPr/>
        </p:nvSpPr>
        <p:spPr>
          <a:xfrm>
            <a:off x="483099" y="2130753"/>
            <a:ext cx="11471478" cy="4231546"/>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ru-RU" sz="1800" b="1">
                <a:solidFill>
                  <a:srgbClr val="283845"/>
                </a:solidFill>
                <a:latin typeface="Trebuchet MS" panose="020B0603020202020204" pitchFamily="34" charset="0"/>
              </a:rPr>
              <a:t>За умови, що дарувальник не є підлеглим обдарованого, і подарунок здійснюється без умов щодо використання обдарованим свого службового становища, з 26.04.15 р. дозволяється приймати подарунки, які відповідають загальновизнаним уявленням про гостинність </a:t>
            </a:r>
            <a:r>
              <a:rPr lang="ru-RU" b="1">
                <a:solidFill>
                  <a:srgbClr val="00B050"/>
                </a:solidFill>
                <a:latin typeface="Trebuchet MS" panose="020B0603020202020204" pitchFamily="34" charset="0"/>
              </a:rPr>
              <a:t>(ч. 2 ст. 23 Закону)</a:t>
            </a:r>
            <a:r>
              <a:rPr lang="ru-RU" b="1">
                <a:solidFill>
                  <a:srgbClr val="283845"/>
                </a:solidFill>
                <a:latin typeface="Trebuchet MS" panose="020B0603020202020204" pitchFamily="34" charset="0"/>
              </a:rPr>
              <a:t>,</a:t>
            </a:r>
            <a:r>
              <a:rPr lang="ru-RU" b="1">
                <a:solidFill>
                  <a:srgbClr val="00B050"/>
                </a:solidFill>
                <a:latin typeface="Trebuchet MS" panose="020B0603020202020204" pitchFamily="34" charset="0"/>
              </a:rPr>
              <a:t> </a:t>
            </a:r>
            <a:r>
              <a:rPr lang="ru-RU" b="1">
                <a:solidFill>
                  <a:srgbClr val="283845"/>
                </a:solidFill>
                <a:latin typeface="Trebuchet MS" panose="020B0603020202020204" pitchFamily="34" charset="0"/>
              </a:rPr>
              <a:t>крім заборонених подарунків </a:t>
            </a:r>
            <a:r>
              <a:rPr lang="ru-RU" b="1">
                <a:solidFill>
                  <a:srgbClr val="C00000"/>
                </a:solidFill>
                <a:latin typeface="Trebuchet MS" panose="020B0603020202020204" pitchFamily="34" charset="0"/>
              </a:rPr>
              <a:t>(ч. 1 ст. 23 Закону)</a:t>
            </a:r>
            <a:r>
              <a:rPr lang="ru-RU" b="1">
                <a:solidFill>
                  <a:srgbClr val="283845"/>
                </a:solidFill>
                <a:latin typeface="Trebuchet MS" panose="020B0603020202020204" pitchFamily="34" charset="0"/>
              </a:rPr>
              <a:t>:</a:t>
            </a:r>
          </a:p>
          <a:p>
            <a:endParaRPr lang="ru-RU" b="1">
              <a:solidFill>
                <a:srgbClr val="283845"/>
              </a:solidFill>
              <a:latin typeface="Trebuchet MS" panose="020B0603020202020204" pitchFamily="34" charset="0"/>
            </a:endParaRPr>
          </a:p>
          <a:p>
            <a:pPr marL="285750" indent="-285750">
              <a:buFont typeface="Wingdings" panose="05000000000000000000" pitchFamily="2" charset="2"/>
              <a:buChar char="§"/>
            </a:pPr>
            <a:r>
              <a:rPr lang="ru-RU" b="1">
                <a:solidFill>
                  <a:srgbClr val="283845"/>
                </a:solidFill>
                <a:latin typeface="Trebuchet MS" panose="020B0603020202020204" pitchFamily="34" charset="0"/>
              </a:rPr>
              <a:t>якщо вартість таких подарунків одноразово не перевищує 2 прожиткових мінімуми для працездатних осіб, встановлених на день прийняття подарунка </a:t>
            </a:r>
            <a:r>
              <a:rPr lang="ru-RU" b="1">
                <a:solidFill>
                  <a:srgbClr val="00B050"/>
                </a:solidFill>
                <a:latin typeface="Trebuchet MS" panose="020B0603020202020204" pitchFamily="34" charset="0"/>
              </a:rPr>
              <a:t>(3 056 х 2 = 6 056 грн.)</a:t>
            </a:r>
            <a:r>
              <a:rPr lang="ru-RU" b="1">
                <a:solidFill>
                  <a:srgbClr val="283845"/>
                </a:solidFill>
                <a:latin typeface="Trebuchet MS" panose="020B0603020202020204" pitchFamily="34" charset="0"/>
              </a:rPr>
              <a:t>;</a:t>
            </a:r>
          </a:p>
          <a:p>
            <a:pPr marL="285750" indent="-285750">
              <a:buFont typeface="Wingdings" panose="05000000000000000000" pitchFamily="2" charset="2"/>
              <a:buChar char="§"/>
            </a:pPr>
            <a:endParaRPr lang="ru-RU" b="1">
              <a:solidFill>
                <a:srgbClr val="283845"/>
              </a:solidFill>
              <a:latin typeface="Trebuchet MS" panose="020B0603020202020204" pitchFamily="34" charset="0"/>
            </a:endParaRPr>
          </a:p>
          <a:p>
            <a:pPr marL="285750" indent="-285750">
              <a:buFont typeface="Wingdings" panose="05000000000000000000" pitchFamily="2" charset="2"/>
              <a:buChar char="§"/>
            </a:pPr>
            <a:r>
              <a:rPr lang="ru-RU" b="1">
                <a:solidFill>
                  <a:srgbClr val="283845"/>
                </a:solidFill>
                <a:latin typeface="Trebuchet MS" panose="020B0603020202020204" pitchFamily="34" charset="0"/>
              </a:rPr>
              <a:t>а сукупна вартість таких подарунків, отриманих від однієї особи (групи осіб) протягом року, не перевищує 4 прожиткових мінімумів, встановлених для працездатних осіб на 1 січня того року, в якому прийнято подарунки </a:t>
            </a:r>
            <a:r>
              <a:rPr lang="ru-RU" b="1">
                <a:solidFill>
                  <a:srgbClr val="00B050"/>
                </a:solidFill>
                <a:latin typeface="Trebuchet MS" panose="020B0603020202020204" pitchFamily="34" charset="0"/>
              </a:rPr>
              <a:t>(3 056 х 4 = 12 224 грн.)</a:t>
            </a:r>
            <a:r>
              <a:rPr lang="ru-RU" b="1">
                <a:solidFill>
                  <a:srgbClr val="283845"/>
                </a:solidFill>
                <a:latin typeface="Trebuchet MS" panose="020B0603020202020204" pitchFamily="34" charset="0"/>
              </a:rPr>
              <a:t>.</a:t>
            </a:r>
          </a:p>
          <a:p>
            <a:pPr marL="285750" indent="-285750">
              <a:buFont typeface="Wingdings" panose="05000000000000000000" pitchFamily="2" charset="2"/>
              <a:buChar char="§"/>
            </a:pPr>
            <a:endParaRPr lang="ru-RU" sz="1200" b="1">
              <a:solidFill>
                <a:srgbClr val="283845"/>
              </a:solidFill>
              <a:latin typeface="Trebuchet MS" panose="020B0603020202020204" pitchFamily="34" charset="0"/>
            </a:endParaRPr>
          </a:p>
          <a:p>
            <a:r>
              <a:rPr lang="ru-RU" b="1">
                <a:solidFill>
                  <a:srgbClr val="00B050"/>
                </a:solidFill>
                <a:latin typeface="Trebuchet MS" panose="020B0603020202020204" pitchFamily="34" charset="0"/>
              </a:rPr>
              <a:t>Передбачене обмеження щодо вартості подарунків не поширюється на подарунки, зокрема, які даруються близькими особами.</a:t>
            </a:r>
            <a:endParaRPr lang="uk-UA" b="1">
              <a:solidFill>
                <a:srgbClr val="00B050"/>
              </a:solidFill>
              <a:latin typeface="Trebuchet MS" panose="020B0603020202020204" pitchFamily="34" charset="0"/>
            </a:endParaRPr>
          </a:p>
        </p:txBody>
      </p:sp>
    </p:spTree>
    <p:extLst>
      <p:ext uri="{BB962C8B-B14F-4D97-AF65-F5344CB8AC3E}">
        <p14:creationId xmlns:p14="http://schemas.microsoft.com/office/powerpoint/2010/main" val="419527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A9D9-C614-2C68-5B6F-3F1F2C68E9A5}"/>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8D64E33-47A8-6C3E-0364-9DF7A618756C}"/>
              </a:ext>
            </a:extLst>
          </p:cNvPr>
          <p:cNvSpPr/>
          <p:nvPr/>
        </p:nvSpPr>
        <p:spPr>
          <a:xfrm>
            <a:off x="0" y="0"/>
            <a:ext cx="12192000" cy="6858000"/>
          </a:xfrm>
          <a:prstGeom prst="rect">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1"/>
          </a:p>
        </p:txBody>
      </p:sp>
      <p:pic>
        <p:nvPicPr>
          <p:cNvPr id="5" name="Рисунок 4"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E43F1D07-E527-052C-D436-DA37C1153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 y="282701"/>
            <a:ext cx="3229365" cy="452157"/>
          </a:xfrm>
          <a:prstGeom prst="rect">
            <a:avLst/>
          </a:prstGeom>
        </p:spPr>
      </p:pic>
      <p:sp>
        <p:nvSpPr>
          <p:cNvPr id="6" name="Прямокутник: округлені кути 5">
            <a:extLst>
              <a:ext uri="{FF2B5EF4-FFF2-40B4-BE49-F238E27FC236}">
                <a16:creationId xmlns:a16="http://schemas.microsoft.com/office/drawing/2014/main" id="{1621AAFA-A164-E8E3-F494-7AFFBF53C7A1}"/>
              </a:ext>
            </a:extLst>
          </p:cNvPr>
          <p:cNvSpPr/>
          <p:nvPr/>
        </p:nvSpPr>
        <p:spPr>
          <a:xfrm>
            <a:off x="483099" y="1017560"/>
            <a:ext cx="11471478" cy="830491"/>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AE242944-55DB-B942-56FD-A3031133F4E8}"/>
              </a:ext>
            </a:extLst>
          </p:cNvPr>
          <p:cNvSpPr txBox="1"/>
          <p:nvPr/>
        </p:nvSpPr>
        <p:spPr>
          <a:xfrm>
            <a:off x="589506" y="1190441"/>
            <a:ext cx="11119395" cy="461665"/>
          </a:xfrm>
          <a:prstGeom prst="rect">
            <a:avLst/>
          </a:prstGeom>
          <a:noFill/>
        </p:spPr>
        <p:txBody>
          <a:bodyPr wrap="square">
            <a:spAutoFit/>
          </a:bodyPr>
          <a:lstStyle/>
          <a:p>
            <a:r>
              <a:rPr lang="ru-RU" sz="2400" b="1" i="1">
                <a:solidFill>
                  <a:srgbClr val="002060"/>
                </a:solidFill>
                <a:latin typeface="Trebuchet MS" panose="020B0603020202020204" pitchFamily="34" charset="0"/>
              </a:rPr>
              <a:t>Одержувати подарунки, </a:t>
            </a:r>
            <a:r>
              <a:rPr lang="ru-RU" sz="2400" b="1">
                <a:solidFill>
                  <a:srgbClr val="00B050"/>
                </a:solidFill>
                <a:latin typeface="Trebuchet MS" panose="020B0603020202020204" pitchFamily="34" charset="0"/>
              </a:rPr>
              <a:t>без обмеження їх вартості</a:t>
            </a:r>
            <a:r>
              <a:rPr lang="ru-RU" sz="2400" b="1" i="1">
                <a:solidFill>
                  <a:srgbClr val="002060"/>
                </a:solidFill>
                <a:latin typeface="Trebuchet MS" panose="020B0603020202020204" pitchFamily="34" charset="0"/>
              </a:rPr>
              <a:t>, можна за умови:</a:t>
            </a:r>
          </a:p>
        </p:txBody>
      </p:sp>
      <p:sp>
        <p:nvSpPr>
          <p:cNvPr id="3" name="Прямокутник: округлені кути 2">
            <a:extLst>
              <a:ext uri="{FF2B5EF4-FFF2-40B4-BE49-F238E27FC236}">
                <a16:creationId xmlns:a16="http://schemas.microsoft.com/office/drawing/2014/main" id="{12E4C0EE-12D6-81FE-D05D-FECC6A65D7FD}"/>
              </a:ext>
            </a:extLst>
          </p:cNvPr>
          <p:cNvSpPr/>
          <p:nvPr/>
        </p:nvSpPr>
        <p:spPr>
          <a:xfrm>
            <a:off x="483099" y="2130753"/>
            <a:ext cx="11471478" cy="4231546"/>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ru-RU" sz="1800" b="1">
                <a:solidFill>
                  <a:srgbClr val="283845"/>
                </a:solidFill>
                <a:latin typeface="Trebuchet MS" panose="020B0603020202020204" pitchFamily="34" charset="0"/>
              </a:rPr>
              <a:t>За умови, що дарувальник не є підлеглим обдарованого, і подарунок здійснюється без умов щодо використання обдарованим свого службового становища, і якщо </a:t>
            </a:r>
            <a:r>
              <a:rPr lang="uk-UA" sz="1800" b="1">
                <a:solidFill>
                  <a:srgbClr val="283845"/>
                </a:solidFill>
                <a:latin typeface="Trebuchet MS" panose="020B0603020202020204" pitchFamily="34" charset="0"/>
              </a:rPr>
              <a:t>цей</a:t>
            </a:r>
            <a:r>
              <a:rPr lang="ru-RU" sz="1800" b="1">
                <a:solidFill>
                  <a:srgbClr val="283845"/>
                </a:solidFill>
                <a:latin typeface="Trebuchet MS" panose="020B0603020202020204" pitchFamily="34" charset="0"/>
              </a:rPr>
              <a:t> подарунок</a:t>
            </a:r>
            <a:r>
              <a:rPr lang="ru-RU" b="1">
                <a:solidFill>
                  <a:srgbClr val="283845"/>
                </a:solidFill>
                <a:latin typeface="Trebuchet MS" panose="020B0603020202020204" pitchFamily="34" charset="0"/>
              </a:rPr>
              <a:t>: </a:t>
            </a:r>
          </a:p>
          <a:p>
            <a:endParaRPr lang="ru-RU" b="1">
              <a:solidFill>
                <a:srgbClr val="283845"/>
              </a:solidFill>
              <a:latin typeface="Trebuchet MS" panose="020B0603020202020204" pitchFamily="34" charset="0"/>
            </a:endParaRPr>
          </a:p>
          <a:p>
            <a:pPr marL="285750" indent="-285750">
              <a:buFont typeface="Wingdings" panose="05000000000000000000" pitchFamily="2" charset="2"/>
              <a:buChar char="§"/>
            </a:pPr>
            <a:r>
              <a:rPr lang="uk-UA" b="1">
                <a:solidFill>
                  <a:srgbClr val="283845"/>
                </a:solidFill>
                <a:latin typeface="Trebuchet MS" panose="020B0603020202020204" pitchFamily="34" charset="0"/>
              </a:rPr>
              <a:t>дарується</a:t>
            </a:r>
            <a:r>
              <a:rPr lang="ru-RU" b="1">
                <a:solidFill>
                  <a:srgbClr val="283845"/>
                </a:solidFill>
                <a:latin typeface="Trebuchet MS" panose="020B0603020202020204" pitchFamily="34" charset="0"/>
              </a:rPr>
              <a:t> близькими особами (особою);</a:t>
            </a:r>
          </a:p>
          <a:p>
            <a:pPr marL="285750" indent="-285750">
              <a:buFont typeface="Wingdings" panose="05000000000000000000" pitchFamily="2" charset="2"/>
              <a:buChar char="§"/>
            </a:pPr>
            <a:endParaRPr lang="uk-UA" b="1">
              <a:solidFill>
                <a:srgbClr val="283845"/>
              </a:solidFill>
              <a:latin typeface="Trebuchet MS" panose="020B0603020202020204" pitchFamily="34" charset="0"/>
            </a:endParaRPr>
          </a:p>
          <a:p>
            <a:pPr marL="285750" indent="-285750">
              <a:buFont typeface="Wingdings" panose="05000000000000000000" pitchFamily="2" charset="2"/>
              <a:buChar char="§"/>
            </a:pPr>
            <a:r>
              <a:rPr lang="uk-UA" b="1">
                <a:solidFill>
                  <a:srgbClr val="283845"/>
                </a:solidFill>
                <a:latin typeface="Trebuchet MS" panose="020B0603020202020204" pitchFamily="34" charset="0"/>
              </a:rPr>
              <a:t>одержуються</a:t>
            </a:r>
            <a:r>
              <a:rPr lang="ru-RU" b="1">
                <a:solidFill>
                  <a:srgbClr val="283845"/>
                </a:solidFill>
                <a:latin typeface="Trebuchet MS" panose="020B0603020202020204" pitchFamily="34" charset="0"/>
              </a:rPr>
              <a:t> як </a:t>
            </a:r>
            <a:r>
              <a:rPr lang="uk-UA" b="1">
                <a:solidFill>
                  <a:srgbClr val="283845"/>
                </a:solidFill>
                <a:latin typeface="Trebuchet MS" panose="020B0603020202020204" pitchFamily="34" charset="0"/>
              </a:rPr>
              <a:t>загальнодоступні</a:t>
            </a:r>
            <a:r>
              <a:rPr lang="ru-RU" b="1">
                <a:solidFill>
                  <a:srgbClr val="283845"/>
                </a:solidFill>
                <a:latin typeface="Trebuchet MS" panose="020B0603020202020204" pitchFamily="34" charset="0"/>
              </a:rPr>
              <a:t> </a:t>
            </a:r>
            <a:r>
              <a:rPr lang="uk-UA" b="1">
                <a:solidFill>
                  <a:srgbClr val="283845"/>
                </a:solidFill>
                <a:latin typeface="Trebuchet MS" panose="020B0603020202020204" pitchFamily="34" charset="0"/>
              </a:rPr>
              <a:t>знижки</a:t>
            </a:r>
            <a:r>
              <a:rPr lang="ru-RU" b="1">
                <a:solidFill>
                  <a:srgbClr val="283845"/>
                </a:solidFill>
                <a:latin typeface="Trebuchet MS" panose="020B0603020202020204" pitchFamily="34" charset="0"/>
              </a:rPr>
              <a:t> на </a:t>
            </a:r>
            <a:r>
              <a:rPr lang="uk-UA" b="1">
                <a:solidFill>
                  <a:srgbClr val="283845"/>
                </a:solidFill>
                <a:latin typeface="Trebuchet MS" panose="020B0603020202020204" pitchFamily="34" charset="0"/>
              </a:rPr>
              <a:t>товари</a:t>
            </a:r>
            <a:r>
              <a:rPr lang="ru-RU" b="1">
                <a:solidFill>
                  <a:srgbClr val="283845"/>
                </a:solidFill>
                <a:latin typeface="Trebuchet MS" panose="020B0603020202020204" pitchFamily="34" charset="0"/>
              </a:rPr>
              <a:t>, </a:t>
            </a:r>
            <a:r>
              <a:rPr lang="uk-UA" b="1">
                <a:solidFill>
                  <a:srgbClr val="283845"/>
                </a:solidFill>
                <a:latin typeface="Trebuchet MS" panose="020B0603020202020204" pitchFamily="34" charset="0"/>
              </a:rPr>
              <a:t>послуги</a:t>
            </a:r>
            <a:r>
              <a:rPr lang="ru-RU" b="1">
                <a:solidFill>
                  <a:srgbClr val="283845"/>
                </a:solidFill>
                <a:latin typeface="Trebuchet MS" panose="020B0603020202020204" pitchFamily="34" charset="0"/>
              </a:rPr>
              <a:t>, </a:t>
            </a:r>
            <a:r>
              <a:rPr lang="uk-UA" b="1">
                <a:solidFill>
                  <a:srgbClr val="283845"/>
                </a:solidFill>
                <a:latin typeface="Trebuchet MS" panose="020B0603020202020204" pitchFamily="34" charset="0"/>
              </a:rPr>
              <a:t>загальнодоступні</a:t>
            </a:r>
            <a:r>
              <a:rPr lang="ru-RU" b="1">
                <a:solidFill>
                  <a:srgbClr val="283845"/>
                </a:solidFill>
                <a:latin typeface="Trebuchet MS" panose="020B0603020202020204" pitchFamily="34" charset="0"/>
              </a:rPr>
              <a:t> </a:t>
            </a:r>
            <a:r>
              <a:rPr lang="uk-UA" b="1">
                <a:solidFill>
                  <a:srgbClr val="283845"/>
                </a:solidFill>
                <a:latin typeface="Trebuchet MS" panose="020B0603020202020204" pitchFamily="34" charset="0"/>
              </a:rPr>
              <a:t>виграші</a:t>
            </a:r>
            <a:r>
              <a:rPr lang="ru-RU" b="1">
                <a:solidFill>
                  <a:srgbClr val="283845"/>
                </a:solidFill>
                <a:latin typeface="Trebuchet MS" panose="020B0603020202020204" pitchFamily="34" charset="0"/>
              </a:rPr>
              <a:t>, </a:t>
            </a:r>
            <a:r>
              <a:rPr lang="uk-UA" b="1">
                <a:solidFill>
                  <a:srgbClr val="283845"/>
                </a:solidFill>
                <a:latin typeface="Trebuchet MS" panose="020B0603020202020204" pitchFamily="34" charset="0"/>
              </a:rPr>
              <a:t>призи</a:t>
            </a:r>
            <a:r>
              <a:rPr lang="ru-RU" b="1">
                <a:solidFill>
                  <a:srgbClr val="283845"/>
                </a:solidFill>
                <a:latin typeface="Trebuchet MS" panose="020B0603020202020204" pitchFamily="34" charset="0"/>
              </a:rPr>
              <a:t>, </a:t>
            </a:r>
            <a:r>
              <a:rPr lang="ru-RU" b="1" err="1">
                <a:solidFill>
                  <a:srgbClr val="283845"/>
                </a:solidFill>
                <a:latin typeface="Trebuchet MS" panose="020B0603020202020204" pitchFamily="34" charset="0"/>
              </a:rPr>
              <a:t>премії</a:t>
            </a:r>
            <a:r>
              <a:rPr lang="ru-RU" b="1">
                <a:solidFill>
                  <a:srgbClr val="283845"/>
                </a:solidFill>
                <a:latin typeface="Trebuchet MS" panose="020B0603020202020204" pitchFamily="34" charset="0"/>
              </a:rPr>
              <a:t>, </a:t>
            </a:r>
            <a:r>
              <a:rPr lang="ru-RU" b="1" err="1">
                <a:solidFill>
                  <a:srgbClr val="283845"/>
                </a:solidFill>
                <a:latin typeface="Trebuchet MS" panose="020B0603020202020204" pitchFamily="34" charset="0"/>
              </a:rPr>
              <a:t>бонуси</a:t>
            </a:r>
            <a:r>
              <a:rPr lang="ru-RU" b="1">
                <a:solidFill>
                  <a:srgbClr val="283845"/>
                </a:solidFill>
                <a:latin typeface="Trebuchet MS" panose="020B0603020202020204" pitchFamily="34" charset="0"/>
              </a:rPr>
              <a:t>;</a:t>
            </a:r>
          </a:p>
          <a:p>
            <a:pPr marL="285750" indent="-285750">
              <a:buFont typeface="Wingdings" panose="05000000000000000000" pitchFamily="2" charset="2"/>
              <a:buChar char="§"/>
            </a:pPr>
            <a:endParaRPr lang="ru-RU" b="1">
              <a:solidFill>
                <a:srgbClr val="283845"/>
              </a:solidFill>
              <a:latin typeface="Trebuchet MS" panose="020B0603020202020204" pitchFamily="34" charset="0"/>
            </a:endParaRPr>
          </a:p>
          <a:p>
            <a:pPr marL="285750" indent="-285750">
              <a:buFont typeface="Wingdings" panose="05000000000000000000" pitchFamily="2" charset="2"/>
              <a:buChar char="§"/>
            </a:pPr>
            <a:r>
              <a:rPr lang="uk-UA" b="1">
                <a:solidFill>
                  <a:srgbClr val="283845"/>
                </a:solidFill>
                <a:latin typeface="Trebuchet MS" panose="020B0603020202020204" pitchFamily="34" charset="0"/>
              </a:rPr>
              <a:t>одержуються як відшкодування або покриття витрат на службове відрядження, якщо таке відшкодування або покриття витрат здійснюється за рахунок коштів державного чи місцевого бюджету, коштів міжнародних міжурядових організацій, коштів міжнародної технічної допомоги, а також коштів організатора (співорганізатора) заходу, для участі в якому особа перебуває у службовому відрядженні.</a:t>
            </a:r>
            <a:endParaRPr lang="ru-RU" b="1">
              <a:solidFill>
                <a:srgbClr val="283845"/>
              </a:solidFill>
              <a:latin typeface="Trebuchet MS" panose="020B0603020202020204" pitchFamily="34" charset="0"/>
            </a:endParaRPr>
          </a:p>
        </p:txBody>
      </p:sp>
    </p:spTree>
    <p:extLst>
      <p:ext uri="{BB962C8B-B14F-4D97-AF65-F5344CB8AC3E}">
        <p14:creationId xmlns:p14="http://schemas.microsoft.com/office/powerpoint/2010/main" val="250310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74320" y="-64008"/>
            <a:ext cx="12618719" cy="7232903"/>
          </a:xfrm>
          <a:prstGeom prst="roundRect">
            <a:avLst>
              <a:gd name="adj" fmla="val 6121"/>
            </a:avLst>
          </a:prstGeom>
          <a:solidFill>
            <a:srgbClr val="283845"/>
          </a:solidFill>
          <a:ln>
            <a:solidFill>
              <a:srgbClr val="8CAB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a:t>донесення до відома оператора ринку щодо довготривалості процесу акредитації на експорт</a:t>
            </a:r>
          </a:p>
        </p:txBody>
      </p:sp>
      <p:pic>
        <p:nvPicPr>
          <p:cNvPr id="12" name="Рисунок 11" descr="Зображення, що містить текст, знімок екрана, Шрифт&#10;&#10;Автоматично згенерований опис">
            <a:extLst>
              <a:ext uri="{FF2B5EF4-FFF2-40B4-BE49-F238E27FC236}">
                <a16:creationId xmlns:a16="http://schemas.microsoft.com/office/drawing/2014/main" id="{47BFFADD-70EC-E480-82F8-F19FDA33F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8" y="1548717"/>
            <a:ext cx="11449821" cy="5526659"/>
          </a:xfrm>
          <a:prstGeom prst="rect">
            <a:avLst/>
          </a:prstGeom>
        </p:spPr>
      </p:pic>
      <p:sp>
        <p:nvSpPr>
          <p:cNvPr id="14" name="Прямокутник: округлені кути 13">
            <a:extLst>
              <a:ext uri="{FF2B5EF4-FFF2-40B4-BE49-F238E27FC236}">
                <a16:creationId xmlns:a16="http://schemas.microsoft.com/office/drawing/2014/main" id="{4605A80C-486E-A461-1633-EFFEE4CCBDB6}"/>
              </a:ext>
            </a:extLst>
          </p:cNvPr>
          <p:cNvSpPr/>
          <p:nvPr/>
        </p:nvSpPr>
        <p:spPr>
          <a:xfrm>
            <a:off x="461441" y="671226"/>
            <a:ext cx="11471478" cy="784576"/>
          </a:xfrm>
          <a:prstGeom prst="roundRect">
            <a:avLst>
              <a:gd name="adj" fmla="val 18992"/>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14">
            <a:extLst>
              <a:ext uri="{FF2B5EF4-FFF2-40B4-BE49-F238E27FC236}">
                <a16:creationId xmlns:a16="http://schemas.microsoft.com/office/drawing/2014/main" id="{8C56DD0B-92C1-96E9-236F-E2CF34E98C43}"/>
              </a:ext>
            </a:extLst>
          </p:cNvPr>
          <p:cNvSpPr txBox="1"/>
          <p:nvPr/>
        </p:nvSpPr>
        <p:spPr>
          <a:xfrm>
            <a:off x="637482" y="624889"/>
            <a:ext cx="11119395" cy="830997"/>
          </a:xfrm>
          <a:prstGeom prst="rect">
            <a:avLst/>
          </a:prstGeom>
          <a:noFill/>
        </p:spPr>
        <p:txBody>
          <a:bodyPr wrap="square">
            <a:spAutoFit/>
          </a:bodyPr>
          <a:lstStyle/>
          <a:p>
            <a:r>
              <a:rPr lang="ru-RU" sz="2400" b="1" i="1">
                <a:solidFill>
                  <a:srgbClr val="002060"/>
                </a:solidFill>
                <a:latin typeface="Trebuchet MS" panose="020B0603020202020204" pitchFamily="34" charset="0"/>
              </a:rPr>
              <a:t>Стаття 24 Закону «</a:t>
            </a:r>
            <a:r>
              <a:rPr lang="ru-RU" sz="2400" b="1" i="1" err="1">
                <a:solidFill>
                  <a:srgbClr val="002060"/>
                </a:solidFill>
                <a:latin typeface="Trebuchet MS" panose="020B0603020202020204" pitchFamily="34" charset="0"/>
              </a:rPr>
              <a:t>Запобігання</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одержанню</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неправомірної</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вигоди</a:t>
            </a:r>
            <a:r>
              <a:rPr lang="ru-RU" sz="2400" b="1" i="1">
                <a:solidFill>
                  <a:srgbClr val="002060"/>
                </a:solidFill>
                <a:latin typeface="Trebuchet MS" panose="020B0603020202020204" pitchFamily="34" charset="0"/>
              </a:rPr>
              <a:t> </a:t>
            </a:r>
            <a:r>
              <a:rPr lang="ru-RU" sz="2400" b="1" i="1" err="1">
                <a:solidFill>
                  <a:srgbClr val="002060"/>
                </a:solidFill>
                <a:latin typeface="Trebuchet MS" panose="020B0603020202020204" pitchFamily="34" charset="0"/>
              </a:rPr>
              <a:t>або</a:t>
            </a:r>
            <a:r>
              <a:rPr lang="ru-RU" sz="2400" b="1" i="1">
                <a:solidFill>
                  <a:srgbClr val="002060"/>
                </a:solidFill>
                <a:latin typeface="Trebuchet MS" panose="020B0603020202020204" pitchFamily="34" charset="0"/>
              </a:rPr>
              <a:t> подарунка та </a:t>
            </a:r>
            <a:r>
              <a:rPr lang="ru-RU" sz="2400" b="1" i="1" err="1">
                <a:solidFill>
                  <a:srgbClr val="002060"/>
                </a:solidFill>
                <a:latin typeface="Trebuchet MS" panose="020B0603020202020204" pitchFamily="34" charset="0"/>
              </a:rPr>
              <a:t>поводження</a:t>
            </a:r>
            <a:r>
              <a:rPr lang="ru-RU" sz="2400" b="1" i="1">
                <a:solidFill>
                  <a:srgbClr val="002060"/>
                </a:solidFill>
                <a:latin typeface="Trebuchet MS" panose="020B0603020202020204" pitchFamily="34" charset="0"/>
              </a:rPr>
              <a:t> з ними»</a:t>
            </a:r>
          </a:p>
        </p:txBody>
      </p:sp>
      <p:pic>
        <p:nvPicPr>
          <p:cNvPr id="16" name="Рисунок 15" descr="Зображення, що містить Шрифт, текст, Графіка, графічний дизайн&#10;&#10;Автоматично згенерований опис">
            <a:extLst>
              <a:ext uri="{FF2B5EF4-FFF2-40B4-BE49-F238E27FC236}">
                <a16:creationId xmlns:a16="http://schemas.microsoft.com/office/drawing/2014/main" id="{2E17E7F6-12B1-B89E-1A74-262A7AC18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41" y="126154"/>
            <a:ext cx="3229365" cy="452157"/>
          </a:xfrm>
          <a:prstGeom prst="rect">
            <a:avLst/>
          </a:prstGeom>
        </p:spPr>
      </p:pic>
    </p:spTree>
    <p:extLst>
      <p:ext uri="{BB962C8B-B14F-4D97-AF65-F5344CB8AC3E}">
        <p14:creationId xmlns:p14="http://schemas.microsoft.com/office/powerpoint/2010/main" val="4211602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1704</TotalTime>
  <Words>2004</Words>
  <Application>Microsoft Office PowerPoint</Application>
  <PresentationFormat>Широкий екран</PresentationFormat>
  <Paragraphs>148</Paragraphs>
  <Slides>19</Slides>
  <Notes>1</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19</vt:i4>
      </vt:variant>
    </vt:vector>
  </HeadingPairs>
  <TitlesOfParts>
    <vt:vector size="33" baseType="lpstr">
      <vt:lpstr>Aptos</vt:lpstr>
      <vt:lpstr>Aptos Display</vt:lpstr>
      <vt:lpstr>Arial</vt:lpstr>
      <vt:lpstr>Georgia</vt:lpstr>
      <vt:lpstr>Inerta Black</vt:lpstr>
      <vt:lpstr>Inerta ExtBd</vt:lpstr>
      <vt:lpstr>Inerta Light</vt:lpstr>
      <vt:lpstr>Inerta Thin</vt:lpstr>
      <vt:lpstr>OpenSans</vt:lpstr>
      <vt:lpstr>Segoe UI</vt:lpstr>
      <vt:lpstr>Times New Roman</vt:lpstr>
      <vt:lpstr>Trebuchet MS</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Оксана Гуменюк</dc:creator>
  <cp:lastModifiedBy>Евгений Пшеничный</cp:lastModifiedBy>
  <cp:revision>114</cp:revision>
  <dcterms:created xsi:type="dcterms:W3CDTF">2024-09-08T16:54:23Z</dcterms:created>
  <dcterms:modified xsi:type="dcterms:W3CDTF">2024-11-19T14:31:35Z</dcterms:modified>
</cp:coreProperties>
</file>