
<file path=[Content_Types].xml><?xml version="1.0" encoding="utf-8"?>
<Types xmlns="http://schemas.openxmlformats.org/package/2006/content-types">
  <Default Extension="bin" ContentType="image/unknown"/>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4" r:id="rId5"/>
    <p:sldId id="256" r:id="rId6"/>
    <p:sldId id="258" r:id="rId7"/>
    <p:sldId id="281" r:id="rId8"/>
    <p:sldId id="282" r:id="rId9"/>
    <p:sldId id="279" r:id="rId10"/>
    <p:sldId id="275" r:id="rId11"/>
    <p:sldId id="277" r:id="rId12"/>
    <p:sldId id="284" r:id="rId13"/>
    <p:sldId id="286" r:id="rId14"/>
    <p:sldId id="287" r:id="rId15"/>
    <p:sldId id="28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17.01.2025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17.01.2025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17.01.2025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17.01.2025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17.01.2025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1.jpg"/><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jpeg"/><Relationship Id="rId4" Type="http://schemas.openxmlformats.org/officeDocument/2006/relationships/image" Target="../media/image22.jpg"/></Relationships>
</file>

<file path=ppt/slides/_rels/slide1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bin"/><Relationship Id="rId2" Type="http://schemas.openxmlformats.org/officeDocument/2006/relationships/hyperlink" Target="https://zakon.rada.gov.ua/laws/show/1700-18#n25"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 Id="rId5" Type="http://schemas.openxmlformats.org/officeDocument/2006/relationships/image" Target="../media/image8.jpg"/><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467544" y="116632"/>
            <a:ext cx="8252373" cy="2520280"/>
          </a:xfrm>
        </p:spPr>
        <p:txBody>
          <a:bodyPr>
            <a:noAutofit/>
          </a:bodyPr>
          <a:lstStyle/>
          <a:p>
            <a:pPr marL="0" indent="0" algn="ctr">
              <a:buNone/>
            </a:pPr>
            <a:r>
              <a:rPr lang="ru-RU" sz="2800" dirty="0">
                <a:effectLst/>
                <a:latin typeface="Georgia" panose="02040502050405020303" pitchFamily="18" charset="0"/>
                <a:cs typeface="Times New Roman" panose="02020603050405020304" pitchFamily="18" charset="0"/>
              </a:rPr>
              <a:t>Державна служба України з питань безпечності харчових продуктів та захисту споживачів</a:t>
            </a:r>
            <a:r>
              <a:rPr lang="ru-RU" sz="2800" dirty="0">
                <a:latin typeface="Georgia" panose="02040502050405020303" pitchFamily="18" charset="0"/>
                <a:cs typeface="Times New Roman" panose="02020603050405020304" pitchFamily="18" charset="0"/>
              </a:rPr>
              <a:t> </a:t>
            </a:r>
            <a:br>
              <a:rPr lang="ru-RU" sz="2800" b="0" dirty="0">
                <a:latin typeface="Georgia" panose="02040502050405020303" pitchFamily="18" charset="0"/>
              </a:rPr>
            </a:br>
            <a:r>
              <a:rPr lang="uk-UA" sz="3200" b="1" dirty="0">
                <a:solidFill>
                  <a:srgbClr val="0070C0"/>
                </a:solidFill>
                <a:latin typeface="Georgia" panose="02040502050405020303" pitchFamily="18" charset="0"/>
                <a:ea typeface="Times New Roman"/>
              </a:rPr>
              <a:t>Сектор з питань </a:t>
            </a:r>
            <a:r>
              <a:rPr lang="uk-UA" sz="3200" dirty="0">
                <a:solidFill>
                  <a:srgbClr val="0070C0"/>
                </a:solidFill>
                <a:latin typeface="Georgia" panose="02040502050405020303" pitchFamily="18" charset="0"/>
                <a:ea typeface="Times New Roman"/>
              </a:rPr>
              <a:t>запобігання </a:t>
            </a:r>
            <a:br>
              <a:rPr lang="uk-UA" sz="3200" dirty="0">
                <a:solidFill>
                  <a:srgbClr val="0070C0"/>
                </a:solidFill>
                <a:latin typeface="Georgia" panose="02040502050405020303" pitchFamily="18" charset="0"/>
                <a:ea typeface="Times New Roman"/>
              </a:rPr>
            </a:br>
            <a:r>
              <a:rPr lang="uk-UA" sz="3200" dirty="0">
                <a:solidFill>
                  <a:srgbClr val="0070C0"/>
                </a:solidFill>
                <a:latin typeface="Georgia" panose="02040502050405020303" pitchFamily="18" charset="0"/>
                <a:ea typeface="Times New Roman"/>
              </a:rPr>
              <a:t>та виявлення корупції </a:t>
            </a:r>
            <a:endParaRPr lang="ru-RU" sz="3200" b="1" dirty="0">
              <a:solidFill>
                <a:srgbClr val="0070C0"/>
              </a:solidFill>
              <a:latin typeface="Georgia" panose="02040502050405020303" pitchFamily="18" charset="0"/>
            </a:endParaRPr>
          </a:p>
        </p:txBody>
      </p:sp>
      <p:pic>
        <p:nvPicPr>
          <p:cNvPr id="5" name="Объект 4"/>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761135" y="2780928"/>
            <a:ext cx="7958782" cy="3197225"/>
          </a:xfrm>
        </p:spPr>
      </p:pic>
      <p:sp>
        <p:nvSpPr>
          <p:cNvPr id="3" name="TextBox 2"/>
          <p:cNvSpPr txBox="1"/>
          <p:nvPr/>
        </p:nvSpPr>
        <p:spPr>
          <a:xfrm>
            <a:off x="3201829" y="6122169"/>
            <a:ext cx="2783802" cy="523220"/>
          </a:xfrm>
          <a:prstGeom prst="rect">
            <a:avLst/>
          </a:prstGeom>
          <a:noFill/>
        </p:spPr>
        <p:txBody>
          <a:bodyPr wrap="square" rtlCol="0">
            <a:spAutoFit/>
          </a:bodyPr>
          <a:lstStyle/>
          <a:p>
            <a:pPr algn="ctr"/>
            <a:r>
              <a:rPr lang="uk-UA" sz="2800" b="1" dirty="0">
                <a:gradFill>
                  <a:gsLst>
                    <a:gs pos="0">
                      <a:schemeClr val="tx1"/>
                    </a:gs>
                    <a:gs pos="40000">
                      <a:schemeClr val="tx1">
                        <a:lumMod val="75000"/>
                        <a:lumOff val="25000"/>
                      </a:schemeClr>
                    </a:gs>
                    <a:gs pos="100000">
                      <a:schemeClr val="tx2">
                        <a:alpha val="65000"/>
                      </a:schemeClr>
                    </a:gs>
                  </a:gsLst>
                  <a:lin ang="5400000" scaled="0"/>
                </a:gradFill>
                <a:latin typeface="Georgia" panose="02040502050405020303" pitchFamily="18" charset="0"/>
                <a:ea typeface="+mj-ea"/>
                <a:cs typeface="Times New Roman" panose="02020603050405020304" pitchFamily="18" charset="0"/>
              </a:rPr>
              <a:t>2023 рік</a:t>
            </a:r>
            <a:endParaRPr lang="ru-RU" sz="2800" b="1" dirty="0">
              <a:gradFill>
                <a:gsLst>
                  <a:gs pos="0">
                    <a:schemeClr val="tx1"/>
                  </a:gs>
                  <a:gs pos="40000">
                    <a:schemeClr val="tx1">
                      <a:lumMod val="75000"/>
                      <a:lumOff val="25000"/>
                    </a:schemeClr>
                  </a:gs>
                  <a:gs pos="100000">
                    <a:schemeClr val="tx2">
                      <a:alpha val="65000"/>
                    </a:schemeClr>
                  </a:gs>
                </a:gsLst>
                <a:lin ang="5400000" scaled="0"/>
              </a:gradFill>
              <a:latin typeface="Georgia" panose="02040502050405020303" pitchFamily="18" charset="0"/>
              <a:ea typeface="+mj-ea"/>
              <a:cs typeface="Times New Roman" panose="02020603050405020304" pitchFamily="18" charset="0"/>
            </a:endParaRPr>
          </a:p>
        </p:txBody>
      </p:sp>
    </p:spTree>
    <p:extLst>
      <p:ext uri="{BB962C8B-B14F-4D97-AF65-F5344CB8AC3E}">
        <p14:creationId xmlns:p14="http://schemas.microsoft.com/office/powerpoint/2010/main" val="876930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260648"/>
            <a:ext cx="8136904" cy="646331"/>
          </a:xfrm>
          <a:prstGeom prst="rect">
            <a:avLst/>
          </a:prstGeom>
        </p:spPr>
        <p:txBody>
          <a:bodyPr wrap="square">
            <a:spAutoFit/>
          </a:bodyPr>
          <a:lstStyle/>
          <a:p>
            <a:pPr algn="ctr"/>
            <a:r>
              <a:rPr lang="uk-UA" b="1" dirty="0">
                <a:latin typeface="Georgia" panose="02040502050405020303" pitchFamily="18" charset="0"/>
              </a:rPr>
              <a:t>Участь у дисциплінарних </a:t>
            </a:r>
          </a:p>
          <a:p>
            <a:pPr algn="ctr"/>
            <a:r>
              <a:rPr lang="uk-UA" b="1" dirty="0">
                <a:latin typeface="Georgia" panose="02040502050405020303" pitchFamily="18" charset="0"/>
              </a:rPr>
              <a:t>та інших комісіях та робочих групах </a:t>
            </a:r>
            <a:endParaRPr lang="ru-RU" b="1" dirty="0">
              <a:latin typeface="Georgia" panose="02040502050405020303" pitchFamily="18"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83968" y="3890076"/>
            <a:ext cx="4053005" cy="2531740"/>
          </a:xfrm>
          <a:prstGeom prst="rect">
            <a:avLst/>
          </a:prstGeom>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56225">
            <a:off x="619753" y="1014317"/>
            <a:ext cx="2653636" cy="1987665"/>
          </a:xfrm>
          <a:prstGeom prst="rect">
            <a:avLst/>
          </a:prstGeom>
        </p:spPr>
      </p:pic>
      <p:sp>
        <p:nvSpPr>
          <p:cNvPr id="9" name="TextBox 8"/>
          <p:cNvSpPr txBox="1"/>
          <p:nvPr/>
        </p:nvSpPr>
        <p:spPr>
          <a:xfrm rot="1026759">
            <a:off x="2808408" y="1702228"/>
            <a:ext cx="1881908" cy="261610"/>
          </a:xfrm>
          <a:prstGeom prst="rect">
            <a:avLst/>
          </a:prstGeom>
          <a:noFill/>
        </p:spPr>
        <p:txBody>
          <a:bodyPr wrap="square" rtlCol="0">
            <a:spAutoFit/>
          </a:bodyPr>
          <a:lstStyle/>
          <a:p>
            <a:r>
              <a:rPr lang="uk-UA" sz="1100" b="1" dirty="0">
                <a:latin typeface="Georgia" panose="02040502050405020303" pitchFamily="18" charset="0"/>
              </a:rPr>
              <a:t>Критично важливі </a:t>
            </a:r>
            <a:endParaRPr lang="ru-RU" sz="1100" b="1" dirty="0">
              <a:latin typeface="Georgia" panose="02040502050405020303" pitchFamily="18" charset="0"/>
            </a:endParaRPr>
          </a:p>
        </p:txBody>
      </p:sp>
      <p:sp>
        <p:nvSpPr>
          <p:cNvPr id="10" name="TextBox 9"/>
          <p:cNvSpPr txBox="1"/>
          <p:nvPr/>
        </p:nvSpPr>
        <p:spPr>
          <a:xfrm rot="1033509">
            <a:off x="2481256" y="2529412"/>
            <a:ext cx="1956498" cy="261610"/>
          </a:xfrm>
          <a:prstGeom prst="rect">
            <a:avLst/>
          </a:prstGeom>
          <a:noFill/>
        </p:spPr>
        <p:txBody>
          <a:bodyPr wrap="square" rtlCol="0">
            <a:spAutoFit/>
          </a:bodyPr>
          <a:lstStyle/>
          <a:p>
            <a:r>
              <a:rPr lang="uk-UA" sz="1100" b="1" dirty="0">
                <a:latin typeface="Georgia" panose="02040502050405020303" pitchFamily="18" charset="0"/>
              </a:rPr>
              <a:t>Списання активів</a:t>
            </a:r>
            <a:endParaRPr lang="ru-RU" sz="1100" b="1" dirty="0">
              <a:latin typeface="Georgia" panose="02040502050405020303" pitchFamily="18" charset="0"/>
            </a:endParaRPr>
          </a:p>
        </p:txBody>
      </p:sp>
      <p:sp>
        <p:nvSpPr>
          <p:cNvPr id="11" name="TextBox 10"/>
          <p:cNvSpPr txBox="1"/>
          <p:nvPr/>
        </p:nvSpPr>
        <p:spPr>
          <a:xfrm rot="1020113">
            <a:off x="2567473" y="2332869"/>
            <a:ext cx="2392209" cy="261610"/>
          </a:xfrm>
          <a:prstGeom prst="rect">
            <a:avLst/>
          </a:prstGeom>
          <a:noFill/>
        </p:spPr>
        <p:txBody>
          <a:bodyPr wrap="square" rtlCol="0">
            <a:spAutoFit/>
          </a:bodyPr>
          <a:lstStyle/>
          <a:p>
            <a:r>
              <a:rPr lang="uk-UA" sz="1100" b="1" dirty="0">
                <a:latin typeface="Georgia" panose="02040502050405020303" pitchFamily="18" charset="0"/>
              </a:rPr>
              <a:t>Уповноважені лабораторії</a:t>
            </a:r>
            <a:endParaRPr lang="ru-RU" sz="1100" b="1" dirty="0">
              <a:latin typeface="Georgia" panose="02040502050405020303" pitchFamily="18" charset="0"/>
            </a:endParaRPr>
          </a:p>
        </p:txBody>
      </p:sp>
      <p:sp>
        <p:nvSpPr>
          <p:cNvPr id="12" name="TextBox 11"/>
          <p:cNvSpPr txBox="1"/>
          <p:nvPr/>
        </p:nvSpPr>
        <p:spPr>
          <a:xfrm rot="1044113">
            <a:off x="2317354" y="2908744"/>
            <a:ext cx="2688158" cy="261610"/>
          </a:xfrm>
          <a:prstGeom prst="rect">
            <a:avLst/>
          </a:prstGeom>
          <a:noFill/>
        </p:spPr>
        <p:txBody>
          <a:bodyPr wrap="square" rtlCol="0">
            <a:spAutoFit/>
          </a:bodyPr>
          <a:lstStyle/>
          <a:p>
            <a:r>
              <a:rPr lang="uk-UA" sz="1100" b="1" dirty="0">
                <a:latin typeface="Georgia" panose="02040502050405020303" pitchFamily="18" charset="0"/>
              </a:rPr>
              <a:t>Дисциплінарна відповідальність</a:t>
            </a:r>
            <a:endParaRPr lang="ru-RU" sz="1100" b="1" dirty="0">
              <a:latin typeface="Georgia" panose="02040502050405020303" pitchFamily="18" charset="0"/>
            </a:endParaRPr>
          </a:p>
        </p:txBody>
      </p:sp>
      <p:sp>
        <p:nvSpPr>
          <p:cNvPr id="13" name="TextBox 12"/>
          <p:cNvSpPr txBox="1"/>
          <p:nvPr/>
        </p:nvSpPr>
        <p:spPr>
          <a:xfrm rot="1020064">
            <a:off x="2719364" y="2031338"/>
            <a:ext cx="2213721" cy="261610"/>
          </a:xfrm>
          <a:prstGeom prst="rect">
            <a:avLst/>
          </a:prstGeom>
          <a:noFill/>
        </p:spPr>
        <p:txBody>
          <a:bodyPr wrap="square" rtlCol="0">
            <a:spAutoFit/>
          </a:bodyPr>
          <a:lstStyle/>
          <a:p>
            <a:r>
              <a:rPr lang="uk-UA" sz="1100" b="1" dirty="0">
                <a:latin typeface="Georgia" panose="02040502050405020303" pitchFamily="18" charset="0"/>
              </a:rPr>
              <a:t>Ліцензійна комісія</a:t>
            </a:r>
            <a:endParaRPr lang="ru-RU" sz="1100" b="1" dirty="0">
              <a:latin typeface="Georgia" panose="02040502050405020303" pitchFamily="18" charset="0"/>
            </a:endParaRPr>
          </a:p>
        </p:txBody>
      </p:sp>
      <p:sp>
        <p:nvSpPr>
          <p:cNvPr id="14" name="TextBox 13"/>
          <p:cNvSpPr txBox="1"/>
          <p:nvPr/>
        </p:nvSpPr>
        <p:spPr>
          <a:xfrm rot="948481">
            <a:off x="2921094" y="1487573"/>
            <a:ext cx="2239114" cy="261610"/>
          </a:xfrm>
          <a:prstGeom prst="rect">
            <a:avLst/>
          </a:prstGeom>
          <a:noFill/>
        </p:spPr>
        <p:txBody>
          <a:bodyPr wrap="square" rtlCol="0">
            <a:spAutoFit/>
          </a:bodyPr>
          <a:lstStyle/>
          <a:p>
            <a:r>
              <a:rPr lang="uk-UA" sz="1100" b="1" dirty="0">
                <a:latin typeface="Georgia" panose="02040502050405020303" pitchFamily="18" charset="0"/>
              </a:rPr>
              <a:t>Антикорупційна програма</a:t>
            </a:r>
            <a:endParaRPr lang="ru-RU" sz="1100" b="1" dirty="0">
              <a:latin typeface="Georgia" panose="02040502050405020303" pitchFamily="18" charset="0"/>
            </a:endParaRPr>
          </a:p>
        </p:txBody>
      </p:sp>
      <p:sp>
        <p:nvSpPr>
          <p:cNvPr id="16" name="TextBox 15"/>
          <p:cNvSpPr txBox="1"/>
          <p:nvPr/>
        </p:nvSpPr>
        <p:spPr>
          <a:xfrm rot="1007740">
            <a:off x="2255769" y="3075009"/>
            <a:ext cx="2213342" cy="261610"/>
          </a:xfrm>
          <a:prstGeom prst="rect">
            <a:avLst/>
          </a:prstGeom>
          <a:noFill/>
        </p:spPr>
        <p:txBody>
          <a:bodyPr wrap="square" rtlCol="0">
            <a:spAutoFit/>
          </a:bodyPr>
          <a:lstStyle/>
          <a:p>
            <a:r>
              <a:rPr lang="uk-UA" sz="1100" b="1" dirty="0">
                <a:latin typeface="Georgia" panose="02040502050405020303" pitchFamily="18" charset="0"/>
              </a:rPr>
              <a:t>Інші</a:t>
            </a:r>
            <a:endParaRPr lang="ru-RU" sz="1100" b="1" dirty="0">
              <a:latin typeface="Georgia" panose="02040502050405020303" pitchFamily="18" charset="0"/>
            </a:endParaRPr>
          </a:p>
        </p:txBody>
      </p:sp>
      <p:pic>
        <p:nvPicPr>
          <p:cNvPr id="17" name="Рисунок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911038" y="5370511"/>
            <a:ext cx="216024" cy="216024"/>
          </a:xfrm>
          <a:prstGeom prst="rect">
            <a:avLst/>
          </a:prstGeom>
        </p:spPr>
      </p:pic>
      <p:pic>
        <p:nvPicPr>
          <p:cNvPr id="18" name="Рисунок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7020272" y="5301208"/>
            <a:ext cx="207467" cy="207467"/>
          </a:xfrm>
          <a:prstGeom prst="rect">
            <a:avLst/>
          </a:prstGeom>
        </p:spPr>
      </p:pic>
      <p:pic>
        <p:nvPicPr>
          <p:cNvPr id="19" name="Рисунок 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5076056" y="4653136"/>
            <a:ext cx="216024" cy="216024"/>
          </a:xfrm>
          <a:prstGeom prst="rect">
            <a:avLst/>
          </a:prstGeom>
        </p:spPr>
      </p:pic>
    </p:spTree>
    <p:extLst>
      <p:ext uri="{BB962C8B-B14F-4D97-AF65-F5344CB8AC3E}">
        <p14:creationId xmlns:p14="http://schemas.microsoft.com/office/powerpoint/2010/main" val="94439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179512" y="-99392"/>
            <a:ext cx="8657180" cy="6296136"/>
            <a:chOff x="428944" y="165068"/>
            <a:chExt cx="11356860" cy="5830446"/>
          </a:xfrm>
        </p:grpSpPr>
        <p:sp>
          <p:nvSpPr>
            <p:cNvPr id="5" name="Прямоугольник 4"/>
            <p:cNvSpPr/>
            <p:nvPr/>
          </p:nvSpPr>
          <p:spPr>
            <a:xfrm>
              <a:off x="428944" y="165068"/>
              <a:ext cx="11176094" cy="662811"/>
            </a:xfrm>
            <a:prstGeom prst="rect">
              <a:avLst/>
            </a:prstGeom>
          </p:spPr>
          <p:txBody>
            <a:bodyPr wrap="square">
              <a:spAutoFit/>
            </a:bodyPr>
            <a:lstStyle/>
            <a:p>
              <a:pPr algn="ctr"/>
              <a:r>
                <a:rPr lang="uk-UA" sz="2000" b="1" dirty="0">
                  <a:solidFill>
                    <a:srgbClr val="000000"/>
                  </a:solidFill>
                  <a:latin typeface="Georgia" panose="02040502050405020303" pitchFamily="18" charset="0"/>
                  <a:ea typeface="Calibri" panose="020F0502020204030204" pitchFamily="34" charset="0"/>
                </a:rPr>
                <a:t>Критерії щодо визначення штатної чисельності </a:t>
              </a:r>
            </a:p>
            <a:p>
              <a:pPr algn="ctr"/>
              <a:r>
                <a:rPr lang="uk-UA" sz="2000" b="1" dirty="0">
                  <a:solidFill>
                    <a:srgbClr val="000000"/>
                  </a:solidFill>
                  <a:latin typeface="Georgia" panose="02040502050405020303" pitchFamily="18" charset="0"/>
                  <a:ea typeface="Calibri" panose="020F0502020204030204" pitchFamily="34" charset="0"/>
                </a:rPr>
                <a:t>уповноваженого підрозділу </a:t>
              </a:r>
              <a:r>
                <a:rPr lang="uk-UA" sz="2000" b="1" dirty="0" err="1">
                  <a:solidFill>
                    <a:srgbClr val="000000"/>
                  </a:solidFill>
                  <a:latin typeface="Georgia" panose="02040502050405020303" pitchFamily="18" charset="0"/>
                  <a:ea typeface="Calibri" panose="020F0502020204030204" pitchFamily="34" charset="0"/>
                </a:rPr>
                <a:t>Держпродспоживслужби</a:t>
              </a:r>
              <a:endParaRPr lang="ru-RU" sz="2000" dirty="0">
                <a:latin typeface="Georgia" panose="02040502050405020303" pitchFamily="18" charset="0"/>
              </a:endParaRPr>
            </a:p>
          </p:txBody>
        </p:sp>
        <p:sp>
          <p:nvSpPr>
            <p:cNvPr id="6" name="Скругленный прямоугольник 5"/>
            <p:cNvSpPr/>
            <p:nvPr/>
          </p:nvSpPr>
          <p:spPr>
            <a:xfrm>
              <a:off x="428944" y="827879"/>
              <a:ext cx="5112093" cy="358322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b="1" dirty="0">
                <a:solidFill>
                  <a:srgbClr val="FFFF00"/>
                </a:solidFill>
                <a:latin typeface="Times New Roman" panose="02020603050405020304" pitchFamily="18" charset="0"/>
                <a:cs typeface="Times New Roman" panose="02020603050405020304" pitchFamily="18" charset="0"/>
              </a:endParaRPr>
            </a:p>
            <a:p>
              <a:pPr algn="ctr"/>
              <a:endParaRPr lang="uk-UA" b="1" dirty="0">
                <a:solidFill>
                  <a:srgbClr val="FFFF00"/>
                </a:solidFill>
                <a:latin typeface="Times New Roman" panose="02020603050405020304" pitchFamily="18" charset="0"/>
                <a:cs typeface="Times New Roman" panose="02020603050405020304" pitchFamily="18" charset="0"/>
              </a:endParaRPr>
            </a:p>
            <a:p>
              <a:pPr algn="ctr"/>
              <a:endParaRPr lang="uk-UA" b="1" dirty="0">
                <a:solidFill>
                  <a:srgbClr val="FFFF00"/>
                </a:solidFill>
                <a:latin typeface="Times New Roman" panose="02020603050405020304"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endParaRPr lang="uk-UA" sz="1400" dirty="0">
                <a:solidFill>
                  <a:schemeClr val="tx1"/>
                </a:solidFill>
                <a:latin typeface="Georgia" panose="02040502050405020303" pitchFamily="18" charset="0"/>
                <a:cs typeface="Times New Roman" panose="02020603050405020304" pitchFamily="18" charset="0"/>
              </a:endParaRPr>
            </a:p>
            <a:p>
              <a:pPr algn="ctr"/>
              <a:r>
                <a:rPr lang="uk-UA" sz="1400" dirty="0">
                  <a:solidFill>
                    <a:schemeClr val="tx1"/>
                  </a:solidFill>
                  <a:latin typeface="Georgia" panose="02040502050405020303" pitchFamily="18" charset="0"/>
                  <a:cs typeface="Times New Roman" panose="02020603050405020304" pitchFamily="18" charset="0"/>
                </a:rPr>
                <a:t>орієнтовний розрахунок співвідношення чисельності працівників уповноваженого підрозділу до загальної кількості працівників має складати </a:t>
              </a:r>
              <a:r>
                <a:rPr lang="uk-UA" sz="1400" b="1" dirty="0">
                  <a:solidFill>
                    <a:schemeClr val="tx1"/>
                  </a:solidFill>
                  <a:latin typeface="Georgia" panose="02040502050405020303" pitchFamily="18" charset="0"/>
                  <a:cs typeface="Times New Roman" panose="02020603050405020304" pitchFamily="18" charset="0"/>
                </a:rPr>
                <a:t>1/100</a:t>
              </a:r>
              <a:endParaRPr lang="ru-RU" sz="1400" b="1" dirty="0">
                <a:solidFill>
                  <a:schemeClr val="tx1"/>
                </a:solidFill>
                <a:latin typeface="Georgia" panose="02040502050405020303" pitchFamily="18" charset="0"/>
                <a:cs typeface="Times New Roman" panose="02020603050405020304" pitchFamily="18" charset="0"/>
              </a:endParaRPr>
            </a:p>
            <a:p>
              <a:pPr algn="ctr"/>
              <a:endParaRPr lang="ru-RU" b="1" dirty="0">
                <a:solidFill>
                  <a:srgbClr val="FFFF00"/>
                </a:solidFill>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5708891" y="827879"/>
              <a:ext cx="6076913" cy="358322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uk-UA" sz="1400" dirty="0">
                <a:solidFill>
                  <a:schemeClr val="tx1"/>
                </a:solidFill>
                <a:latin typeface="Georgia" panose="02040502050405020303" pitchFamily="18" charset="0"/>
              </a:endParaRPr>
            </a:p>
            <a:p>
              <a:pPr algn="ctr"/>
              <a:endParaRPr lang="uk-UA" sz="1400" dirty="0">
                <a:solidFill>
                  <a:schemeClr val="tx1"/>
                </a:solidFill>
                <a:latin typeface="Georgia" panose="02040502050405020303" pitchFamily="18" charset="0"/>
              </a:endParaRPr>
            </a:p>
            <a:p>
              <a:pPr marL="1973263"/>
              <a:endParaRPr lang="uk-UA" sz="1400" dirty="0">
                <a:solidFill>
                  <a:schemeClr val="tx1"/>
                </a:solidFill>
                <a:latin typeface="Georgia" panose="02040502050405020303" pitchFamily="18" charset="0"/>
              </a:endParaRPr>
            </a:p>
            <a:p>
              <a:pPr marL="1973263"/>
              <a:endParaRPr lang="uk-UA" sz="1400" dirty="0">
                <a:solidFill>
                  <a:schemeClr val="tx1"/>
                </a:solidFill>
                <a:latin typeface="Georgia" panose="02040502050405020303" pitchFamily="18" charset="0"/>
              </a:endParaRPr>
            </a:p>
          </p:txBody>
        </p:sp>
        <p:sp>
          <p:nvSpPr>
            <p:cNvPr id="8" name="TextBox 7"/>
            <p:cNvSpPr txBox="1"/>
            <p:nvPr/>
          </p:nvSpPr>
          <p:spPr>
            <a:xfrm>
              <a:off x="6285781" y="3269411"/>
              <a:ext cx="184731" cy="369332"/>
            </a:xfrm>
            <a:prstGeom prst="rect">
              <a:avLst/>
            </a:prstGeom>
            <a:noFill/>
          </p:spPr>
          <p:txBody>
            <a:bodyPr wrap="none" rtlCol="0">
              <a:spAutoFit/>
            </a:bodyPr>
            <a:lstStyle/>
            <a:p>
              <a:endParaRPr lang="ru-RU" dirty="0"/>
            </a:p>
          </p:txBody>
        </p:sp>
        <p:sp>
          <p:nvSpPr>
            <p:cNvPr id="9" name="TextBox 8"/>
            <p:cNvSpPr txBox="1"/>
            <p:nvPr/>
          </p:nvSpPr>
          <p:spPr>
            <a:xfrm>
              <a:off x="951817" y="1159599"/>
              <a:ext cx="4610501" cy="800219"/>
            </a:xfrm>
            <a:prstGeom prst="rect">
              <a:avLst/>
            </a:prstGeom>
            <a:noFill/>
          </p:spPr>
          <p:txBody>
            <a:bodyPr wrap="square" rtlCol="0">
              <a:spAutoFit/>
            </a:bodyPr>
            <a:lstStyle/>
            <a:p>
              <a:pPr algn="ctr"/>
              <a:r>
                <a:rPr lang="uk-UA" sz="1400" b="1" dirty="0">
                  <a:latin typeface="Georgia" panose="02040502050405020303" pitchFamily="18" charset="0"/>
                  <a:cs typeface="Times New Roman" panose="02020603050405020304" pitchFamily="18" charset="0"/>
                </a:rPr>
                <a:t>Чисельність працівників </a:t>
              </a:r>
            </a:p>
            <a:p>
              <a:pPr algn="ctr"/>
              <a:r>
                <a:rPr lang="uk-UA" sz="1400" b="1" dirty="0">
                  <a:latin typeface="Georgia" panose="02040502050405020303" pitchFamily="18" charset="0"/>
                  <a:cs typeface="Times New Roman" panose="02020603050405020304" pitchFamily="18" charset="0"/>
                </a:rPr>
                <a:t>(в тому числі суб’єктів декларування)</a:t>
              </a:r>
            </a:p>
            <a:p>
              <a:endParaRPr lang="ru-RU" dirty="0"/>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9437" y="1326942"/>
              <a:ext cx="1342149" cy="1005316"/>
            </a:xfrm>
            <a:prstGeom prst="rect">
              <a:avLst/>
            </a:prstGeom>
          </p:spPr>
        </p:pic>
        <p:pic>
          <p:nvPicPr>
            <p:cNvPr id="11" name="Рисунок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93369" y="1970412"/>
              <a:ext cx="1058397" cy="1129139"/>
            </a:xfrm>
            <a:prstGeom prst="rect">
              <a:avLst/>
            </a:prstGeom>
          </p:spPr>
        </p:pic>
        <p:sp>
          <p:nvSpPr>
            <p:cNvPr id="12" name="TextBox 11"/>
            <p:cNvSpPr txBox="1"/>
            <p:nvPr/>
          </p:nvSpPr>
          <p:spPr>
            <a:xfrm>
              <a:off x="7301345" y="989451"/>
              <a:ext cx="3368842" cy="800219"/>
            </a:xfrm>
            <a:prstGeom prst="rect">
              <a:avLst/>
            </a:prstGeom>
            <a:noFill/>
          </p:spPr>
          <p:txBody>
            <a:bodyPr wrap="square" rtlCol="0">
              <a:spAutoFit/>
            </a:bodyPr>
            <a:lstStyle/>
            <a:p>
              <a:pPr algn="ctr"/>
              <a:r>
                <a:rPr lang="uk-UA" sz="1400" b="1" dirty="0">
                  <a:latin typeface="Georgia" panose="02040502050405020303" pitchFamily="18" charset="0"/>
                </a:rPr>
                <a:t>Кількість та специфіка функцій</a:t>
              </a:r>
              <a:br>
                <a:rPr lang="uk-UA" sz="1400" b="1" dirty="0">
                  <a:latin typeface="Georgia" panose="02040502050405020303" pitchFamily="18" charset="0"/>
                </a:rPr>
              </a:br>
              <a:r>
                <a:rPr lang="uk-UA" sz="1400" b="1" dirty="0">
                  <a:latin typeface="Georgia" panose="02040502050405020303" pitchFamily="18" charset="0"/>
                </a:rPr>
                <a:t>з корупційним ризиком:</a:t>
              </a:r>
            </a:p>
            <a:p>
              <a:endParaRPr lang="ru-RU" dirty="0"/>
            </a:p>
          </p:txBody>
        </p:sp>
        <p:sp>
          <p:nvSpPr>
            <p:cNvPr id="13" name="TextBox 12"/>
            <p:cNvSpPr txBox="1"/>
            <p:nvPr/>
          </p:nvSpPr>
          <p:spPr>
            <a:xfrm>
              <a:off x="7103592" y="1617854"/>
              <a:ext cx="4305541" cy="1140048"/>
            </a:xfrm>
            <a:prstGeom prst="rect">
              <a:avLst/>
            </a:prstGeom>
            <a:noFill/>
          </p:spPr>
          <p:txBody>
            <a:bodyPr wrap="square" rtlCol="0">
              <a:spAutoFit/>
            </a:bodyPr>
            <a:lstStyle/>
            <a:p>
              <a:r>
                <a:rPr lang="uk-UA" sz="1400" dirty="0">
                  <a:latin typeface="Georgia" panose="02040502050405020303" pitchFamily="18" charset="0"/>
                </a:rPr>
                <a:t>- </a:t>
              </a:r>
              <a:r>
                <a:rPr lang="uk-UA" sz="1400" b="1" i="1" dirty="0">
                  <a:latin typeface="Georgia" panose="02040502050405020303" pitchFamily="18" charset="0"/>
                </a:rPr>
                <a:t>адміністративні</a:t>
              </a:r>
              <a:r>
                <a:rPr lang="uk-UA" sz="1400" dirty="0">
                  <a:latin typeface="Georgia" panose="02040502050405020303" pitchFamily="18" charset="0"/>
                </a:rPr>
                <a:t> (видача ліцензій, дозволів, погоджень, висновків, атестатів, сертифікатів тощо) </a:t>
              </a:r>
            </a:p>
            <a:p>
              <a:endParaRPr lang="ru-RU" dirty="0"/>
            </a:p>
          </p:txBody>
        </p:sp>
        <p:sp>
          <p:nvSpPr>
            <p:cNvPr id="14" name="TextBox 13"/>
            <p:cNvSpPr txBox="1"/>
            <p:nvPr/>
          </p:nvSpPr>
          <p:spPr>
            <a:xfrm>
              <a:off x="7163619" y="2459563"/>
              <a:ext cx="3872386" cy="1339557"/>
            </a:xfrm>
            <a:prstGeom prst="rect">
              <a:avLst/>
            </a:prstGeom>
            <a:noFill/>
          </p:spPr>
          <p:txBody>
            <a:bodyPr wrap="square" rtlCol="0">
              <a:spAutoFit/>
            </a:bodyPr>
            <a:lstStyle/>
            <a:p>
              <a:pPr algn="just"/>
              <a:r>
                <a:rPr lang="uk-UA" sz="1400" dirty="0">
                  <a:latin typeface="Georgia" panose="02040502050405020303" pitchFamily="18" charset="0"/>
                </a:rPr>
                <a:t>- </a:t>
              </a:r>
              <a:r>
                <a:rPr lang="uk-UA" sz="1400" b="1" i="1" dirty="0">
                  <a:latin typeface="Georgia" panose="02040502050405020303" pitchFamily="18" charset="0"/>
                </a:rPr>
                <a:t>контрольні</a:t>
              </a:r>
              <a:r>
                <a:rPr lang="uk-UA" sz="1400" dirty="0">
                  <a:latin typeface="Georgia" panose="02040502050405020303" pitchFamily="18" charset="0"/>
                </a:rPr>
                <a:t> (проведення перевірок, інспектувань, аудитів, інших видів контролю за додержанням законодавства) </a:t>
              </a:r>
            </a:p>
            <a:p>
              <a:pPr algn="just"/>
              <a:r>
                <a:rPr lang="uk-UA" sz="1400" dirty="0">
                  <a:latin typeface="Georgia" panose="02040502050405020303" pitchFamily="18" charset="0"/>
                </a:rPr>
                <a:t> </a:t>
              </a:r>
            </a:p>
            <a:p>
              <a:endParaRPr lang="ru-RU" dirty="0"/>
            </a:p>
          </p:txBody>
        </p:sp>
        <p:sp>
          <p:nvSpPr>
            <p:cNvPr id="15" name="TextBox 14"/>
            <p:cNvSpPr txBox="1"/>
            <p:nvPr/>
          </p:nvSpPr>
          <p:spPr>
            <a:xfrm>
              <a:off x="7262760" y="3358903"/>
              <a:ext cx="3839514" cy="1015663"/>
            </a:xfrm>
            <a:prstGeom prst="rect">
              <a:avLst/>
            </a:prstGeom>
            <a:noFill/>
          </p:spPr>
          <p:txBody>
            <a:bodyPr wrap="square" rtlCol="0">
              <a:spAutoFit/>
            </a:bodyPr>
            <a:lstStyle/>
            <a:p>
              <a:r>
                <a:rPr lang="uk-UA" sz="1400" dirty="0">
                  <a:latin typeface="Georgia" panose="02040502050405020303" pitchFamily="18" charset="0"/>
                </a:rPr>
                <a:t>- </a:t>
              </a:r>
              <a:r>
                <a:rPr lang="uk-UA" sz="1400" b="1" i="1" dirty="0">
                  <a:latin typeface="Georgia" panose="02040502050405020303" pitchFamily="18" charset="0"/>
                </a:rPr>
                <a:t>адміністративно-господарські </a:t>
              </a:r>
              <a:r>
                <a:rPr lang="uk-UA" sz="1400" dirty="0">
                  <a:latin typeface="Georgia" panose="02040502050405020303" pitchFamily="18" charset="0"/>
                </a:rPr>
                <a:t>(управління та розпорядження державними коштами та майном)</a:t>
              </a:r>
              <a:endParaRPr lang="ru-RU" sz="1400" b="1" dirty="0">
                <a:latin typeface="Georgia" panose="02040502050405020303" pitchFamily="18" charset="0"/>
              </a:endParaRPr>
            </a:p>
            <a:p>
              <a:endParaRPr lang="ru-RU" dirty="0"/>
            </a:p>
          </p:txBody>
        </p:sp>
        <p:sp>
          <p:nvSpPr>
            <p:cNvPr id="16" name="Скругленный прямоугольник 15"/>
            <p:cNvSpPr/>
            <p:nvPr/>
          </p:nvSpPr>
          <p:spPr>
            <a:xfrm>
              <a:off x="1279113" y="4640263"/>
              <a:ext cx="9637508" cy="112609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b="1" dirty="0">
                <a:latin typeface="Georgia" panose="02040502050405020303" pitchFamily="18" charset="0"/>
              </a:endParaRPr>
            </a:p>
          </p:txBody>
        </p:sp>
        <p:sp>
          <p:nvSpPr>
            <p:cNvPr id="17" name="TextBox 16"/>
            <p:cNvSpPr txBox="1"/>
            <p:nvPr/>
          </p:nvSpPr>
          <p:spPr>
            <a:xfrm>
              <a:off x="2550054" y="4764408"/>
              <a:ext cx="7073333" cy="1231106"/>
            </a:xfrm>
            <a:prstGeom prst="rect">
              <a:avLst/>
            </a:prstGeom>
            <a:noFill/>
          </p:spPr>
          <p:txBody>
            <a:bodyPr wrap="square" rtlCol="0">
              <a:spAutoFit/>
            </a:bodyPr>
            <a:lstStyle/>
            <a:p>
              <a:pPr algn="ctr"/>
              <a:r>
                <a:rPr lang="uk-UA" sz="1400" b="1" dirty="0">
                  <a:latin typeface="Georgia" panose="02040502050405020303" pitchFamily="18" charset="0"/>
                </a:rPr>
                <a:t>Кількість територіальних органів, організацій які належать до сфери управління державного органу, </a:t>
              </a:r>
              <a:br>
                <a:rPr lang="uk-UA" sz="1400" b="1" dirty="0">
                  <a:latin typeface="Georgia" panose="02040502050405020303" pitchFamily="18" charset="0"/>
                </a:rPr>
              </a:br>
              <a:r>
                <a:rPr lang="uk-UA" sz="1400" b="1" dirty="0">
                  <a:latin typeface="Georgia" panose="02040502050405020303" pitchFamily="18" charset="0"/>
                </a:rPr>
                <a:t>а також чисельність їх працівників та кількість функцій з підвищеним корупційним ризиком</a:t>
              </a:r>
              <a:endParaRPr lang="ru-RU" sz="1400" b="1" dirty="0">
                <a:latin typeface="Georgia" panose="02040502050405020303" pitchFamily="18" charset="0"/>
              </a:endParaRPr>
            </a:p>
            <a:p>
              <a:endParaRPr lang="ru-RU" dirty="0"/>
            </a:p>
          </p:txBody>
        </p:sp>
        <p:pic>
          <p:nvPicPr>
            <p:cNvPr id="18" name="Рисунок 1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77367" y="2920922"/>
              <a:ext cx="961755" cy="1174803"/>
            </a:xfrm>
            <a:prstGeom prst="rect">
              <a:avLst/>
            </a:prstGeom>
          </p:spPr>
        </p:pic>
        <p:pic>
          <p:nvPicPr>
            <p:cNvPr id="19" name="Рисунок 34">
              <a:extLst>
                <a:ext uri="{FF2B5EF4-FFF2-40B4-BE49-F238E27FC236}">
                  <a16:creationId xmlns:a16="http://schemas.microsoft.com/office/drawing/2014/main" id="{29C1096B-FE9C-4018-A72F-B5199C6D81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0614" y="1789670"/>
              <a:ext cx="1644255" cy="1331772"/>
            </a:xfrm>
            <a:prstGeom prst="rect">
              <a:avLst/>
            </a:prstGeom>
          </p:spPr>
        </p:pic>
        <p:pic>
          <p:nvPicPr>
            <p:cNvPr id="20" name="Рисунок 36">
              <a:extLst>
                <a:ext uri="{FF2B5EF4-FFF2-40B4-BE49-F238E27FC236}">
                  <a16:creationId xmlns:a16="http://schemas.microsoft.com/office/drawing/2014/main" id="{A772C5A0-896E-48DD-A7C7-60305CB960E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586701" y="1718669"/>
              <a:ext cx="1938791" cy="1575821"/>
            </a:xfrm>
            <a:prstGeom prst="rect">
              <a:avLst/>
            </a:prstGeom>
          </p:spPr>
        </p:pic>
        <p:sp>
          <p:nvSpPr>
            <p:cNvPr id="21" name="TextBox 20"/>
            <p:cNvSpPr txBox="1"/>
            <p:nvPr/>
          </p:nvSpPr>
          <p:spPr>
            <a:xfrm>
              <a:off x="6522779" y="3707500"/>
              <a:ext cx="887451" cy="350970"/>
            </a:xfrm>
            <a:prstGeom prst="rect">
              <a:avLst/>
            </a:prstGeom>
            <a:noFill/>
          </p:spPr>
          <p:txBody>
            <a:bodyPr wrap="square" rtlCol="0">
              <a:spAutoFit/>
            </a:bodyPr>
            <a:lstStyle/>
            <a:p>
              <a:pPr algn="ctr"/>
              <a:r>
                <a:rPr lang="uk-UA" sz="800" b="1" dirty="0">
                  <a:latin typeface="Georgia" panose="02040502050405020303" pitchFamily="18" charset="0"/>
                </a:rPr>
                <a:t>Державні кошти</a:t>
              </a:r>
              <a:endParaRPr lang="ru-RU" sz="800" b="1" dirty="0">
                <a:latin typeface="Georgia" panose="02040502050405020303" pitchFamily="18" charset="0"/>
              </a:endParaRPr>
            </a:p>
          </p:txBody>
        </p:sp>
      </p:grpSp>
    </p:spTree>
    <p:extLst>
      <p:ext uri="{BB962C8B-B14F-4D97-AF65-F5344CB8AC3E}">
        <p14:creationId xmlns:p14="http://schemas.microsoft.com/office/powerpoint/2010/main" val="2778431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8">
            <a:extLst>
              <a:ext uri="{FF2B5EF4-FFF2-40B4-BE49-F238E27FC236}">
                <a16:creationId xmlns:a16="http://schemas.microsoft.com/office/drawing/2014/main" id="{7CFB0F64-17A4-4CDD-A0C5-C54C3CE38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1026" y="892791"/>
            <a:ext cx="5089478" cy="5089478"/>
          </a:xfrm>
          <a:prstGeom prst="rect">
            <a:avLst/>
          </a:prstGeom>
        </p:spPr>
      </p:pic>
      <p:sp>
        <p:nvSpPr>
          <p:cNvPr id="11" name="TextBox 10">
            <a:extLst>
              <a:ext uri="{FF2B5EF4-FFF2-40B4-BE49-F238E27FC236}">
                <a16:creationId xmlns:a16="http://schemas.microsoft.com/office/drawing/2014/main" id="{14A62B7F-7F71-47B6-927D-7D2BC5A02815}"/>
              </a:ext>
            </a:extLst>
          </p:cNvPr>
          <p:cNvSpPr txBox="1"/>
          <p:nvPr/>
        </p:nvSpPr>
        <p:spPr>
          <a:xfrm>
            <a:off x="4087221" y="2424879"/>
            <a:ext cx="2182220" cy="1015663"/>
          </a:xfrm>
          <a:prstGeom prst="rect">
            <a:avLst/>
          </a:prstGeom>
          <a:noFill/>
        </p:spPr>
        <p:txBody>
          <a:bodyPr wrap="square" rtlCol="0" anchor="ctr">
            <a:spAutoFit/>
          </a:bodyPr>
          <a:lstStyle/>
          <a:p>
            <a:pPr algn="ctr"/>
            <a:r>
              <a:rPr lang="uk" sz="3000" b="1" dirty="0">
                <a:latin typeface="Georgia" panose="02040502050405020303" pitchFamily="18" charset="0"/>
              </a:rPr>
              <a:t>Дякую за увагу!</a:t>
            </a:r>
            <a:endParaRPr lang="uk-UA" sz="3000" b="1" dirty="0">
              <a:latin typeface="Georgia" panose="02040502050405020303" pitchFamily="18" charset="0"/>
            </a:endParaRPr>
          </a:p>
        </p:txBody>
      </p:sp>
    </p:spTree>
    <p:extLst>
      <p:ext uri="{BB962C8B-B14F-4D97-AF65-F5344CB8AC3E}">
        <p14:creationId xmlns:p14="http://schemas.microsoft.com/office/powerpoint/2010/main" val="27182813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sz="half" idx="4294967295"/>
          </p:nvPr>
        </p:nvSpPr>
        <p:spPr>
          <a:xfrm>
            <a:off x="395536" y="4005064"/>
            <a:ext cx="3960440" cy="2448272"/>
          </a:xfrm>
        </p:spPr>
        <p:txBody>
          <a:bodyPr>
            <a:normAutofit/>
          </a:bodyPr>
          <a:lstStyle/>
          <a:p>
            <a:pPr marL="0" indent="0" algn="just">
              <a:buNone/>
            </a:pPr>
            <a:endParaRPr lang="ru-RU" sz="1800" b="1" dirty="0">
              <a:effectLst>
                <a:reflection blurRad="6350" stA="55000" endA="300" endPos="45500" dir="5400000" sy="-100000" algn="bl" rotWithShape="0"/>
              </a:effectLst>
            </a:endParaRPr>
          </a:p>
          <a:p>
            <a:pPr marL="0" indent="0" algn="just">
              <a:buNone/>
            </a:pPr>
            <a:r>
              <a:rPr lang="en-US" sz="1400" b="1" dirty="0" err="1">
                <a:effectLst>
                  <a:reflection blurRad="6350" stA="55000" endA="300" endPos="45500" dir="5400000" sy="-100000" algn="bl" rotWithShape="0"/>
                </a:effectLst>
                <a:latin typeface="Georgia" panose="02040502050405020303" pitchFamily="18" charset="0"/>
              </a:rPr>
              <a:t>R</a:t>
            </a:r>
            <a:r>
              <a:rPr lang="ru-RU" sz="1400" b="1" dirty="0" err="1">
                <a:effectLst>
                  <a:reflection blurRad="6350" stA="55000" endA="300" endPos="45500" dir="5400000" sy="-100000" algn="bl" rotWithShape="0"/>
                </a:effectLst>
                <a:latin typeface="Georgia" panose="02040502050405020303" pitchFamily="18" charset="0"/>
              </a:rPr>
              <a:t>орупційне</a:t>
            </a:r>
            <a:r>
              <a:rPr lang="ru-RU" sz="1400" b="1" dirty="0">
                <a:effectLst>
                  <a:reflection blurRad="6350" stA="55000" endA="300" endPos="45500" dir="5400000" sy="-100000" algn="bl" rotWithShape="0"/>
                </a:effectLst>
                <a:latin typeface="Georgia" panose="02040502050405020303" pitchFamily="18" charset="0"/>
              </a:rPr>
              <a:t> </a:t>
            </a:r>
            <a:r>
              <a:rPr lang="ru-RU" sz="1400" b="1" dirty="0" err="1">
                <a:effectLst>
                  <a:reflection blurRad="6350" stA="55000" endA="300" endPos="45500" dir="5400000" sy="-100000" algn="bl" rotWithShape="0"/>
                </a:effectLst>
                <a:latin typeface="Georgia" panose="02040502050405020303" pitchFamily="18" charset="0"/>
              </a:rPr>
              <a:t>правопорушення</a:t>
            </a:r>
            <a:r>
              <a:rPr lang="ru-RU" sz="1400" b="1" dirty="0">
                <a:effectLst>
                  <a:reflection blurRad="6350" stA="55000" endA="300" endPos="45500" dir="5400000" sy="-100000" algn="bl" rotWithShape="0"/>
                </a:effectLst>
                <a:latin typeface="Georgia" panose="02040502050405020303" pitchFamily="18" charset="0"/>
              </a:rPr>
              <a:t> </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діяння</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що</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містить</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ознаки</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корупції</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вчинене</a:t>
            </a:r>
            <a:r>
              <a:rPr lang="ru-RU" sz="1400" dirty="0">
                <a:effectLst>
                  <a:reflection blurRad="6350" stA="55000" endA="300" endPos="45500" dir="5400000" sy="-100000" algn="bl" rotWithShape="0"/>
                </a:effectLst>
                <a:latin typeface="Georgia" panose="02040502050405020303" pitchFamily="18" charset="0"/>
              </a:rPr>
              <a:t> особою, </a:t>
            </a:r>
            <a:r>
              <a:rPr lang="ru-RU" sz="1400" dirty="0" err="1">
                <a:effectLst>
                  <a:reflection blurRad="6350" stA="55000" endA="300" endPos="45500" dir="5400000" sy="-100000" algn="bl" rotWithShape="0"/>
                </a:effectLst>
                <a:latin typeface="Georgia" panose="02040502050405020303" pitchFamily="18" charset="0"/>
              </a:rPr>
              <a:t>зазначеною</a:t>
            </a:r>
            <a:r>
              <a:rPr lang="ru-RU" sz="1400" dirty="0">
                <a:effectLst>
                  <a:reflection blurRad="6350" stA="55000" endA="300" endPos="45500" dir="5400000" sy="-100000" algn="bl" rotWithShape="0"/>
                </a:effectLst>
                <a:latin typeface="Georgia" panose="02040502050405020303" pitchFamily="18" charset="0"/>
              </a:rPr>
              <a:t> у </a:t>
            </a:r>
            <a:r>
              <a:rPr lang="ru-RU" sz="1400" dirty="0" err="1">
                <a:effectLst>
                  <a:reflection blurRad="6350" stA="55000" endA="300" endPos="45500" dir="5400000" sy="-100000" algn="bl" rotWithShape="0"/>
                </a:effectLst>
                <a:latin typeface="Georgia" panose="02040502050405020303" pitchFamily="18" charset="0"/>
                <a:hlinkClick r:id="rId2"/>
              </a:rPr>
              <a:t>частині</a:t>
            </a:r>
            <a:r>
              <a:rPr lang="ru-RU" sz="1400" dirty="0">
                <a:effectLst>
                  <a:reflection blurRad="6350" stA="55000" endA="300" endPos="45500" dir="5400000" sy="-100000" algn="bl" rotWithShape="0"/>
                </a:effectLst>
                <a:latin typeface="Georgia" panose="02040502050405020303" pitchFamily="18" charset="0"/>
                <a:hlinkClick r:id="rId2"/>
              </a:rPr>
              <a:t> </a:t>
            </a:r>
            <a:r>
              <a:rPr lang="ru-RU" sz="1400" dirty="0" err="1">
                <a:effectLst>
                  <a:reflection blurRad="6350" stA="55000" endA="300" endPos="45500" dir="5400000" sy="-100000" algn="bl" rotWithShape="0"/>
                </a:effectLst>
                <a:latin typeface="Georgia" panose="02040502050405020303" pitchFamily="18" charset="0"/>
                <a:hlinkClick r:id="rId2"/>
              </a:rPr>
              <a:t>першій</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статті</a:t>
            </a:r>
            <a:r>
              <a:rPr lang="ru-RU" sz="1400" dirty="0">
                <a:effectLst>
                  <a:reflection blurRad="6350" stA="55000" endA="300" endPos="45500" dir="5400000" sy="-100000" algn="bl" rotWithShape="0"/>
                </a:effectLst>
                <a:latin typeface="Georgia" panose="02040502050405020303" pitchFamily="18" charset="0"/>
              </a:rPr>
              <a:t> 3 Закону, за яке законом </a:t>
            </a:r>
            <a:r>
              <a:rPr lang="ru-RU" sz="1400" dirty="0" err="1">
                <a:effectLst>
                  <a:reflection blurRad="6350" stA="55000" endA="300" endPos="45500" dir="5400000" sy="-100000" algn="bl" rotWithShape="0"/>
                </a:effectLst>
                <a:latin typeface="Georgia" panose="02040502050405020303" pitchFamily="18" charset="0"/>
              </a:rPr>
              <a:t>встановлено</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кримінальну</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дисциплінарну</a:t>
            </a:r>
            <a:r>
              <a:rPr lang="ru-RU" sz="1400" dirty="0">
                <a:effectLst>
                  <a:reflection blurRad="6350" stA="55000" endA="300" endPos="45500" dir="5400000" sy="-100000" algn="bl" rotWithShape="0"/>
                </a:effectLst>
                <a:latin typeface="Georgia" panose="02040502050405020303" pitchFamily="18" charset="0"/>
              </a:rPr>
              <a:t> та/</a:t>
            </a:r>
            <a:r>
              <a:rPr lang="ru-RU" sz="1400" dirty="0" err="1">
                <a:effectLst>
                  <a:reflection blurRad="6350" stA="55000" endA="300" endPos="45500" dir="5400000" sy="-100000" algn="bl" rotWithShape="0"/>
                </a:effectLst>
                <a:latin typeface="Georgia" panose="02040502050405020303" pitchFamily="18" charset="0"/>
              </a:rPr>
              <a:t>або</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цивільно-правову</a:t>
            </a:r>
            <a:r>
              <a:rPr lang="ru-RU" sz="1400" dirty="0">
                <a:effectLst>
                  <a:reflection blurRad="6350" stA="55000" endA="300" endPos="45500" dir="5400000" sy="-100000" algn="bl" rotWithShape="0"/>
                </a:effectLst>
                <a:latin typeface="Georgia" panose="02040502050405020303" pitchFamily="18" charset="0"/>
              </a:rPr>
              <a:t> </a:t>
            </a:r>
            <a:r>
              <a:rPr lang="ru-RU" sz="1400" dirty="0" err="1">
                <a:effectLst>
                  <a:reflection blurRad="6350" stA="55000" endA="300" endPos="45500" dir="5400000" sy="-100000" algn="bl" rotWithShape="0"/>
                </a:effectLst>
                <a:latin typeface="Georgia" panose="02040502050405020303" pitchFamily="18" charset="0"/>
              </a:rPr>
              <a:t>відповідальність</a:t>
            </a:r>
            <a:endParaRPr lang="ru-RU" sz="1400" dirty="0">
              <a:effectLst>
                <a:reflection blurRad="6350" stA="55000" endA="300" endPos="45500" dir="5400000" sy="-100000" algn="bl" rotWithShape="0"/>
              </a:effectLst>
              <a:latin typeface="Georgia" panose="02040502050405020303" pitchFamily="18" charset="0"/>
            </a:endParaRPr>
          </a:p>
        </p:txBody>
      </p:sp>
      <p:sp>
        <p:nvSpPr>
          <p:cNvPr id="6" name="Заголовок 5"/>
          <p:cNvSpPr>
            <a:spLocks noGrp="1"/>
          </p:cNvSpPr>
          <p:nvPr>
            <p:ph type="title" idx="4294967295"/>
          </p:nvPr>
        </p:nvSpPr>
        <p:spPr>
          <a:xfrm>
            <a:off x="395536" y="274638"/>
            <a:ext cx="4104456" cy="3802434"/>
          </a:xfrm>
        </p:spPr>
        <p:txBody>
          <a:bodyPr/>
          <a:lstStyle/>
          <a:p>
            <a:pPr marL="0" indent="0" algn="just">
              <a:buNone/>
            </a:pPr>
            <a:r>
              <a:rPr lang="ru-RU" sz="1800" dirty="0">
                <a:solidFill>
                  <a:schemeClr val="tx1">
                    <a:lumMod val="75000"/>
                    <a:lumOff val="25000"/>
                  </a:schemeClr>
                </a:solidFill>
                <a:latin typeface="Georgia" panose="02040502050405020303" pitchFamily="18" charset="0"/>
                <a:ea typeface="+mn-ea"/>
                <a:cs typeface="+mn-cs"/>
              </a:rPr>
              <a:t>Корупція (</a:t>
            </a:r>
            <a:r>
              <a:rPr lang="ru-RU" sz="1800" dirty="0" err="1">
                <a:solidFill>
                  <a:schemeClr val="tx1">
                    <a:lumMod val="75000"/>
                    <a:lumOff val="25000"/>
                  </a:schemeClr>
                </a:solidFill>
                <a:latin typeface="Georgia" panose="02040502050405020303" pitchFamily="18" charset="0"/>
                <a:ea typeface="+mn-ea"/>
                <a:cs typeface="+mn-cs"/>
              </a:rPr>
              <a:t>від</a:t>
            </a:r>
            <a:r>
              <a:rPr lang="ru-RU" sz="1800" dirty="0">
                <a:solidFill>
                  <a:schemeClr val="tx1">
                    <a:lumMod val="75000"/>
                    <a:lumOff val="25000"/>
                  </a:schemeClr>
                </a:solidFill>
                <a:latin typeface="Georgia" panose="02040502050405020303" pitchFamily="18" charset="0"/>
                <a:ea typeface="+mn-ea"/>
                <a:cs typeface="+mn-cs"/>
              </a:rPr>
              <a:t> лат. </a:t>
            </a:r>
            <a:r>
              <a:rPr lang="en-US" sz="1800" dirty="0" err="1">
                <a:solidFill>
                  <a:schemeClr val="tx1">
                    <a:lumMod val="75000"/>
                    <a:lumOff val="25000"/>
                  </a:schemeClr>
                </a:solidFill>
                <a:latin typeface="Georgia" panose="02040502050405020303" pitchFamily="18" charset="0"/>
                <a:ea typeface="+mn-ea"/>
                <a:cs typeface="+mn-cs"/>
              </a:rPr>
              <a:t>corrumpere</a:t>
            </a:r>
            <a:r>
              <a:rPr lang="en-US" sz="1800" dirty="0">
                <a:solidFill>
                  <a:schemeClr val="tx1">
                    <a:lumMod val="75000"/>
                    <a:lumOff val="25000"/>
                  </a:schemeClr>
                </a:solidFill>
                <a:latin typeface="Georgia" panose="02040502050405020303" pitchFamily="18" charset="0"/>
                <a:ea typeface="+mn-ea"/>
                <a:cs typeface="+mn-cs"/>
              </a:rPr>
              <a:t> — </a:t>
            </a:r>
            <a:r>
              <a:rPr lang="ru-RU" sz="1800" dirty="0" err="1">
                <a:solidFill>
                  <a:schemeClr val="tx1">
                    <a:lumMod val="75000"/>
                    <a:lumOff val="25000"/>
                  </a:schemeClr>
                </a:solidFill>
                <a:latin typeface="Georgia" panose="02040502050405020303" pitchFamily="18" charset="0"/>
                <a:ea typeface="+mn-ea"/>
                <a:cs typeface="+mn-cs"/>
              </a:rPr>
              <a:t>псувати</a:t>
            </a:r>
            <a:r>
              <a:rPr lang="ru-RU" sz="1800" dirty="0">
                <a:solidFill>
                  <a:schemeClr val="tx1">
                    <a:lumMod val="75000"/>
                    <a:lumOff val="25000"/>
                  </a:schemeClr>
                </a:solidFill>
                <a:latin typeface="Georgia" panose="02040502050405020303" pitchFamily="18" charset="0"/>
                <a:ea typeface="+mn-ea"/>
                <a:cs typeface="+mn-cs"/>
              </a:rPr>
              <a:t>)</a:t>
            </a:r>
            <a:r>
              <a:rPr lang="ru-RU" sz="1400" dirty="0">
                <a:solidFill>
                  <a:schemeClr val="tx1">
                    <a:lumMod val="75000"/>
                    <a:lumOff val="25000"/>
                  </a:schemeClr>
                </a:solidFill>
                <a:latin typeface="Georgia" panose="02040502050405020303" pitchFamily="18" charset="0"/>
                <a:ea typeface="+mn-ea"/>
                <a:cs typeface="+mn-cs"/>
              </a:rPr>
              <a:t> — </a:t>
            </a:r>
            <a:r>
              <a:rPr lang="ru-RU" sz="1400" b="0" dirty="0" err="1">
                <a:solidFill>
                  <a:schemeClr val="tx1">
                    <a:lumMod val="75000"/>
                    <a:lumOff val="25000"/>
                  </a:schemeClr>
                </a:solidFill>
                <a:latin typeface="Georgia" panose="02040502050405020303" pitchFamily="18" charset="0"/>
                <a:ea typeface="+mn-ea"/>
                <a:cs typeface="+mn-cs"/>
              </a:rPr>
              <a:t>використання</a:t>
            </a:r>
            <a:r>
              <a:rPr lang="ru-RU" sz="1400" b="0" dirty="0">
                <a:solidFill>
                  <a:schemeClr val="tx1">
                    <a:lumMod val="75000"/>
                    <a:lumOff val="25000"/>
                  </a:schemeClr>
                </a:solidFill>
                <a:latin typeface="Georgia" panose="02040502050405020303" pitchFamily="18" charset="0"/>
                <a:ea typeface="+mn-ea"/>
                <a:cs typeface="+mn-cs"/>
              </a:rPr>
              <a:t> особою, </a:t>
            </a:r>
            <a:r>
              <a:rPr lang="ru-RU" sz="1400" b="0" dirty="0" err="1">
                <a:solidFill>
                  <a:schemeClr val="tx1">
                    <a:lumMod val="75000"/>
                    <a:lumOff val="25000"/>
                  </a:schemeClr>
                </a:solidFill>
                <a:latin typeface="Georgia" panose="02040502050405020303" pitchFamily="18" charset="0"/>
                <a:ea typeface="+mn-ea"/>
                <a:cs typeface="+mn-cs"/>
              </a:rPr>
              <a:t>зазначеною</a:t>
            </a:r>
            <a:r>
              <a:rPr lang="ru-RU" sz="1400" b="0" dirty="0">
                <a:solidFill>
                  <a:schemeClr val="tx1">
                    <a:lumMod val="75000"/>
                    <a:lumOff val="25000"/>
                  </a:schemeClr>
                </a:solidFill>
                <a:latin typeface="Georgia" panose="02040502050405020303" pitchFamily="18" charset="0"/>
                <a:ea typeface="+mn-ea"/>
                <a:cs typeface="+mn-cs"/>
              </a:rPr>
              <a:t> у </a:t>
            </a:r>
            <a:r>
              <a:rPr lang="ru-RU" sz="1400" b="0" dirty="0" err="1">
                <a:solidFill>
                  <a:schemeClr val="tx1">
                    <a:lumMod val="75000"/>
                    <a:lumOff val="25000"/>
                  </a:schemeClr>
                </a:solidFill>
                <a:latin typeface="Georgia" panose="02040502050405020303" pitchFamily="18" charset="0"/>
                <a:ea typeface="+mn-ea"/>
                <a:cs typeface="+mn-cs"/>
                <a:hlinkClick r:id="rId2"/>
              </a:rPr>
              <a:t>частині</a:t>
            </a:r>
            <a:r>
              <a:rPr lang="ru-RU" sz="1400" b="0" dirty="0">
                <a:solidFill>
                  <a:schemeClr val="tx1">
                    <a:lumMod val="75000"/>
                    <a:lumOff val="25000"/>
                  </a:schemeClr>
                </a:solidFill>
                <a:latin typeface="Georgia" panose="02040502050405020303" pitchFamily="18" charset="0"/>
                <a:ea typeface="+mn-ea"/>
                <a:cs typeface="+mn-cs"/>
                <a:hlinkClick r:id="rId2"/>
              </a:rPr>
              <a:t> </a:t>
            </a:r>
            <a:r>
              <a:rPr lang="ru-RU" sz="1400" b="0" dirty="0" err="1">
                <a:solidFill>
                  <a:schemeClr val="tx1">
                    <a:lumMod val="75000"/>
                    <a:lumOff val="25000"/>
                  </a:schemeClr>
                </a:solidFill>
                <a:latin typeface="Georgia" panose="02040502050405020303" pitchFamily="18" charset="0"/>
                <a:ea typeface="+mn-ea"/>
                <a:cs typeface="+mn-cs"/>
                <a:hlinkClick r:id="rId2"/>
              </a:rPr>
              <a:t>першій</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статті</a:t>
            </a:r>
            <a:r>
              <a:rPr lang="ru-RU" sz="1400" b="0" dirty="0">
                <a:solidFill>
                  <a:schemeClr val="tx1">
                    <a:lumMod val="75000"/>
                    <a:lumOff val="25000"/>
                  </a:schemeClr>
                </a:solidFill>
                <a:latin typeface="Georgia" panose="02040502050405020303" pitchFamily="18" charset="0"/>
                <a:ea typeface="+mn-ea"/>
                <a:cs typeface="+mn-cs"/>
              </a:rPr>
              <a:t> 3 Закону, </a:t>
            </a:r>
            <a:r>
              <a:rPr lang="ru-RU" sz="1400" b="0" dirty="0" err="1">
                <a:solidFill>
                  <a:schemeClr val="tx1">
                    <a:lumMod val="75000"/>
                    <a:lumOff val="25000"/>
                  </a:schemeClr>
                </a:solidFill>
                <a:latin typeface="Georgia" panose="02040502050405020303" pitchFamily="18" charset="0"/>
                <a:ea typeface="+mn-ea"/>
                <a:cs typeface="+mn-cs"/>
              </a:rPr>
              <a:t>наданих</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їй</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службових</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повноважень</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пов’язаних</a:t>
            </a:r>
            <a:r>
              <a:rPr lang="ru-RU" sz="1400" b="0" dirty="0">
                <a:solidFill>
                  <a:schemeClr val="tx1">
                    <a:lumMod val="75000"/>
                    <a:lumOff val="25000"/>
                  </a:schemeClr>
                </a:solidFill>
                <a:latin typeface="Georgia" panose="02040502050405020303" pitchFamily="18" charset="0"/>
                <a:ea typeface="+mn-ea"/>
                <a:cs typeface="+mn-cs"/>
              </a:rPr>
              <a:t> з ними </a:t>
            </a:r>
            <a:r>
              <a:rPr lang="ru-RU" sz="1400" b="0" dirty="0" err="1">
                <a:solidFill>
                  <a:schemeClr val="tx1">
                    <a:lumMod val="75000"/>
                    <a:lumOff val="25000"/>
                  </a:schemeClr>
                </a:solidFill>
                <a:latin typeface="Georgia" panose="02040502050405020303" pitchFamily="18" charset="0"/>
                <a:ea typeface="+mn-ea"/>
                <a:cs typeface="+mn-cs"/>
              </a:rPr>
              <a:t>можливостей</a:t>
            </a:r>
            <a:r>
              <a:rPr lang="ru-RU" sz="1400" b="0" dirty="0">
                <a:solidFill>
                  <a:schemeClr val="tx1">
                    <a:lumMod val="75000"/>
                    <a:lumOff val="25000"/>
                  </a:schemeClr>
                </a:solidFill>
                <a:latin typeface="Georgia" panose="02040502050405020303" pitchFamily="18" charset="0"/>
                <a:ea typeface="+mn-ea"/>
                <a:cs typeface="+mn-cs"/>
              </a:rPr>
              <a:t> з метою </a:t>
            </a:r>
            <a:r>
              <a:rPr lang="ru-RU" sz="1400" b="0" dirty="0" err="1">
                <a:solidFill>
                  <a:schemeClr val="tx1">
                    <a:lumMod val="75000"/>
                    <a:lumOff val="25000"/>
                  </a:schemeClr>
                </a:solidFill>
                <a:latin typeface="Georgia" panose="02040502050405020303" pitchFamily="18" charset="0"/>
                <a:ea typeface="+mn-ea"/>
                <a:cs typeface="+mn-cs"/>
              </a:rPr>
              <a:t>одержання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неправомірної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вигоди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або</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прийняття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такої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вигоди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прийняття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обіцянки</a:t>
            </a:r>
            <a:r>
              <a:rPr lang="ru-RU" sz="1400" b="0" dirty="0">
                <a:solidFill>
                  <a:schemeClr val="tx1">
                    <a:lumMod val="75000"/>
                    <a:lumOff val="25000"/>
                  </a:schemeClr>
                </a:solidFill>
                <a:latin typeface="Georgia" panose="02040502050405020303" pitchFamily="18" charset="0"/>
                <a:ea typeface="+mn-ea"/>
                <a:cs typeface="+mn-cs"/>
              </a:rPr>
              <a:t>/</a:t>
            </a:r>
            <a:r>
              <a:rPr lang="ru-RU" sz="1400" b="0" dirty="0" err="1">
                <a:solidFill>
                  <a:schemeClr val="tx1">
                    <a:lumMod val="75000"/>
                    <a:lumOff val="25000"/>
                  </a:schemeClr>
                </a:solidFill>
                <a:latin typeface="Georgia" panose="02040502050405020303" pitchFamily="18" charset="0"/>
                <a:ea typeface="+mn-ea"/>
                <a:cs typeface="+mn-cs"/>
              </a:rPr>
              <a:t>пропозиції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такої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вигоди</a:t>
            </a:r>
            <a:r>
              <a:rPr lang="ru-RU" sz="1400" b="0" dirty="0">
                <a:solidFill>
                  <a:schemeClr val="tx1">
                    <a:lumMod val="75000"/>
                    <a:lumOff val="25000"/>
                  </a:schemeClr>
                </a:solidFill>
                <a:latin typeface="Georgia" panose="02040502050405020303" pitchFamily="18" charset="0"/>
                <a:ea typeface="+mn-ea"/>
                <a:cs typeface="+mn-cs"/>
              </a:rPr>
              <a:t> для себе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інших</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осіб</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або</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відповідно</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обіцянка</a:t>
            </a:r>
            <a:r>
              <a:rPr lang="ru-RU" sz="1400" b="0" dirty="0">
                <a:solidFill>
                  <a:schemeClr val="tx1">
                    <a:lumMod val="75000"/>
                    <a:lumOff val="25000"/>
                  </a:schemeClr>
                </a:solidFill>
                <a:latin typeface="Georgia" panose="02040502050405020303" pitchFamily="18" charset="0"/>
                <a:ea typeface="+mn-ea"/>
                <a:cs typeface="+mn-cs"/>
              </a:rPr>
              <a:t>/</a:t>
            </a:r>
            <a:r>
              <a:rPr lang="ru-RU" sz="1400" b="0" dirty="0" err="1">
                <a:solidFill>
                  <a:schemeClr val="tx1">
                    <a:lumMod val="75000"/>
                    <a:lumOff val="25000"/>
                  </a:schemeClr>
                </a:solidFill>
                <a:latin typeface="Georgia" panose="02040502050405020303" pitchFamily="18" charset="0"/>
                <a:ea typeface="+mn-ea"/>
                <a:cs typeface="+mn-cs"/>
              </a:rPr>
              <a:t>пропозиція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надання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неправомірної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вигоди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особі</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зазначеній</a:t>
            </a:r>
            <a:r>
              <a:rPr lang="ru-RU" sz="1400" b="0" dirty="0">
                <a:solidFill>
                  <a:schemeClr val="tx1">
                    <a:lumMod val="75000"/>
                    <a:lumOff val="25000"/>
                  </a:schemeClr>
                </a:solidFill>
                <a:latin typeface="Georgia" panose="02040502050405020303" pitchFamily="18" charset="0"/>
                <a:ea typeface="+mn-ea"/>
                <a:cs typeface="+mn-cs"/>
              </a:rPr>
              <a:t> у </a:t>
            </a:r>
            <a:r>
              <a:rPr lang="ru-RU" sz="1400" b="0" dirty="0" err="1">
                <a:solidFill>
                  <a:schemeClr val="tx1">
                    <a:lumMod val="75000"/>
                    <a:lumOff val="25000"/>
                  </a:schemeClr>
                </a:solidFill>
                <a:latin typeface="Georgia" panose="02040502050405020303" pitchFamily="18" charset="0"/>
                <a:ea typeface="+mn-ea"/>
                <a:cs typeface="+mn-cs"/>
              </a:rPr>
              <a:t>частині</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першій</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статті</a:t>
            </a:r>
            <a:r>
              <a:rPr lang="ru-RU" sz="1400" b="0" dirty="0">
                <a:solidFill>
                  <a:schemeClr val="tx1">
                    <a:lumMod val="75000"/>
                    <a:lumOff val="25000"/>
                  </a:schemeClr>
                </a:solidFill>
                <a:latin typeface="Georgia" panose="02040502050405020303" pitchFamily="18" charset="0"/>
                <a:ea typeface="+mn-ea"/>
                <a:cs typeface="+mn-cs"/>
              </a:rPr>
              <a:t> 3 </a:t>
            </a:r>
            <a:r>
              <a:rPr lang="ru-RU" sz="1400" b="0" dirty="0" err="1">
                <a:solidFill>
                  <a:schemeClr val="tx1">
                    <a:lumMod val="75000"/>
                    <a:lumOff val="25000"/>
                  </a:schemeClr>
                </a:solidFill>
                <a:latin typeface="Georgia" panose="02040502050405020303" pitchFamily="18" charset="0"/>
                <a:ea typeface="+mn-ea"/>
                <a:cs typeface="+mn-cs"/>
              </a:rPr>
              <a:t>цього</a:t>
            </a:r>
            <a:r>
              <a:rPr lang="ru-RU" sz="1400" b="0" dirty="0">
                <a:solidFill>
                  <a:schemeClr val="tx1">
                    <a:lumMod val="75000"/>
                    <a:lumOff val="25000"/>
                  </a:schemeClr>
                </a:solidFill>
                <a:latin typeface="Georgia" panose="02040502050405020303" pitchFamily="18" charset="0"/>
                <a:ea typeface="+mn-ea"/>
                <a:cs typeface="+mn-cs"/>
              </a:rPr>
              <a:t> Закону, </a:t>
            </a:r>
            <a:r>
              <a:rPr lang="ru-RU" sz="1400" b="0" dirty="0" err="1">
                <a:solidFill>
                  <a:schemeClr val="tx1">
                    <a:lumMod val="75000"/>
                    <a:lumOff val="25000"/>
                  </a:schemeClr>
                </a:solidFill>
                <a:latin typeface="Georgia" panose="02040502050405020303" pitchFamily="18" charset="0"/>
                <a:ea typeface="+mn-ea"/>
                <a:cs typeface="+mn-cs"/>
              </a:rPr>
              <a:t>або</a:t>
            </a:r>
            <a:r>
              <a:rPr lang="ru-RU" sz="1400" b="0" dirty="0">
                <a:solidFill>
                  <a:schemeClr val="tx1">
                    <a:lumMod val="75000"/>
                    <a:lumOff val="25000"/>
                  </a:schemeClr>
                </a:solidFill>
                <a:latin typeface="Georgia" panose="02040502050405020303" pitchFamily="18" charset="0"/>
                <a:ea typeface="+mn-ea"/>
                <a:cs typeface="+mn-cs"/>
              </a:rPr>
              <a:t> на </a:t>
            </a:r>
            <a:r>
              <a:rPr lang="ru-RU" sz="1400" b="0" dirty="0" err="1">
                <a:solidFill>
                  <a:schemeClr val="tx1">
                    <a:lumMod val="75000"/>
                    <a:lumOff val="25000"/>
                  </a:schemeClr>
                </a:solidFill>
                <a:latin typeface="Georgia" panose="02040502050405020303" pitchFamily="18" charset="0"/>
                <a:ea typeface="+mn-ea"/>
                <a:cs typeface="+mn-cs"/>
              </a:rPr>
              <a:t>її</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вимогу</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іншим</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фізичним</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юридичним</a:t>
            </a:r>
            <a:r>
              <a:rPr lang="ru-RU" sz="1400" b="0" dirty="0">
                <a:solidFill>
                  <a:schemeClr val="tx1">
                    <a:lumMod val="75000"/>
                    <a:lumOff val="25000"/>
                  </a:schemeClr>
                </a:solidFill>
                <a:latin typeface="Georgia" panose="02040502050405020303" pitchFamily="18" charset="0"/>
                <a:ea typeface="+mn-ea"/>
                <a:cs typeface="+mn-cs"/>
              </a:rPr>
              <a:t> особам з метою </a:t>
            </a:r>
            <a:r>
              <a:rPr lang="ru-RU" sz="1400" b="0" dirty="0" err="1">
                <a:solidFill>
                  <a:schemeClr val="tx1">
                    <a:lumMod val="75000"/>
                    <a:lumOff val="25000"/>
                  </a:schemeClr>
                </a:solidFill>
                <a:latin typeface="Georgia" panose="02040502050405020303" pitchFamily="18" charset="0"/>
                <a:ea typeface="+mn-ea"/>
                <a:cs typeface="+mn-cs"/>
              </a:rPr>
              <a:t>схилити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цю</a:t>
            </a:r>
            <a:r>
              <a:rPr lang="ru-RU" sz="1400" b="0" dirty="0">
                <a:solidFill>
                  <a:schemeClr val="tx1">
                    <a:lumMod val="75000"/>
                    <a:lumOff val="25000"/>
                  </a:schemeClr>
                </a:solidFill>
                <a:latin typeface="Georgia" panose="02040502050405020303" pitchFamily="18" charset="0"/>
                <a:ea typeface="+mn-ea"/>
                <a:cs typeface="+mn-cs"/>
              </a:rPr>
              <a:t> особу до </a:t>
            </a:r>
            <a:r>
              <a:rPr lang="ru-RU" sz="1400" b="0" dirty="0" err="1">
                <a:solidFill>
                  <a:schemeClr val="tx1">
                    <a:lumMod val="75000"/>
                    <a:lumOff val="25000"/>
                  </a:schemeClr>
                </a:solidFill>
                <a:latin typeface="Georgia" panose="02040502050405020303" pitchFamily="18" charset="0"/>
                <a:ea typeface="+mn-ea"/>
                <a:cs typeface="+mn-cs"/>
              </a:rPr>
              <a:t>протиправного</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використання</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наданих</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їй</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службових</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повноважень</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чи</a:t>
            </a:r>
            <a:r>
              <a:rPr lang="ru-RU" sz="1400" b="0" dirty="0">
                <a:solidFill>
                  <a:schemeClr val="tx1">
                    <a:lumMod val="75000"/>
                    <a:lumOff val="25000"/>
                  </a:schemeClr>
                </a:solidFill>
                <a:latin typeface="Georgia" panose="02040502050405020303" pitchFamily="18" charset="0"/>
                <a:ea typeface="+mn-ea"/>
                <a:cs typeface="+mn-cs"/>
              </a:rPr>
              <a:t> </a:t>
            </a:r>
            <a:r>
              <a:rPr lang="ru-RU" sz="1400" b="0" dirty="0" err="1">
                <a:solidFill>
                  <a:schemeClr val="tx1">
                    <a:lumMod val="75000"/>
                    <a:lumOff val="25000"/>
                  </a:schemeClr>
                </a:solidFill>
                <a:latin typeface="Georgia" panose="02040502050405020303" pitchFamily="18" charset="0"/>
                <a:ea typeface="+mn-ea"/>
                <a:cs typeface="+mn-cs"/>
              </a:rPr>
              <a:t>пов’язаних</a:t>
            </a:r>
            <a:r>
              <a:rPr lang="ru-RU" sz="1400" b="0" dirty="0">
                <a:solidFill>
                  <a:schemeClr val="tx1">
                    <a:lumMod val="75000"/>
                    <a:lumOff val="25000"/>
                  </a:schemeClr>
                </a:solidFill>
                <a:latin typeface="Georgia" panose="02040502050405020303" pitchFamily="18" charset="0"/>
                <a:ea typeface="+mn-ea"/>
                <a:cs typeface="+mn-cs"/>
              </a:rPr>
              <a:t> з ними </a:t>
            </a:r>
            <a:r>
              <a:rPr lang="ru-RU" sz="1400" b="0" dirty="0" err="1">
                <a:solidFill>
                  <a:schemeClr val="tx1">
                    <a:lumMod val="75000"/>
                    <a:lumOff val="25000"/>
                  </a:schemeClr>
                </a:solidFill>
                <a:latin typeface="Georgia" panose="02040502050405020303" pitchFamily="18" charset="0"/>
                <a:ea typeface="+mn-ea"/>
                <a:cs typeface="+mn-cs"/>
              </a:rPr>
              <a:t>можливостей</a:t>
            </a:r>
            <a:endParaRPr lang="ru-RU" sz="1400" b="0" dirty="0">
              <a:solidFill>
                <a:schemeClr val="tx1">
                  <a:lumMod val="75000"/>
                  <a:lumOff val="25000"/>
                </a:schemeClr>
              </a:solidFill>
              <a:latin typeface="Georgia" panose="02040502050405020303" pitchFamily="18" charset="0"/>
              <a:ea typeface="+mn-ea"/>
              <a:cs typeface="+mn-cs"/>
            </a:endParaRPr>
          </a:p>
        </p:txBody>
      </p:sp>
      <p:pic>
        <p:nvPicPr>
          <p:cNvPr id="2" name="Рисунок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60032" y="292558"/>
            <a:ext cx="4090253" cy="5647570"/>
          </a:xfrm>
          <a:prstGeom prst="rect">
            <a:avLst/>
          </a:prstGeom>
        </p:spPr>
      </p:pic>
    </p:spTree>
    <p:extLst>
      <p:ext uri="{BB962C8B-B14F-4D97-AF65-F5344CB8AC3E}">
        <p14:creationId xmlns:p14="http://schemas.microsoft.com/office/powerpoint/2010/main" val="3336953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TextBox 49"/>
          <p:cNvSpPr txBox="1"/>
          <p:nvPr/>
        </p:nvSpPr>
        <p:spPr>
          <a:xfrm>
            <a:off x="827584" y="116632"/>
            <a:ext cx="7632849" cy="553998"/>
          </a:xfrm>
          <a:prstGeom prst="rect">
            <a:avLst/>
          </a:prstGeom>
          <a:noFill/>
        </p:spPr>
        <p:txBody>
          <a:bodyPr wrap="square" rtlCol="0">
            <a:spAutoFit/>
          </a:bodyPr>
          <a:lstStyle/>
          <a:p>
            <a:pPr algn="ctr"/>
            <a:r>
              <a:rPr lang="ru-RU" sz="1500" b="1" u="sng" dirty="0" err="1">
                <a:latin typeface="Georgia" panose="02040502050405020303" pitchFamily="18" charset="0"/>
              </a:rPr>
              <a:t>Перелік</a:t>
            </a:r>
            <a:r>
              <a:rPr lang="ru-RU" sz="1500" b="1" u="sng" dirty="0">
                <a:latin typeface="Georgia" panose="02040502050405020303" pitchFamily="18" charset="0"/>
              </a:rPr>
              <a:t> </a:t>
            </a:r>
            <a:r>
              <a:rPr lang="ru-RU" sz="1500" b="1" u="sng" dirty="0" err="1">
                <a:latin typeface="Georgia" panose="02040502050405020303" pitchFamily="18" charset="0"/>
              </a:rPr>
              <a:t>законодавчих</a:t>
            </a:r>
            <a:r>
              <a:rPr lang="ru-RU" sz="1500" b="1" u="sng" dirty="0">
                <a:latin typeface="Georgia" panose="02040502050405020303" pitchFamily="18" charset="0"/>
              </a:rPr>
              <a:t> і нормативно-</a:t>
            </a:r>
            <a:r>
              <a:rPr lang="ru-RU" sz="1500" b="1" u="sng" dirty="0" err="1">
                <a:latin typeface="Georgia" panose="02040502050405020303" pitchFamily="18" charset="0"/>
              </a:rPr>
              <a:t>правових</a:t>
            </a:r>
            <a:r>
              <a:rPr lang="ru-RU" sz="1500" b="1" u="sng" dirty="0">
                <a:latin typeface="Georgia" panose="02040502050405020303" pitchFamily="18" charset="0"/>
              </a:rPr>
              <a:t> </a:t>
            </a:r>
            <a:r>
              <a:rPr lang="ru-RU" sz="1500" b="1" u="sng" dirty="0" err="1">
                <a:latin typeface="Georgia" panose="02040502050405020303" pitchFamily="18" charset="0"/>
              </a:rPr>
              <a:t>антикорупційних</a:t>
            </a:r>
            <a:r>
              <a:rPr lang="ru-RU" sz="1500" b="1" u="sng" dirty="0">
                <a:latin typeface="Georgia" panose="02040502050405020303" pitchFamily="18" charset="0"/>
              </a:rPr>
              <a:t> </a:t>
            </a:r>
            <a:r>
              <a:rPr lang="ru-RU" sz="1500" b="1" u="sng" dirty="0" err="1">
                <a:latin typeface="Georgia" panose="02040502050405020303" pitchFamily="18" charset="0"/>
              </a:rPr>
              <a:t>актів</a:t>
            </a:r>
            <a:r>
              <a:rPr lang="ru-RU" sz="1500" b="1" u="sng" dirty="0">
                <a:latin typeface="Georgia" panose="02040502050405020303" pitchFamily="18" charset="0"/>
              </a:rPr>
              <a:t> та </a:t>
            </a:r>
            <a:r>
              <a:rPr lang="ru-RU" sz="1500" b="1" u="sng" dirty="0" err="1">
                <a:latin typeface="Georgia" panose="02040502050405020303" pitchFamily="18" charset="0"/>
              </a:rPr>
              <a:t>розпорядчих</a:t>
            </a:r>
            <a:r>
              <a:rPr lang="ru-RU" sz="1500" b="1" u="sng" dirty="0">
                <a:latin typeface="Georgia" panose="02040502050405020303" pitchFamily="18" charset="0"/>
              </a:rPr>
              <a:t> </a:t>
            </a:r>
            <a:r>
              <a:rPr lang="ru-RU" sz="1500" b="1" u="sng" dirty="0" err="1">
                <a:latin typeface="Georgia" panose="02040502050405020303" pitchFamily="18" charset="0"/>
              </a:rPr>
              <a:t>документів</a:t>
            </a:r>
            <a:r>
              <a:rPr lang="ru-RU" sz="1500" b="1" u="sng" dirty="0">
                <a:latin typeface="Georgia" panose="02040502050405020303" pitchFamily="18" charset="0"/>
              </a:rPr>
              <a:t>:</a:t>
            </a:r>
            <a:endParaRPr lang="ru-RU" sz="1500" dirty="0"/>
          </a:p>
        </p:txBody>
      </p:sp>
      <p:sp>
        <p:nvSpPr>
          <p:cNvPr id="2" name="Прямоугольник 1"/>
          <p:cNvSpPr/>
          <p:nvPr/>
        </p:nvSpPr>
        <p:spPr>
          <a:xfrm>
            <a:off x="323528" y="764704"/>
            <a:ext cx="8712968" cy="5909310"/>
          </a:xfrm>
          <a:prstGeom prst="rect">
            <a:avLst/>
          </a:prstGeom>
        </p:spPr>
        <p:txBody>
          <a:bodyPr wrap="square">
            <a:spAutoFit/>
          </a:bodyPr>
          <a:lstStyle/>
          <a:p>
            <a:pPr>
              <a:buFont typeface="Arial" panose="020B0604020202020204" pitchFamily="34" charset="0"/>
              <a:buChar char="•"/>
            </a:pPr>
            <a:r>
              <a:rPr lang="ru-RU" sz="900" dirty="0" err="1">
                <a:latin typeface="Georgia" panose="02040502050405020303" pitchFamily="18" charset="0"/>
              </a:rPr>
              <a:t>Конституція</a:t>
            </a:r>
            <a:r>
              <a:rPr lang="ru-RU" sz="900" dirty="0">
                <a:latin typeface="Georgia" panose="02040502050405020303" pitchFamily="18" charset="0"/>
              </a:rPr>
              <a:t> України;</a:t>
            </a:r>
          </a:p>
          <a:p>
            <a:pPr>
              <a:buFont typeface="Arial" panose="020B0604020202020204" pitchFamily="34" charset="0"/>
              <a:buChar char="•"/>
            </a:pPr>
            <a:r>
              <a:rPr lang="ru-RU" sz="900" dirty="0" err="1">
                <a:latin typeface="Georgia" panose="02040502050405020303" pitchFamily="18" charset="0"/>
              </a:rPr>
              <a:t>Конвенція</a:t>
            </a:r>
            <a:r>
              <a:rPr lang="ru-RU" sz="900" dirty="0">
                <a:latin typeface="Georgia" panose="02040502050405020303" pitchFamily="18" charset="0"/>
              </a:rPr>
              <a:t> </a:t>
            </a:r>
            <a:r>
              <a:rPr lang="ru-RU" sz="900" dirty="0" err="1">
                <a:latin typeface="Georgia" panose="02040502050405020303" pitchFamily="18" charset="0"/>
              </a:rPr>
              <a:t>Організації</a:t>
            </a:r>
            <a:r>
              <a:rPr lang="ru-RU" sz="900" dirty="0">
                <a:latin typeface="Georgia" panose="02040502050405020303" pitchFamily="18" charset="0"/>
              </a:rPr>
              <a:t> </a:t>
            </a:r>
            <a:r>
              <a:rPr lang="ru-RU" sz="900" dirty="0" err="1">
                <a:latin typeface="Georgia" panose="02040502050405020303" pitchFamily="18" charset="0"/>
              </a:rPr>
              <a:t>Об'єднаних</a:t>
            </a:r>
            <a:r>
              <a:rPr lang="ru-RU" sz="900" dirty="0">
                <a:latin typeface="Georgia" panose="02040502050405020303" pitchFamily="18" charset="0"/>
              </a:rPr>
              <a:t> </a:t>
            </a:r>
            <a:r>
              <a:rPr lang="ru-RU" sz="900" dirty="0" err="1">
                <a:latin typeface="Georgia" panose="02040502050405020303" pitchFamily="18" charset="0"/>
              </a:rPr>
              <a:t>Націй</a:t>
            </a:r>
            <a:r>
              <a:rPr lang="ru-RU" sz="900" dirty="0">
                <a:latin typeface="Georgia" panose="02040502050405020303" pitchFamily="18" charset="0"/>
              </a:rPr>
              <a:t> </a:t>
            </a:r>
            <a:r>
              <a:rPr lang="ru-RU" sz="900" dirty="0" err="1">
                <a:latin typeface="Georgia" panose="02040502050405020303" pitchFamily="18" charset="0"/>
              </a:rPr>
              <a:t>проти</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a:t>
            </a:r>
          </a:p>
          <a:p>
            <a:pPr>
              <a:buFont typeface="Arial" panose="020B0604020202020204" pitchFamily="34" charset="0"/>
              <a:buChar char="•"/>
            </a:pPr>
            <a:r>
              <a:rPr lang="ru-RU" sz="900" dirty="0" err="1">
                <a:latin typeface="Georgia" panose="02040502050405020303" pitchFamily="18" charset="0"/>
              </a:rPr>
              <a:t>Кримінальний</a:t>
            </a:r>
            <a:r>
              <a:rPr lang="ru-RU" sz="900" dirty="0">
                <a:latin typeface="Georgia" panose="02040502050405020303" pitchFamily="18" charset="0"/>
              </a:rPr>
              <a:t> кодекс України;</a:t>
            </a:r>
          </a:p>
          <a:p>
            <a:pPr>
              <a:buFont typeface="Arial" panose="020B0604020202020204" pitchFamily="34" charset="0"/>
              <a:buChar char="•"/>
            </a:pPr>
            <a:r>
              <a:rPr lang="ru-RU" sz="900" dirty="0">
                <a:latin typeface="Georgia" panose="02040502050405020303" pitchFamily="18" charset="0"/>
              </a:rPr>
              <a:t>Кодекс України про </a:t>
            </a:r>
            <a:r>
              <a:rPr lang="ru-RU" sz="900" dirty="0" err="1">
                <a:latin typeface="Georgia" panose="02040502050405020303" pitchFamily="18" charset="0"/>
              </a:rPr>
              <a:t>адміністративні</a:t>
            </a:r>
            <a:r>
              <a:rPr lang="ru-RU" sz="900" dirty="0">
                <a:latin typeface="Georgia" panose="02040502050405020303" pitchFamily="18" charset="0"/>
              </a:rPr>
              <a:t> </a:t>
            </a:r>
            <a:r>
              <a:rPr lang="ru-RU" sz="900" dirty="0" err="1">
                <a:latin typeface="Georgia" panose="02040502050405020303" pitchFamily="18" charset="0"/>
              </a:rPr>
              <a:t>правопорушення</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Закон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14 </a:t>
            </a:r>
            <a:r>
              <a:rPr lang="ru-RU" sz="900" dirty="0" err="1">
                <a:latin typeface="Georgia" panose="02040502050405020303" pitchFamily="18" charset="0"/>
              </a:rPr>
              <a:t>жовтня</a:t>
            </a:r>
            <a:r>
              <a:rPr lang="ru-RU" sz="900" dirty="0">
                <a:latin typeface="Georgia" panose="02040502050405020303" pitchFamily="18" charset="0"/>
              </a:rPr>
              <a:t> 2014 року № 1700-</a:t>
            </a:r>
            <a:r>
              <a:rPr lang="en-US" sz="900" dirty="0">
                <a:latin typeface="Georgia" panose="02040502050405020303" pitchFamily="18" charset="0"/>
              </a:rPr>
              <a:t>VII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Закон України «Про </a:t>
            </a:r>
            <a:r>
              <a:rPr lang="ru-RU" sz="900" dirty="0" err="1">
                <a:latin typeface="Georgia" panose="02040502050405020303" pitchFamily="18" charset="0"/>
              </a:rPr>
              <a:t>державну</a:t>
            </a:r>
            <a:r>
              <a:rPr lang="ru-RU" sz="900" dirty="0">
                <a:latin typeface="Georgia" panose="02040502050405020303" pitchFamily="18" charset="0"/>
              </a:rPr>
              <a:t> службу» </a:t>
            </a:r>
            <a:r>
              <a:rPr lang="ru-RU" sz="900" dirty="0" err="1">
                <a:latin typeface="Georgia" panose="02040502050405020303" pitchFamily="18" charset="0"/>
              </a:rPr>
              <a:t>від</a:t>
            </a:r>
            <a:r>
              <a:rPr lang="ru-RU" sz="900" dirty="0">
                <a:latin typeface="Georgia" panose="02040502050405020303" pitchFamily="18" charset="0"/>
              </a:rPr>
              <a:t> 10 </a:t>
            </a:r>
            <a:r>
              <a:rPr lang="ru-RU" sz="900" dirty="0" err="1">
                <a:latin typeface="Georgia" panose="02040502050405020303" pitchFamily="18" charset="0"/>
              </a:rPr>
              <a:t>грудня</a:t>
            </a:r>
            <a:r>
              <a:rPr lang="ru-RU" sz="900" dirty="0">
                <a:latin typeface="Georgia" panose="02040502050405020303" pitchFamily="18" charset="0"/>
              </a:rPr>
              <a:t> 2015 року № 889-</a:t>
            </a:r>
            <a:r>
              <a:rPr lang="en-US" sz="900" dirty="0">
                <a:latin typeface="Georgia" panose="02040502050405020303" pitchFamily="18" charset="0"/>
              </a:rPr>
              <a:t>VIII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Закон України «Про </a:t>
            </a:r>
            <a:r>
              <a:rPr lang="ru-RU" sz="900" dirty="0" err="1">
                <a:latin typeface="Georgia" panose="02040502050405020303" pitchFamily="18" charset="0"/>
              </a:rPr>
              <a:t>звернення</a:t>
            </a:r>
            <a:r>
              <a:rPr lang="ru-RU" sz="900" dirty="0">
                <a:latin typeface="Georgia" panose="02040502050405020303" pitchFamily="18" charset="0"/>
              </a:rPr>
              <a:t> </a:t>
            </a:r>
            <a:r>
              <a:rPr lang="ru-RU" sz="900" dirty="0" err="1">
                <a:latin typeface="Georgia" panose="02040502050405020303" pitchFamily="18" charset="0"/>
              </a:rPr>
              <a:t>громадян</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 </a:t>
            </a:r>
            <a:r>
              <a:rPr lang="ru-RU" sz="900" dirty="0" err="1">
                <a:latin typeface="Georgia" panose="02040502050405020303" pitchFamily="18" charset="0"/>
              </a:rPr>
              <a:t>жовтня</a:t>
            </a:r>
            <a:r>
              <a:rPr lang="ru-RU" sz="900" dirty="0">
                <a:latin typeface="Georgia" panose="02040502050405020303" pitchFamily="18" charset="0"/>
              </a:rPr>
              <a:t> 1996 року № 393/96-</a:t>
            </a:r>
            <a:r>
              <a:rPr lang="ru-RU" sz="900" dirty="0" err="1">
                <a:latin typeface="Georgia" panose="02040502050405020303" pitchFamily="18" charset="0"/>
              </a:rPr>
              <a:t>ВР</a:t>
            </a:r>
            <a:r>
              <a:rPr lang="ru-RU" sz="900" dirty="0">
                <a:latin typeface="Georgia" panose="02040502050405020303" pitchFamily="18" charset="0"/>
              </a:rPr>
              <a:t>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Закон України «Про доступ до </a:t>
            </a:r>
            <a:r>
              <a:rPr lang="ru-RU" sz="900" dirty="0" err="1">
                <a:latin typeface="Georgia" panose="02040502050405020303" pitchFamily="18" charset="0"/>
              </a:rPr>
              <a:t>публічної</a:t>
            </a:r>
            <a:r>
              <a:rPr lang="ru-RU" sz="900" dirty="0">
                <a:latin typeface="Georgia" panose="02040502050405020303" pitchFamily="18" charset="0"/>
              </a:rPr>
              <a:t> </a:t>
            </a:r>
            <a:r>
              <a:rPr lang="ru-RU" sz="900" dirty="0" err="1">
                <a:latin typeface="Georgia" panose="02040502050405020303" pitchFamily="18" charset="0"/>
              </a:rPr>
              <a:t>інформації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13 </a:t>
            </a:r>
            <a:r>
              <a:rPr lang="ru-RU" sz="900" dirty="0" err="1">
                <a:latin typeface="Georgia" panose="02040502050405020303" pitchFamily="18" charset="0"/>
              </a:rPr>
              <a:t>січня</a:t>
            </a:r>
            <a:r>
              <a:rPr lang="ru-RU" sz="900" dirty="0">
                <a:latin typeface="Georgia" panose="02040502050405020303" pitchFamily="18" charset="0"/>
              </a:rPr>
              <a:t> 2011 року № 2939-</a:t>
            </a:r>
            <a:r>
              <a:rPr lang="en-US" sz="900" dirty="0">
                <a:latin typeface="Georgia" panose="02040502050405020303" pitchFamily="18" charset="0"/>
              </a:rPr>
              <a:t>VI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Закон України «Про засади </a:t>
            </a:r>
            <a:r>
              <a:rPr lang="ru-RU" sz="900" dirty="0" err="1">
                <a:latin typeface="Georgia" panose="02040502050405020303" pitchFamily="18" charset="0"/>
              </a:rPr>
              <a:t>державної</a:t>
            </a:r>
            <a:r>
              <a:rPr lang="ru-RU" sz="900" dirty="0">
                <a:latin typeface="Georgia" panose="02040502050405020303" pitchFamily="18" charset="0"/>
              </a:rPr>
              <a:t> </a:t>
            </a:r>
            <a:r>
              <a:rPr lang="ru-RU" sz="900" dirty="0" err="1">
                <a:latin typeface="Georgia" panose="02040502050405020303" pitchFamily="18" charset="0"/>
              </a:rPr>
              <a:t>антикорупційної</a:t>
            </a:r>
            <a:r>
              <a:rPr lang="ru-RU" sz="900" dirty="0">
                <a:latin typeface="Georgia" panose="02040502050405020303" pitchFamily="18" charset="0"/>
              </a:rPr>
              <a:t> </a:t>
            </a:r>
            <a:r>
              <a:rPr lang="ru-RU" sz="900" dirty="0" err="1">
                <a:latin typeface="Georgia" panose="02040502050405020303" pitchFamily="18" charset="0"/>
              </a:rPr>
              <a:t>політики</a:t>
            </a:r>
            <a:r>
              <a:rPr lang="ru-RU" sz="900" dirty="0">
                <a:latin typeface="Georgia" panose="02040502050405020303" pitchFamily="18" charset="0"/>
              </a:rPr>
              <a:t> на 2021 - 2025 роки» </a:t>
            </a:r>
            <a:r>
              <a:rPr lang="ru-RU" sz="900" dirty="0" err="1">
                <a:latin typeface="Georgia" panose="02040502050405020303" pitchFamily="18" charset="0"/>
              </a:rPr>
              <a:t>від</a:t>
            </a:r>
            <a:r>
              <a:rPr lang="ru-RU" sz="900" dirty="0">
                <a:latin typeface="Georgia" panose="02040502050405020303" pitchFamily="18" charset="0"/>
              </a:rPr>
              <a:t> 20 </a:t>
            </a:r>
            <a:r>
              <a:rPr lang="ru-RU" sz="900" dirty="0" err="1">
                <a:latin typeface="Georgia" panose="02040502050405020303" pitchFamily="18" charset="0"/>
              </a:rPr>
              <a:t>червня</a:t>
            </a:r>
            <a:r>
              <a:rPr lang="ru-RU" sz="900" dirty="0">
                <a:latin typeface="Georgia" panose="02040502050405020303" pitchFamily="18" charset="0"/>
              </a:rPr>
              <a:t> 2022 року № 2322-</a:t>
            </a:r>
            <a:r>
              <a:rPr lang="ru-RU" sz="900" dirty="0" err="1">
                <a:latin typeface="Georgia" panose="02040502050405020303" pitchFamily="18" charset="0"/>
              </a:rPr>
              <a:t>ІХ</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Постанова </a:t>
            </a:r>
            <a:r>
              <a:rPr lang="ru-RU" sz="900" dirty="0" err="1">
                <a:latin typeface="Georgia" panose="02040502050405020303" pitchFamily="18" charset="0"/>
              </a:rPr>
              <a:t>Кабінету</a:t>
            </a:r>
            <a:r>
              <a:rPr lang="ru-RU" sz="900" dirty="0">
                <a:latin typeface="Georgia" panose="02040502050405020303" pitchFamily="18" charset="0"/>
              </a:rPr>
              <a:t> </a:t>
            </a:r>
            <a:r>
              <a:rPr lang="ru-RU" sz="900" dirty="0" err="1">
                <a:latin typeface="Georgia" panose="02040502050405020303" pitchFamily="18" charset="0"/>
              </a:rPr>
              <a:t>Міністрів</a:t>
            </a:r>
            <a:r>
              <a:rPr lang="ru-RU" sz="900" dirty="0">
                <a:latin typeface="Georgia" panose="02040502050405020303" pitchFamily="18" charset="0"/>
              </a:rPr>
              <a:t> України </a:t>
            </a:r>
            <a:r>
              <a:rPr lang="ru-RU" sz="900" dirty="0" err="1">
                <a:latin typeface="Georgia" panose="02040502050405020303" pitchFamily="18" charset="0"/>
              </a:rPr>
              <a:t>від</a:t>
            </a:r>
            <a:r>
              <a:rPr lang="ru-RU" sz="900" dirty="0">
                <a:latin typeface="Georgia" panose="02040502050405020303" pitchFamily="18" charset="0"/>
              </a:rPr>
              <a:t> 04 </a:t>
            </a:r>
            <a:r>
              <a:rPr lang="ru-RU" sz="900" dirty="0" err="1">
                <a:latin typeface="Georgia" panose="02040502050405020303" pitchFamily="18" charset="0"/>
              </a:rPr>
              <a:t>березня</a:t>
            </a:r>
            <a:r>
              <a:rPr lang="ru-RU" sz="900" dirty="0">
                <a:latin typeface="Georgia" panose="02040502050405020303" pitchFamily="18" charset="0"/>
              </a:rPr>
              <a:t> 2023 року № 220 "Про </a:t>
            </a:r>
            <a:r>
              <a:rPr lang="ru-RU" sz="900" dirty="0" err="1">
                <a:latin typeface="Georgia" panose="02040502050405020303" pitchFamily="18" charset="0"/>
              </a:rPr>
              <a:t>затвердження</a:t>
            </a:r>
            <a:r>
              <a:rPr lang="ru-RU" sz="900" dirty="0">
                <a:latin typeface="Georgia" panose="02040502050405020303" pitchFamily="18" charset="0"/>
              </a:rPr>
              <a:t> </a:t>
            </a:r>
            <a:r>
              <a:rPr lang="ru-RU" sz="900" dirty="0" err="1">
                <a:latin typeface="Georgia" panose="02040502050405020303" pitchFamily="18" charset="0"/>
              </a:rPr>
              <a:t>Державної</a:t>
            </a:r>
            <a:r>
              <a:rPr lang="ru-RU" sz="900" dirty="0">
                <a:latin typeface="Georgia" panose="02040502050405020303" pitchFamily="18" charset="0"/>
              </a:rPr>
              <a:t> </a:t>
            </a:r>
            <a:r>
              <a:rPr lang="ru-RU" sz="900" dirty="0" err="1">
                <a:latin typeface="Georgia" panose="02040502050405020303" pitchFamily="18" charset="0"/>
              </a:rPr>
              <a:t>антикорупційної</a:t>
            </a:r>
            <a:r>
              <a:rPr lang="ru-RU" sz="900" dirty="0">
                <a:latin typeface="Georgia" panose="02040502050405020303" pitchFamily="18" charset="0"/>
              </a:rPr>
              <a:t> </a:t>
            </a:r>
            <a:r>
              <a:rPr lang="ru-RU" sz="900" dirty="0" err="1">
                <a:latin typeface="Georgia" panose="02040502050405020303" pitchFamily="18" charset="0"/>
              </a:rPr>
              <a:t>програми</a:t>
            </a:r>
            <a:r>
              <a:rPr lang="ru-RU" sz="900" dirty="0">
                <a:latin typeface="Georgia" panose="02040502050405020303" pitchFamily="18" charset="0"/>
              </a:rPr>
              <a:t> на 2023—2025 роки";</a:t>
            </a:r>
          </a:p>
          <a:p>
            <a:pPr>
              <a:buFont typeface="Arial" panose="020B0604020202020204" pitchFamily="34" charset="0"/>
              <a:buChar char="•"/>
            </a:pPr>
            <a:r>
              <a:rPr lang="ru-RU" sz="900" dirty="0">
                <a:latin typeface="Georgia" panose="02040502050405020303" pitchFamily="18" charset="0"/>
              </a:rPr>
              <a:t>Постанова </a:t>
            </a:r>
            <a:r>
              <a:rPr lang="ru-RU" sz="900" dirty="0" err="1">
                <a:latin typeface="Georgia" panose="02040502050405020303" pitchFamily="18" charset="0"/>
              </a:rPr>
              <a:t>Кабінету</a:t>
            </a:r>
            <a:r>
              <a:rPr lang="ru-RU" sz="900" dirty="0">
                <a:latin typeface="Georgia" panose="02040502050405020303" pitchFamily="18" charset="0"/>
              </a:rPr>
              <a:t> </a:t>
            </a:r>
            <a:r>
              <a:rPr lang="ru-RU" sz="900" dirty="0" err="1">
                <a:latin typeface="Georgia" panose="02040502050405020303" pitchFamily="18" charset="0"/>
              </a:rPr>
              <a:t>Міністрів</a:t>
            </a:r>
            <a:r>
              <a:rPr lang="ru-RU" sz="900" dirty="0">
                <a:latin typeface="Georgia" panose="02040502050405020303" pitchFamily="18" charset="0"/>
              </a:rPr>
              <a:t> України </a:t>
            </a:r>
            <a:r>
              <a:rPr lang="ru-RU" sz="900" dirty="0" err="1">
                <a:latin typeface="Georgia" panose="02040502050405020303" pitchFamily="18" charset="0"/>
              </a:rPr>
              <a:t>від</a:t>
            </a:r>
            <a:r>
              <a:rPr lang="ru-RU" sz="900" dirty="0">
                <a:latin typeface="Georgia" panose="02040502050405020303" pitchFamily="18" charset="0"/>
              </a:rPr>
              <a:t> 13 </a:t>
            </a:r>
            <a:r>
              <a:rPr lang="ru-RU" sz="900" dirty="0" err="1">
                <a:latin typeface="Georgia" panose="02040502050405020303" pitchFamily="18" charset="0"/>
              </a:rPr>
              <a:t>червня</a:t>
            </a:r>
            <a:r>
              <a:rPr lang="ru-RU" sz="900" dirty="0">
                <a:latin typeface="Georgia" panose="02040502050405020303" pitchFamily="18" charset="0"/>
              </a:rPr>
              <a:t> 2000 року № 950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проведення</a:t>
            </a:r>
            <a:r>
              <a:rPr lang="ru-RU" sz="900" dirty="0">
                <a:latin typeface="Georgia" panose="02040502050405020303" pitchFamily="18" charset="0"/>
              </a:rPr>
              <a:t> </a:t>
            </a:r>
            <a:r>
              <a:rPr lang="ru-RU" sz="900" dirty="0" err="1">
                <a:latin typeface="Georgia" panose="02040502050405020303" pitchFamily="18" charset="0"/>
              </a:rPr>
              <a:t>службового</a:t>
            </a:r>
            <a:r>
              <a:rPr lang="ru-RU" sz="900" dirty="0">
                <a:latin typeface="Georgia" panose="02040502050405020303" pitchFamily="18" charset="0"/>
              </a:rPr>
              <a:t> </a:t>
            </a:r>
            <a:r>
              <a:rPr lang="ru-RU" sz="900" dirty="0" err="1">
                <a:latin typeface="Georgia" panose="02040502050405020303" pitchFamily="18" charset="0"/>
              </a:rPr>
              <a:t>розслідування</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осіб</a:t>
            </a:r>
            <a:r>
              <a:rPr lang="ru-RU" sz="900" dirty="0">
                <a:latin typeface="Georgia" panose="02040502050405020303" pitchFamily="18" charset="0"/>
              </a:rPr>
              <a:t>, </a:t>
            </a:r>
            <a:r>
              <a:rPr lang="ru-RU" sz="900" dirty="0" err="1">
                <a:latin typeface="Georgia" panose="02040502050405020303" pitchFamily="18" charset="0"/>
              </a:rPr>
              <a:t>уповноважених</a:t>
            </a:r>
            <a:r>
              <a:rPr lang="ru-RU" sz="900" dirty="0">
                <a:latin typeface="Georgia" panose="02040502050405020303" pitchFamily="18" charset="0"/>
              </a:rPr>
              <a:t> на </a:t>
            </a:r>
            <a:r>
              <a:rPr lang="ru-RU" sz="900" dirty="0" err="1">
                <a:latin typeface="Georgia" panose="02040502050405020303" pitchFamily="18" charset="0"/>
              </a:rPr>
              <a:t>виконання</a:t>
            </a:r>
            <a:r>
              <a:rPr lang="ru-RU" sz="900" dirty="0">
                <a:latin typeface="Georgia" panose="02040502050405020303" pitchFamily="18" charset="0"/>
              </a:rPr>
              <a:t> </a:t>
            </a:r>
            <a:r>
              <a:rPr lang="ru-RU" sz="900" dirty="0" err="1">
                <a:latin typeface="Georgia" panose="02040502050405020303" pitchFamily="18" charset="0"/>
              </a:rPr>
              <a:t>функцій</a:t>
            </a:r>
            <a:r>
              <a:rPr lang="ru-RU" sz="900" dirty="0">
                <a:latin typeface="Georgia" panose="02040502050405020303" pitchFamily="18" charset="0"/>
              </a:rPr>
              <a:t> </a:t>
            </a:r>
            <a:r>
              <a:rPr lang="ru-RU" sz="900" dirty="0" err="1">
                <a:latin typeface="Georgia" panose="02040502050405020303" pitchFamily="18" charset="0"/>
              </a:rPr>
              <a:t>держави</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місцевого</a:t>
            </a:r>
            <a:r>
              <a:rPr lang="ru-RU" sz="900" dirty="0">
                <a:latin typeface="Georgia" panose="02040502050405020303" pitchFamily="18" charset="0"/>
              </a:rPr>
              <a:t> </a:t>
            </a:r>
            <a:r>
              <a:rPr lang="ru-RU" sz="900" dirty="0" err="1">
                <a:latin typeface="Georgia" panose="02040502050405020303" pitchFamily="18" charset="0"/>
              </a:rPr>
              <a:t>самоврядування</a:t>
            </a:r>
            <a:r>
              <a:rPr lang="ru-RU" sz="900" dirty="0">
                <a:latin typeface="Georgia" panose="02040502050405020303" pitchFamily="18" charset="0"/>
              </a:rPr>
              <a:t>, та </a:t>
            </a:r>
            <a:r>
              <a:rPr lang="ru-RU" sz="900" dirty="0" err="1">
                <a:latin typeface="Georgia" panose="02040502050405020303" pitchFamily="18" charset="0"/>
              </a:rPr>
              <a:t>осіб</a:t>
            </a:r>
            <a:r>
              <a:rPr lang="ru-RU" sz="900" dirty="0">
                <a:latin typeface="Georgia" panose="02040502050405020303" pitchFamily="18" charset="0"/>
              </a:rPr>
              <a:t>, </a:t>
            </a:r>
            <a:r>
              <a:rPr lang="ru-RU" sz="900" dirty="0" err="1">
                <a:latin typeface="Georgia" panose="02040502050405020303" pitchFamily="18" charset="0"/>
              </a:rPr>
              <a:t>які</a:t>
            </a:r>
            <a:r>
              <a:rPr lang="ru-RU" sz="900" dirty="0">
                <a:latin typeface="Georgia" panose="02040502050405020303" pitchFamily="18" charset="0"/>
              </a:rPr>
              <a:t> для </a:t>
            </a:r>
            <a:r>
              <a:rPr lang="ru-RU" sz="900" dirty="0" err="1">
                <a:latin typeface="Georgia" panose="02040502050405020303" pitchFamily="18" charset="0"/>
              </a:rPr>
              <a:t>цілей</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прирівнюються</a:t>
            </a:r>
            <a:r>
              <a:rPr lang="ru-RU" sz="900" dirty="0">
                <a:latin typeface="Georgia" panose="02040502050405020303" pitchFamily="18" charset="0"/>
              </a:rPr>
              <a:t> до </a:t>
            </a:r>
            <a:r>
              <a:rPr lang="ru-RU" sz="900" dirty="0" err="1">
                <a:latin typeface="Georgia" panose="02040502050405020303" pitchFamily="18" charset="0"/>
              </a:rPr>
              <a:t>осіб</a:t>
            </a:r>
            <a:r>
              <a:rPr lang="ru-RU" sz="900" dirty="0">
                <a:latin typeface="Georgia" panose="02040502050405020303" pitchFamily="18" charset="0"/>
              </a:rPr>
              <a:t>, </a:t>
            </a:r>
            <a:r>
              <a:rPr lang="ru-RU" sz="900" dirty="0" err="1">
                <a:latin typeface="Georgia" panose="02040502050405020303" pitchFamily="18" charset="0"/>
              </a:rPr>
              <a:t>уповноважених</a:t>
            </a:r>
            <a:r>
              <a:rPr lang="ru-RU" sz="900" dirty="0">
                <a:latin typeface="Georgia" panose="02040502050405020303" pitchFamily="18" charset="0"/>
              </a:rPr>
              <a:t> на </a:t>
            </a:r>
            <a:r>
              <a:rPr lang="ru-RU" sz="900" dirty="0" err="1">
                <a:latin typeface="Georgia" panose="02040502050405020303" pitchFamily="18" charset="0"/>
              </a:rPr>
              <a:t>виконання</a:t>
            </a:r>
            <a:r>
              <a:rPr lang="ru-RU" sz="900" dirty="0">
                <a:latin typeface="Georgia" panose="02040502050405020303" pitchFamily="18" charset="0"/>
              </a:rPr>
              <a:t> </a:t>
            </a:r>
            <a:r>
              <a:rPr lang="ru-RU" sz="900" dirty="0" err="1">
                <a:latin typeface="Georgia" panose="02040502050405020303" pitchFamily="18" charset="0"/>
              </a:rPr>
              <a:t>функцій</a:t>
            </a:r>
            <a:r>
              <a:rPr lang="ru-RU" sz="900" dirty="0">
                <a:latin typeface="Georgia" panose="02040502050405020303" pitchFamily="18" charset="0"/>
              </a:rPr>
              <a:t> </a:t>
            </a:r>
            <a:r>
              <a:rPr lang="ru-RU" sz="900" dirty="0" err="1">
                <a:latin typeface="Georgia" panose="02040502050405020303" pitchFamily="18" charset="0"/>
              </a:rPr>
              <a:t>держави</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місцевого</a:t>
            </a:r>
            <a:r>
              <a:rPr lang="ru-RU" sz="900" dirty="0">
                <a:latin typeface="Georgia" panose="02040502050405020303" pitchFamily="18" charset="0"/>
              </a:rPr>
              <a:t> </a:t>
            </a:r>
            <a:r>
              <a:rPr lang="ru-RU" sz="900" dirty="0" err="1">
                <a:latin typeface="Georgia" panose="02040502050405020303" pitchFamily="18" charset="0"/>
              </a:rPr>
              <a:t>самоврядування</a:t>
            </a:r>
            <a:r>
              <a:rPr lang="ru-RU" sz="900" dirty="0">
                <a:latin typeface="Georgia" panose="02040502050405020303" pitchFamily="18" charset="0"/>
              </a:rPr>
              <a:t>»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Постанова </a:t>
            </a:r>
            <a:r>
              <a:rPr lang="ru-RU" sz="900" dirty="0" err="1">
                <a:latin typeface="Georgia" panose="02040502050405020303" pitchFamily="18" charset="0"/>
              </a:rPr>
              <a:t>Кабінету</a:t>
            </a:r>
            <a:r>
              <a:rPr lang="ru-RU" sz="900" dirty="0">
                <a:latin typeface="Georgia" panose="02040502050405020303" pitchFamily="18" charset="0"/>
              </a:rPr>
              <a:t> </a:t>
            </a:r>
            <a:r>
              <a:rPr lang="ru-RU" sz="900" dirty="0" err="1">
                <a:latin typeface="Georgia" panose="02040502050405020303" pitchFamily="18" charset="0"/>
              </a:rPr>
              <a:t>Міністрів</a:t>
            </a:r>
            <a:r>
              <a:rPr lang="ru-RU" sz="900" dirty="0">
                <a:latin typeface="Georgia" panose="02040502050405020303" pitchFamily="18" charset="0"/>
              </a:rPr>
              <a:t> України </a:t>
            </a:r>
            <a:r>
              <a:rPr lang="ru-RU" sz="900" dirty="0" err="1">
                <a:latin typeface="Georgia" panose="02040502050405020303" pitchFamily="18" charset="0"/>
              </a:rPr>
              <a:t>від</a:t>
            </a:r>
            <a:r>
              <a:rPr lang="ru-RU" sz="900" dirty="0">
                <a:latin typeface="Georgia" panose="02040502050405020303" pitchFamily="18" charset="0"/>
              </a:rPr>
              <a:t> 2 </a:t>
            </a:r>
            <a:r>
              <a:rPr lang="ru-RU" sz="900" dirty="0" err="1">
                <a:latin typeface="Georgia" panose="02040502050405020303" pitchFamily="18" charset="0"/>
              </a:rPr>
              <a:t>вересня</a:t>
            </a:r>
            <a:r>
              <a:rPr lang="ru-RU" sz="900" dirty="0">
                <a:latin typeface="Georgia" panose="02040502050405020303" pitchFamily="18" charset="0"/>
              </a:rPr>
              <a:t> 2015 р. N 667 «Про </a:t>
            </a:r>
            <a:r>
              <a:rPr lang="ru-RU" sz="900" dirty="0" err="1">
                <a:latin typeface="Georgia" panose="02040502050405020303" pitchFamily="18" charset="0"/>
              </a:rPr>
              <a:t>затвердження</a:t>
            </a:r>
            <a:r>
              <a:rPr lang="ru-RU" sz="900" dirty="0">
                <a:latin typeface="Georgia" panose="02040502050405020303" pitchFamily="18" charset="0"/>
              </a:rPr>
              <a:t> </a:t>
            </a:r>
            <a:r>
              <a:rPr lang="ru-RU" sz="900" dirty="0" err="1">
                <a:latin typeface="Georgia" panose="02040502050405020303" pitchFamily="18" charset="0"/>
              </a:rPr>
              <a:t>Положення</a:t>
            </a:r>
            <a:r>
              <a:rPr lang="ru-RU" sz="900" dirty="0">
                <a:latin typeface="Georgia" panose="02040502050405020303" pitchFamily="18" charset="0"/>
              </a:rPr>
              <a:t> про </a:t>
            </a:r>
            <a:r>
              <a:rPr lang="ru-RU" sz="900" dirty="0" err="1">
                <a:latin typeface="Georgia" panose="02040502050405020303" pitchFamily="18" charset="0"/>
              </a:rPr>
              <a:t>Державну</a:t>
            </a:r>
            <a:r>
              <a:rPr lang="ru-RU" sz="900" dirty="0">
                <a:latin typeface="Georgia" panose="02040502050405020303" pitchFamily="18" charset="0"/>
              </a:rPr>
              <a:t> службу України з питань безпечності харчових продуктів та захисту споживачів»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Міністерства</a:t>
            </a:r>
            <a:r>
              <a:rPr lang="ru-RU" sz="900" dirty="0">
                <a:latin typeface="Georgia" panose="02040502050405020303" pitchFamily="18" charset="0"/>
              </a:rPr>
              <a:t> </a:t>
            </a:r>
            <a:r>
              <a:rPr lang="ru-RU" sz="900" dirty="0" err="1">
                <a:latin typeface="Georgia" panose="02040502050405020303" pitchFamily="18" charset="0"/>
              </a:rPr>
              <a:t>юстиції</a:t>
            </a:r>
            <a:r>
              <a:rPr lang="ru-RU" sz="900" dirty="0">
                <a:latin typeface="Georgia" panose="02040502050405020303" pitchFamily="18" charset="0"/>
              </a:rPr>
              <a:t> України </a:t>
            </a:r>
            <a:r>
              <a:rPr lang="ru-RU" sz="900" dirty="0" err="1">
                <a:latin typeface="Georgia" panose="02040502050405020303" pitchFamily="18" charset="0"/>
              </a:rPr>
              <a:t>від</a:t>
            </a:r>
            <a:r>
              <a:rPr lang="ru-RU" sz="900" dirty="0">
                <a:latin typeface="Georgia" panose="02040502050405020303" pitchFamily="18" charset="0"/>
              </a:rPr>
              <a:t> 24 </a:t>
            </a:r>
            <a:r>
              <a:rPr lang="ru-RU" sz="900" dirty="0" err="1">
                <a:latin typeface="Georgia" panose="02040502050405020303" pitchFamily="18" charset="0"/>
              </a:rPr>
              <a:t>квітня</a:t>
            </a:r>
            <a:r>
              <a:rPr lang="ru-RU" sz="900" dirty="0">
                <a:latin typeface="Georgia" panose="02040502050405020303" pitchFamily="18" charset="0"/>
              </a:rPr>
              <a:t> 2017 року № 1395/5 «Про </a:t>
            </a:r>
            <a:r>
              <a:rPr lang="ru-RU" sz="900" dirty="0" err="1">
                <a:latin typeface="Georgia" panose="02040502050405020303" pitchFamily="18" charset="0"/>
              </a:rPr>
              <a:t>затвердження</a:t>
            </a:r>
            <a:r>
              <a:rPr lang="ru-RU" sz="900" dirty="0">
                <a:latin typeface="Georgia" panose="02040502050405020303" pitchFamily="18" charset="0"/>
              </a:rPr>
              <a:t> </a:t>
            </a:r>
            <a:r>
              <a:rPr lang="ru-RU" sz="900" dirty="0" err="1">
                <a:latin typeface="Georgia" panose="02040502050405020303" pitchFamily="18" charset="0"/>
              </a:rPr>
              <a:t>Методології</a:t>
            </a:r>
            <a:r>
              <a:rPr lang="ru-RU" sz="900" dirty="0">
                <a:latin typeface="Georgia" panose="02040502050405020303" pitchFamily="18" charset="0"/>
              </a:rPr>
              <a:t> </a:t>
            </a:r>
            <a:r>
              <a:rPr lang="ru-RU" sz="900" dirty="0" err="1">
                <a:latin typeface="Georgia" panose="02040502050405020303" pitchFamily="18" charset="0"/>
              </a:rPr>
              <a:t>проведення</a:t>
            </a:r>
            <a:r>
              <a:rPr lang="ru-RU" sz="900" dirty="0">
                <a:latin typeface="Georgia" panose="02040502050405020303" pitchFamily="18" charset="0"/>
              </a:rPr>
              <a:t> </a:t>
            </a:r>
            <a:r>
              <a:rPr lang="ru-RU" sz="900" dirty="0" err="1">
                <a:latin typeface="Georgia" panose="02040502050405020303" pitchFamily="18" charset="0"/>
              </a:rPr>
              <a:t>антикорупційної</a:t>
            </a:r>
            <a:r>
              <a:rPr lang="ru-RU" sz="900" dirty="0">
                <a:latin typeface="Georgia" panose="02040502050405020303" pitchFamily="18" charset="0"/>
              </a:rPr>
              <a:t> </a:t>
            </a:r>
            <a:r>
              <a:rPr lang="ru-RU" sz="900" dirty="0" err="1">
                <a:latin typeface="Georgia" panose="02040502050405020303" pitchFamily="18" charset="0"/>
              </a:rPr>
              <a:t>експертизи</a:t>
            </a:r>
            <a:r>
              <a:rPr lang="ru-RU" sz="900" dirty="0">
                <a:latin typeface="Georgia" panose="02040502050405020303" pitchFamily="18" charset="0"/>
              </a:rPr>
              <a:t>»;</a:t>
            </a:r>
          </a:p>
          <a:p>
            <a:pPr>
              <a:buFont typeface="Arial" panose="020B0604020202020204" pitchFamily="34" charset="0"/>
              <a:buChar char="•"/>
            </a:pPr>
            <a:r>
              <a:rPr lang="ru-RU" sz="900" dirty="0" err="1">
                <a:latin typeface="Georgia" panose="02040502050405020303" pitchFamily="18" charset="0"/>
              </a:rPr>
              <a:t>Рішення</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17.06.2016 № 2 «Про </a:t>
            </a:r>
            <a:r>
              <a:rPr lang="ru-RU" sz="900" dirty="0" err="1">
                <a:latin typeface="Georgia" panose="02040502050405020303" pitchFamily="18" charset="0"/>
              </a:rPr>
              <a:t>затвердження</a:t>
            </a:r>
            <a:r>
              <a:rPr lang="ru-RU" sz="900" dirty="0">
                <a:latin typeface="Georgia" panose="02040502050405020303" pitchFamily="18" charset="0"/>
              </a:rPr>
              <a:t> </a:t>
            </a:r>
            <a:r>
              <a:rPr lang="ru-RU" sz="900" dirty="0" err="1">
                <a:latin typeface="Georgia" panose="02040502050405020303" pitchFamily="18" charset="0"/>
              </a:rPr>
              <a:t>Переліку</a:t>
            </a:r>
            <a:r>
              <a:rPr lang="ru-RU" sz="900" dirty="0">
                <a:latin typeface="Georgia" panose="02040502050405020303" pitchFamily="18" charset="0"/>
              </a:rPr>
              <a:t> посад з </a:t>
            </a:r>
            <a:r>
              <a:rPr lang="ru-RU" sz="900" dirty="0" err="1">
                <a:latin typeface="Georgia" panose="02040502050405020303" pitchFamily="18" charset="0"/>
              </a:rPr>
              <a:t>високим</a:t>
            </a:r>
            <a:r>
              <a:rPr lang="ru-RU" sz="900" dirty="0">
                <a:latin typeface="Georgia" panose="02040502050405020303" pitchFamily="18" charset="0"/>
              </a:rPr>
              <a:t> та </a:t>
            </a:r>
            <a:r>
              <a:rPr lang="ru-RU" sz="900" dirty="0" err="1">
                <a:latin typeface="Georgia" panose="02040502050405020303" pitchFamily="18" charset="0"/>
              </a:rPr>
              <a:t>підвищеним</a:t>
            </a:r>
            <a:r>
              <a:rPr lang="ru-RU" sz="900" dirty="0">
                <a:latin typeface="Georgia" panose="02040502050405020303" pitchFamily="18" charset="0"/>
              </a:rPr>
              <a:t> </a:t>
            </a:r>
            <a:r>
              <a:rPr lang="ru-RU" sz="900" dirty="0" err="1">
                <a:latin typeface="Georgia" panose="02040502050405020303" pitchFamily="18" charset="0"/>
              </a:rPr>
              <a:t>рівнем</a:t>
            </a:r>
            <a:r>
              <a:rPr lang="ru-RU" sz="900" dirty="0">
                <a:latin typeface="Georgia" panose="02040502050405020303" pitchFamily="18" charset="0"/>
              </a:rPr>
              <a:t> </a:t>
            </a:r>
            <a:r>
              <a:rPr lang="ru-RU" sz="900" dirty="0" err="1">
                <a:latin typeface="Georgia" panose="02040502050405020303" pitchFamily="18" charset="0"/>
              </a:rPr>
              <a:t>корупційних</a:t>
            </a:r>
            <a:r>
              <a:rPr lang="ru-RU" sz="900" dirty="0">
                <a:latin typeface="Georgia" panose="02040502050405020303" pitchFamily="18" charset="0"/>
              </a:rPr>
              <a:t> </a:t>
            </a:r>
            <a:r>
              <a:rPr lang="ru-RU" sz="900" dirty="0" err="1">
                <a:latin typeface="Georgia" panose="02040502050405020303" pitchFamily="18" charset="0"/>
              </a:rPr>
              <a:t>ризиків</a:t>
            </a:r>
            <a:r>
              <a:rPr lang="ru-RU" sz="900" dirty="0">
                <a:latin typeface="Georgia" panose="02040502050405020303" pitchFamily="18" charset="0"/>
              </a:rPr>
              <a:t>»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змінами</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25.07.2023  № 152/23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проведення</a:t>
            </a:r>
            <a:r>
              <a:rPr lang="ru-RU" sz="900" dirty="0">
                <a:latin typeface="Georgia" panose="02040502050405020303" pitchFamily="18" charset="0"/>
              </a:rPr>
              <a:t> </a:t>
            </a:r>
            <a:r>
              <a:rPr lang="ru-RU" sz="900" dirty="0" err="1">
                <a:latin typeface="Georgia" panose="02040502050405020303" pitchFamily="18" charset="0"/>
              </a:rPr>
              <a:t>перевірок</a:t>
            </a:r>
            <a:r>
              <a:rPr lang="ru-RU" sz="900" dirty="0">
                <a:latin typeface="Georgia" panose="02040502050405020303" pitchFamily="18" charset="0"/>
              </a:rPr>
              <a:t> </a:t>
            </a:r>
            <a:r>
              <a:rPr lang="ru-RU" sz="900" dirty="0" err="1">
                <a:latin typeface="Georgia" panose="02040502050405020303" pitchFamily="18" charset="0"/>
              </a:rPr>
              <a:t>організації</a:t>
            </a:r>
            <a:r>
              <a:rPr lang="ru-RU" sz="900" dirty="0">
                <a:latin typeface="Georgia" panose="02040502050405020303" pitchFamily="18" charset="0"/>
              </a:rPr>
              <a:t> </a:t>
            </a:r>
            <a:r>
              <a:rPr lang="ru-RU" sz="900" dirty="0" err="1">
                <a:latin typeface="Georgia" panose="02040502050405020303" pitchFamily="18" charset="0"/>
              </a:rPr>
              <a:t>роботи</a:t>
            </a:r>
            <a:r>
              <a:rPr lang="ru-RU" sz="900" dirty="0">
                <a:latin typeface="Georgia" panose="02040502050405020303" pitchFamily="18" charset="0"/>
              </a:rPr>
              <a:t> </a:t>
            </a:r>
            <a:r>
              <a:rPr lang="ru-RU" sz="900" dirty="0" err="1">
                <a:latin typeface="Georgia" panose="02040502050405020303" pitchFamily="18" charset="0"/>
              </a:rPr>
              <a:t>із</a:t>
            </a:r>
            <a:r>
              <a:rPr lang="ru-RU" sz="900" dirty="0">
                <a:latin typeface="Georgia" panose="02040502050405020303" pitchFamily="18" charset="0"/>
              </a:rPr>
              <a:t> </a:t>
            </a:r>
            <a:r>
              <a:rPr lang="ru-RU" sz="900" dirty="0" err="1">
                <a:latin typeface="Georgia" panose="02040502050405020303" pitchFamily="18" charset="0"/>
              </a:rPr>
              <a:t>запобігання</a:t>
            </a:r>
            <a:r>
              <a:rPr lang="ru-RU" sz="900" dirty="0">
                <a:latin typeface="Georgia" panose="02040502050405020303" pitchFamily="18" charset="0"/>
              </a:rPr>
              <a:t> і </a:t>
            </a:r>
            <a:r>
              <a:rPr lang="ru-RU" sz="900" dirty="0" err="1">
                <a:latin typeface="Georgia" panose="02040502050405020303" pitchFamily="18" charset="0"/>
              </a:rPr>
              <a:t>виявлення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26.04.2021 № 240/21 "Про </a:t>
            </a:r>
            <a:r>
              <a:rPr lang="ru-RU" sz="900" dirty="0" err="1">
                <a:latin typeface="Georgia" panose="02040502050405020303" pitchFamily="18" charset="0"/>
              </a:rPr>
              <a:t>встановлення</a:t>
            </a:r>
            <a:r>
              <a:rPr lang="ru-RU" sz="900" dirty="0">
                <a:latin typeface="Georgia" panose="02040502050405020303" pitchFamily="18" charset="0"/>
              </a:rPr>
              <a:t> </a:t>
            </a:r>
            <a:r>
              <a:rPr lang="ru-RU" sz="900" dirty="0" err="1">
                <a:latin typeface="Georgia" panose="02040502050405020303" pitchFamily="18" charset="0"/>
              </a:rPr>
              <a:t>обов'язкових</a:t>
            </a:r>
            <a:r>
              <a:rPr lang="ru-RU" sz="900" dirty="0">
                <a:latin typeface="Georgia" panose="02040502050405020303" pitchFamily="18" charset="0"/>
              </a:rPr>
              <a:t> </a:t>
            </a:r>
            <a:r>
              <a:rPr lang="ru-RU" sz="900" dirty="0" err="1">
                <a:latin typeface="Georgia" panose="02040502050405020303" pitchFamily="18" charset="0"/>
              </a:rPr>
              <a:t>вимог</a:t>
            </a:r>
            <a:r>
              <a:rPr lang="ru-RU" sz="900" dirty="0">
                <a:latin typeface="Georgia" panose="02040502050405020303" pitchFamily="18" charset="0"/>
              </a:rPr>
              <a:t> до </a:t>
            </a:r>
            <a:r>
              <a:rPr lang="ru-RU" sz="900" dirty="0" err="1">
                <a:latin typeface="Georgia" panose="02040502050405020303" pitchFamily="18" charset="0"/>
              </a:rPr>
              <a:t>мінімальної</a:t>
            </a:r>
            <a:r>
              <a:rPr lang="ru-RU" sz="900" dirty="0">
                <a:latin typeface="Georgia" panose="02040502050405020303" pitchFamily="18" charset="0"/>
              </a:rPr>
              <a:t> </a:t>
            </a:r>
            <a:r>
              <a:rPr lang="ru-RU" sz="900" dirty="0" err="1">
                <a:latin typeface="Georgia" panose="02040502050405020303" pitchFamily="18" charset="0"/>
              </a:rPr>
              <a:t>штатної</a:t>
            </a:r>
            <a:r>
              <a:rPr lang="ru-RU" sz="900" dirty="0">
                <a:latin typeface="Georgia" panose="02040502050405020303" pitchFamily="18" charset="0"/>
              </a:rPr>
              <a:t> </a:t>
            </a:r>
            <a:r>
              <a:rPr lang="ru-RU" sz="900" dirty="0" err="1">
                <a:latin typeface="Georgia" panose="02040502050405020303" pitchFamily="18" charset="0"/>
              </a:rPr>
              <a:t>чисельності</a:t>
            </a:r>
            <a:r>
              <a:rPr lang="ru-RU" sz="900" dirty="0">
                <a:latin typeface="Georgia" panose="02040502050405020303" pitchFamily="18" charset="0"/>
              </a:rPr>
              <a:t> </a:t>
            </a:r>
            <a:r>
              <a:rPr lang="ru-RU" sz="900" dirty="0" err="1">
                <a:latin typeface="Georgia" panose="02040502050405020303" pitchFamily="18" charset="0"/>
              </a:rPr>
              <a:t>уповноваженого</a:t>
            </a:r>
            <a:r>
              <a:rPr lang="ru-RU" sz="900" dirty="0">
                <a:latin typeface="Georgia" panose="02040502050405020303" pitchFamily="18" charset="0"/>
              </a:rPr>
              <a:t> </a:t>
            </a:r>
            <a:r>
              <a:rPr lang="ru-RU" sz="900" dirty="0" err="1">
                <a:latin typeface="Georgia" panose="02040502050405020303" pitchFamily="18" charset="0"/>
              </a:rPr>
              <a:t>підрозділу</a:t>
            </a:r>
            <a:r>
              <a:rPr lang="ru-RU" sz="900" dirty="0">
                <a:latin typeface="Georgia" panose="02040502050405020303" pitchFamily="18" charset="0"/>
              </a:rPr>
              <a:t> з питань </a:t>
            </a:r>
            <a:r>
              <a:rPr lang="ru-RU" sz="900" dirty="0" err="1">
                <a:latin typeface="Georgia" panose="02040502050405020303" pitchFamily="18" charset="0"/>
              </a:rPr>
              <a:t>запобігання</a:t>
            </a:r>
            <a:r>
              <a:rPr lang="ru-RU" sz="900" dirty="0">
                <a:latin typeface="Georgia" panose="02040502050405020303" pitchFamily="18" charset="0"/>
              </a:rPr>
              <a:t> та </a:t>
            </a:r>
            <a:r>
              <a:rPr lang="ru-RU" sz="900" dirty="0" err="1">
                <a:latin typeface="Georgia" panose="02040502050405020303" pitchFamily="18" charset="0"/>
              </a:rPr>
              <a:t>виявлення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в </a:t>
            </a:r>
            <a:r>
              <a:rPr lang="ru-RU" sz="900" dirty="0" err="1">
                <a:latin typeface="Georgia" panose="02040502050405020303" pitchFamily="18" charset="0"/>
              </a:rPr>
              <a:t>державних</a:t>
            </a:r>
            <a:r>
              <a:rPr lang="ru-RU" sz="900" dirty="0">
                <a:latin typeface="Georgia" panose="02040502050405020303" pitchFamily="18" charset="0"/>
              </a:rPr>
              <a:t> органах"»;</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21.05.2021 № 268/21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надання</a:t>
            </a:r>
            <a:r>
              <a:rPr lang="ru-RU" sz="900" dirty="0">
                <a:latin typeface="Georgia" panose="02040502050405020303" pitchFamily="18" charset="0"/>
              </a:rPr>
              <a:t> </a:t>
            </a:r>
            <a:r>
              <a:rPr lang="ru-RU" sz="900" dirty="0" err="1">
                <a:latin typeface="Georgia" panose="02040502050405020303" pitchFamily="18" charset="0"/>
              </a:rPr>
              <a:t>згоди</a:t>
            </a:r>
            <a:r>
              <a:rPr lang="ru-RU" sz="900" dirty="0">
                <a:latin typeface="Georgia" panose="02040502050405020303" pitchFamily="18" charset="0"/>
              </a:rPr>
              <a:t> </a:t>
            </a:r>
            <a:r>
              <a:rPr lang="ru-RU" sz="900" dirty="0" err="1">
                <a:latin typeface="Georgia" panose="02040502050405020303" pitchFamily="18" charset="0"/>
              </a:rPr>
              <a:t>Національним</a:t>
            </a:r>
            <a:r>
              <a:rPr lang="ru-RU" sz="900" dirty="0">
                <a:latin typeface="Georgia" panose="02040502050405020303" pitchFamily="18" charset="0"/>
              </a:rPr>
              <a:t> агентством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на </a:t>
            </a:r>
            <a:r>
              <a:rPr lang="ru-RU" sz="900" dirty="0" err="1">
                <a:latin typeface="Georgia" panose="02040502050405020303" pitchFamily="18" charset="0"/>
              </a:rPr>
              <a:t>звільнення</a:t>
            </a:r>
            <a:r>
              <a:rPr lang="ru-RU" sz="900" dirty="0">
                <a:latin typeface="Georgia" panose="02040502050405020303" pitchFamily="18" charset="0"/>
              </a:rPr>
              <a:t> </a:t>
            </a:r>
            <a:r>
              <a:rPr lang="ru-RU" sz="900" dirty="0" err="1">
                <a:latin typeface="Georgia" panose="02040502050405020303" pitchFamily="18" charset="0"/>
              </a:rPr>
              <a:t>керівника</a:t>
            </a:r>
            <a:r>
              <a:rPr lang="ru-RU" sz="900" dirty="0">
                <a:latin typeface="Georgia" panose="02040502050405020303" pitchFamily="18" charset="0"/>
              </a:rPr>
              <a:t> </a:t>
            </a:r>
            <a:r>
              <a:rPr lang="ru-RU" sz="900" dirty="0" err="1">
                <a:latin typeface="Georgia" panose="02040502050405020303" pitchFamily="18" charset="0"/>
              </a:rPr>
              <a:t>уповноваженого</a:t>
            </a:r>
            <a:r>
              <a:rPr lang="ru-RU" sz="900" dirty="0">
                <a:latin typeface="Georgia" panose="02040502050405020303" pitchFamily="18" charset="0"/>
              </a:rPr>
              <a:t> </a:t>
            </a:r>
            <a:r>
              <a:rPr lang="ru-RU" sz="900" dirty="0" err="1">
                <a:latin typeface="Georgia" panose="02040502050405020303" pitchFamily="18" charset="0"/>
              </a:rPr>
              <a:t>підрозділу</a:t>
            </a:r>
            <a:r>
              <a:rPr lang="ru-RU" sz="900" dirty="0">
                <a:latin typeface="Georgia" panose="02040502050405020303" pitchFamily="18" charset="0"/>
              </a:rPr>
              <a:t> (</a:t>
            </a:r>
            <a:r>
              <a:rPr lang="ru-RU" sz="900" dirty="0" err="1">
                <a:latin typeface="Georgia" panose="02040502050405020303" pitchFamily="18" charset="0"/>
              </a:rPr>
              <a:t>уповноваженої</a:t>
            </a:r>
            <a:r>
              <a:rPr lang="ru-RU" sz="900" dirty="0">
                <a:latin typeface="Georgia" panose="02040502050405020303" pitchFamily="18" charset="0"/>
              </a:rPr>
              <a:t> особи) з питань </a:t>
            </a:r>
            <a:r>
              <a:rPr lang="ru-RU" sz="900" dirty="0" err="1">
                <a:latin typeface="Georgia" panose="02040502050405020303" pitchFamily="18" charset="0"/>
              </a:rPr>
              <a:t>запобігання</a:t>
            </a:r>
            <a:r>
              <a:rPr lang="ru-RU" sz="900" dirty="0">
                <a:latin typeface="Georgia" panose="02040502050405020303" pitchFamily="18" charset="0"/>
              </a:rPr>
              <a:t> та </a:t>
            </a:r>
            <a:r>
              <a:rPr lang="ru-RU" sz="900" dirty="0" err="1">
                <a:latin typeface="Georgia" panose="02040502050405020303" pitchFamily="18" charset="0"/>
              </a:rPr>
              <a:t>виявлення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державного органу, </a:t>
            </a:r>
            <a:r>
              <a:rPr lang="ru-RU" sz="900" dirty="0" err="1">
                <a:latin typeface="Georgia" panose="02040502050405020303" pitchFamily="18" charset="0"/>
              </a:rPr>
              <a:t>юрисдикція</a:t>
            </a:r>
            <a:r>
              <a:rPr lang="ru-RU" sz="900" dirty="0">
                <a:latin typeface="Georgia" panose="02040502050405020303" pitchFamily="18" charset="0"/>
              </a:rPr>
              <a:t> </a:t>
            </a:r>
            <a:r>
              <a:rPr lang="ru-RU" sz="900" dirty="0" err="1">
                <a:latin typeface="Georgia" panose="02040502050405020303" pitchFamily="18" charset="0"/>
              </a:rPr>
              <a:t>якого</a:t>
            </a:r>
            <a:r>
              <a:rPr lang="ru-RU" sz="900" dirty="0">
                <a:latin typeface="Georgia" panose="02040502050405020303" pitchFamily="18" charset="0"/>
              </a:rPr>
              <a:t> </a:t>
            </a:r>
            <a:r>
              <a:rPr lang="ru-RU" sz="900" dirty="0" err="1">
                <a:latin typeface="Georgia" panose="02040502050405020303" pitchFamily="18" charset="0"/>
              </a:rPr>
              <a:t>поширюється</a:t>
            </a:r>
            <a:r>
              <a:rPr lang="ru-RU" sz="900" dirty="0">
                <a:latin typeface="Georgia" panose="02040502050405020303" pitchFamily="18" charset="0"/>
              </a:rPr>
              <a:t> на всю </a:t>
            </a:r>
            <a:r>
              <a:rPr lang="ru-RU" sz="900" dirty="0" err="1">
                <a:latin typeface="Georgia" panose="02040502050405020303" pitchFamily="18" charset="0"/>
              </a:rPr>
              <a:t>територію</a:t>
            </a:r>
            <a:r>
              <a:rPr lang="ru-RU" sz="900" dirty="0">
                <a:latin typeface="Georgia" panose="02040502050405020303" pitchFamily="18" charset="0"/>
              </a:rPr>
              <a:t> України»;</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27.05.2021 № 277/21 «Про </a:t>
            </a:r>
            <a:r>
              <a:rPr lang="ru-RU" sz="900" dirty="0" err="1">
                <a:latin typeface="Georgia" panose="02040502050405020303" pitchFamily="18" charset="0"/>
              </a:rPr>
              <a:t>затвердження</a:t>
            </a:r>
            <a:r>
              <a:rPr lang="ru-RU" sz="900" dirty="0">
                <a:latin typeface="Georgia" panose="02040502050405020303" pitchFamily="18" charset="0"/>
              </a:rPr>
              <a:t> Типового </a:t>
            </a:r>
            <a:r>
              <a:rPr lang="ru-RU" sz="900" dirty="0" err="1">
                <a:latin typeface="Georgia" panose="02040502050405020303" pitchFamily="18" charset="0"/>
              </a:rPr>
              <a:t>положення</a:t>
            </a:r>
            <a:r>
              <a:rPr lang="ru-RU" sz="900" dirty="0">
                <a:latin typeface="Georgia" panose="02040502050405020303" pitchFamily="18" charset="0"/>
              </a:rPr>
              <a:t> про </a:t>
            </a:r>
            <a:r>
              <a:rPr lang="ru-RU" sz="900" dirty="0" err="1">
                <a:latin typeface="Georgia" panose="02040502050405020303" pitchFamily="18" charset="0"/>
              </a:rPr>
              <a:t>уповноважений</a:t>
            </a:r>
            <a:r>
              <a:rPr lang="ru-RU" sz="900" dirty="0">
                <a:latin typeface="Georgia" panose="02040502050405020303" pitchFamily="18" charset="0"/>
              </a:rPr>
              <a:t> </a:t>
            </a:r>
            <a:r>
              <a:rPr lang="ru-RU" sz="900" dirty="0" err="1">
                <a:latin typeface="Georgia" panose="02040502050405020303" pitchFamily="18" charset="0"/>
              </a:rPr>
              <a:t>підрозділ</a:t>
            </a:r>
            <a:r>
              <a:rPr lang="ru-RU" sz="900" dirty="0">
                <a:latin typeface="Georgia" panose="02040502050405020303" pitchFamily="18" charset="0"/>
              </a:rPr>
              <a:t> (</a:t>
            </a:r>
            <a:r>
              <a:rPr lang="ru-RU" sz="900" dirty="0" err="1">
                <a:latin typeface="Georgia" panose="02040502050405020303" pitchFamily="18" charset="0"/>
              </a:rPr>
              <a:t>уповноважену</a:t>
            </a:r>
            <a:r>
              <a:rPr lang="ru-RU" sz="900" dirty="0">
                <a:latin typeface="Georgia" panose="02040502050405020303" pitchFamily="18" charset="0"/>
              </a:rPr>
              <a:t> особу) з питань </a:t>
            </a:r>
            <a:r>
              <a:rPr lang="ru-RU" sz="900" dirty="0" err="1">
                <a:latin typeface="Georgia" panose="02040502050405020303" pitchFamily="18" charset="0"/>
              </a:rPr>
              <a:t>запобігання</a:t>
            </a:r>
            <a:r>
              <a:rPr lang="ru-RU" sz="900" dirty="0">
                <a:latin typeface="Georgia" panose="02040502050405020303" pitchFamily="18" charset="0"/>
              </a:rPr>
              <a:t> та </a:t>
            </a:r>
            <a:r>
              <a:rPr lang="ru-RU" sz="900" dirty="0" err="1">
                <a:latin typeface="Georgia" panose="02040502050405020303" pitchFamily="18" charset="0"/>
              </a:rPr>
              <a:t>виявлення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23.07.2021 № 449/21 «Про </a:t>
            </a:r>
            <a:r>
              <a:rPr lang="ru-RU" sz="900" dirty="0" err="1">
                <a:latin typeface="Georgia" panose="02040502050405020303" pitchFamily="18" charset="0"/>
              </a:rPr>
              <a:t>затвердження</a:t>
            </a:r>
            <a:r>
              <a:rPr lang="ru-RU" sz="900" dirty="0">
                <a:latin typeface="Georgia" panose="02040502050405020303" pitchFamily="18" charset="0"/>
              </a:rPr>
              <a:t> </a:t>
            </a:r>
            <a:r>
              <a:rPr lang="ru-RU" sz="900" dirty="0" err="1">
                <a:latin typeface="Georgia" panose="02040502050405020303" pitchFamily="18" charset="0"/>
              </a:rPr>
              <a:t>форми</a:t>
            </a:r>
            <a:r>
              <a:rPr lang="ru-RU" sz="900" dirty="0">
                <a:latin typeface="Georgia" panose="02040502050405020303" pitchFamily="18" charset="0"/>
              </a:rPr>
              <a:t> </a:t>
            </a:r>
            <a:r>
              <a:rPr lang="ru-RU" sz="900" dirty="0" err="1">
                <a:latin typeface="Georgia" panose="02040502050405020303" pitchFamily="18" charset="0"/>
              </a:rPr>
              <a:t>декларації</a:t>
            </a:r>
            <a:r>
              <a:rPr lang="ru-RU" sz="900" dirty="0">
                <a:latin typeface="Georgia" panose="02040502050405020303" pitchFamily="18" charset="0"/>
              </a:rPr>
              <a:t> особи, </a:t>
            </a:r>
            <a:r>
              <a:rPr lang="ru-RU" sz="900" dirty="0" err="1">
                <a:latin typeface="Georgia" panose="02040502050405020303" pitchFamily="18" charset="0"/>
              </a:rPr>
              <a:t>уповноваженої</a:t>
            </a:r>
            <a:r>
              <a:rPr lang="ru-RU" sz="900" dirty="0">
                <a:latin typeface="Georgia" panose="02040502050405020303" pitchFamily="18" charset="0"/>
              </a:rPr>
              <a:t> на </a:t>
            </a:r>
            <a:r>
              <a:rPr lang="ru-RU" sz="900" dirty="0" err="1">
                <a:latin typeface="Georgia" panose="02040502050405020303" pitchFamily="18" charset="0"/>
              </a:rPr>
              <a:t>виконання</a:t>
            </a:r>
            <a:r>
              <a:rPr lang="ru-RU" sz="900" dirty="0">
                <a:latin typeface="Georgia" panose="02040502050405020303" pitchFamily="18" charset="0"/>
              </a:rPr>
              <a:t> </a:t>
            </a:r>
            <a:r>
              <a:rPr lang="ru-RU" sz="900" dirty="0" err="1">
                <a:latin typeface="Georgia" panose="02040502050405020303" pitchFamily="18" charset="0"/>
              </a:rPr>
              <a:t>функцій</a:t>
            </a:r>
            <a:r>
              <a:rPr lang="ru-RU" sz="900" dirty="0">
                <a:latin typeface="Georgia" panose="02040502050405020303" pitchFamily="18" charset="0"/>
              </a:rPr>
              <a:t> </a:t>
            </a:r>
            <a:r>
              <a:rPr lang="ru-RU" sz="900" dirty="0" err="1">
                <a:latin typeface="Georgia" panose="02040502050405020303" pitchFamily="18" charset="0"/>
              </a:rPr>
              <a:t>держави</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місцевого</a:t>
            </a:r>
            <a:r>
              <a:rPr lang="ru-RU" sz="900" dirty="0">
                <a:latin typeface="Georgia" panose="02040502050405020303" pitchFamily="18" charset="0"/>
              </a:rPr>
              <a:t> </a:t>
            </a:r>
            <a:r>
              <a:rPr lang="ru-RU" sz="900" dirty="0" err="1">
                <a:latin typeface="Georgia" panose="02040502050405020303" pitchFamily="18" charset="0"/>
              </a:rPr>
              <a:t>самоврядування</a:t>
            </a:r>
            <a:r>
              <a:rPr lang="ru-RU" sz="900" dirty="0">
                <a:latin typeface="Georgia" panose="02040502050405020303" pitchFamily="18" charset="0"/>
              </a:rPr>
              <a:t>, та Порядку </a:t>
            </a:r>
            <a:r>
              <a:rPr lang="ru-RU" sz="900" dirty="0" err="1">
                <a:latin typeface="Georgia" panose="02040502050405020303" pitchFamily="18" charset="0"/>
              </a:rPr>
              <a:t>заповнення</a:t>
            </a:r>
            <a:r>
              <a:rPr lang="ru-RU" sz="900" dirty="0">
                <a:latin typeface="Georgia" panose="02040502050405020303" pitchFamily="18" charset="0"/>
              </a:rPr>
              <a:t> та </a:t>
            </a:r>
            <a:r>
              <a:rPr lang="ru-RU" sz="900" dirty="0" err="1">
                <a:latin typeface="Georgia" panose="02040502050405020303" pitchFamily="18" charset="0"/>
              </a:rPr>
              <a:t>подання</a:t>
            </a:r>
            <a:r>
              <a:rPr lang="ru-RU" sz="900" dirty="0">
                <a:latin typeface="Georgia" panose="02040502050405020303" pitchFamily="18" charset="0"/>
              </a:rPr>
              <a:t> </a:t>
            </a:r>
            <a:r>
              <a:rPr lang="ru-RU" sz="900" dirty="0" err="1">
                <a:latin typeface="Georgia" panose="02040502050405020303" pitchFamily="18" charset="0"/>
              </a:rPr>
              <a:t>декларації</a:t>
            </a:r>
            <a:r>
              <a:rPr lang="ru-RU" sz="900" dirty="0">
                <a:latin typeface="Georgia" panose="02040502050405020303" pitchFamily="18" charset="0"/>
              </a:rPr>
              <a:t> особи, </a:t>
            </a:r>
            <a:r>
              <a:rPr lang="ru-RU" sz="900" dirty="0" err="1">
                <a:latin typeface="Georgia" panose="02040502050405020303" pitchFamily="18" charset="0"/>
              </a:rPr>
              <a:t>уповноваженої</a:t>
            </a:r>
            <a:r>
              <a:rPr lang="ru-RU" sz="900" dirty="0">
                <a:latin typeface="Georgia" panose="02040502050405020303" pitchFamily="18" charset="0"/>
              </a:rPr>
              <a:t> на </a:t>
            </a:r>
            <a:r>
              <a:rPr lang="ru-RU" sz="900" dirty="0" err="1">
                <a:latin typeface="Georgia" panose="02040502050405020303" pitchFamily="18" charset="0"/>
              </a:rPr>
              <a:t>виконання</a:t>
            </a:r>
            <a:r>
              <a:rPr lang="ru-RU" sz="900" dirty="0">
                <a:latin typeface="Georgia" panose="02040502050405020303" pitchFamily="18" charset="0"/>
              </a:rPr>
              <a:t> </a:t>
            </a:r>
            <a:r>
              <a:rPr lang="ru-RU" sz="900" dirty="0" err="1">
                <a:latin typeface="Georgia" panose="02040502050405020303" pitchFamily="18" charset="0"/>
              </a:rPr>
              <a:t>функцій</a:t>
            </a:r>
            <a:r>
              <a:rPr lang="ru-RU" sz="900" dirty="0">
                <a:latin typeface="Georgia" panose="02040502050405020303" pitchFamily="18" charset="0"/>
              </a:rPr>
              <a:t> </a:t>
            </a:r>
            <a:r>
              <a:rPr lang="ru-RU" sz="900" dirty="0" err="1">
                <a:latin typeface="Georgia" panose="02040502050405020303" pitchFamily="18" charset="0"/>
              </a:rPr>
              <a:t>держави</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місцевого</a:t>
            </a:r>
            <a:r>
              <a:rPr lang="ru-RU" sz="900" dirty="0">
                <a:latin typeface="Georgia" panose="02040502050405020303" pitchFamily="18" charset="0"/>
              </a:rPr>
              <a:t> </a:t>
            </a:r>
            <a:r>
              <a:rPr lang="ru-RU" sz="900" dirty="0" err="1">
                <a:latin typeface="Georgia" panose="02040502050405020303" pitchFamily="18" charset="0"/>
              </a:rPr>
              <a:t>самоврядування</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23.07.2021 № 450/21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інформування</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про </a:t>
            </a:r>
            <a:r>
              <a:rPr lang="ru-RU" sz="900" dirty="0" err="1">
                <a:latin typeface="Georgia" panose="02040502050405020303" pitchFamily="18" charset="0"/>
              </a:rPr>
              <a:t>суттєві</a:t>
            </a:r>
            <a:r>
              <a:rPr lang="ru-RU" sz="900" dirty="0">
                <a:latin typeface="Georgia" panose="02040502050405020303" pitchFamily="18" charset="0"/>
              </a:rPr>
              <a:t> </a:t>
            </a:r>
            <a:r>
              <a:rPr lang="ru-RU" sz="900" dirty="0" err="1">
                <a:latin typeface="Georgia" panose="02040502050405020303" pitchFamily="18" charset="0"/>
              </a:rPr>
              <a:t>зміни</a:t>
            </a:r>
            <a:r>
              <a:rPr lang="ru-RU" sz="900" dirty="0">
                <a:latin typeface="Georgia" panose="02040502050405020303" pitchFamily="18" charset="0"/>
              </a:rPr>
              <a:t> у </a:t>
            </a:r>
            <a:r>
              <a:rPr lang="ru-RU" sz="900" dirty="0" err="1">
                <a:latin typeface="Georgia" panose="02040502050405020303" pitchFamily="18" charset="0"/>
              </a:rPr>
              <a:t>майновому</a:t>
            </a:r>
            <a:r>
              <a:rPr lang="ru-RU" sz="900" dirty="0">
                <a:latin typeface="Georgia" panose="02040502050405020303" pitchFamily="18" charset="0"/>
              </a:rPr>
              <a:t> </a:t>
            </a:r>
            <a:r>
              <a:rPr lang="ru-RU" sz="900" dirty="0" err="1">
                <a:latin typeface="Georgia" panose="02040502050405020303" pitchFamily="18" charset="0"/>
              </a:rPr>
              <a:t>стані</a:t>
            </a:r>
            <a:r>
              <a:rPr lang="ru-RU" sz="900" dirty="0">
                <a:latin typeface="Georgia" panose="02040502050405020303" pitchFamily="18" charset="0"/>
              </a:rPr>
              <a:t> </a:t>
            </a:r>
            <a:r>
              <a:rPr lang="ru-RU" sz="900" dirty="0" err="1">
                <a:latin typeface="Georgia" panose="02040502050405020303" pitchFamily="18" charset="0"/>
              </a:rPr>
              <a:t>суб'єкта</a:t>
            </a:r>
            <a:r>
              <a:rPr lang="ru-RU" sz="900" dirty="0">
                <a:latin typeface="Georgia" panose="02040502050405020303" pitchFamily="18" charset="0"/>
              </a:rPr>
              <a:t> </a:t>
            </a:r>
            <a:r>
              <a:rPr lang="ru-RU" sz="900" dirty="0" err="1">
                <a:latin typeface="Georgia" panose="02040502050405020303" pitchFamily="18" charset="0"/>
              </a:rPr>
              <a:t>декларування</a:t>
            </a:r>
            <a:r>
              <a:rPr lang="ru-RU" sz="900" dirty="0">
                <a:latin typeface="Georgia" panose="02040502050405020303" pitchFamily="18" charset="0"/>
              </a:rPr>
              <a:t>»;</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23.07.2021 № 451/21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інформування</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про </a:t>
            </a:r>
            <a:r>
              <a:rPr lang="ru-RU" sz="900" dirty="0" err="1">
                <a:latin typeface="Georgia" panose="02040502050405020303" pitchFamily="18" charset="0"/>
              </a:rPr>
              <a:t>відкриття</a:t>
            </a:r>
            <a:r>
              <a:rPr lang="ru-RU" sz="900" dirty="0">
                <a:latin typeface="Georgia" panose="02040502050405020303" pitchFamily="18" charset="0"/>
              </a:rPr>
              <a:t> валютного </a:t>
            </a:r>
            <a:r>
              <a:rPr lang="ru-RU" sz="900" dirty="0" err="1">
                <a:latin typeface="Georgia" panose="02040502050405020303" pitchFamily="18" charset="0"/>
              </a:rPr>
              <a:t>рахунка</a:t>
            </a:r>
            <a:r>
              <a:rPr lang="ru-RU" sz="900" dirty="0">
                <a:latin typeface="Georgia" panose="02040502050405020303" pitchFamily="18" charset="0"/>
              </a:rPr>
              <a:t> в </a:t>
            </a:r>
            <a:r>
              <a:rPr lang="ru-RU" sz="900" dirty="0" err="1">
                <a:latin typeface="Georgia" panose="02040502050405020303" pitchFamily="18" charset="0"/>
              </a:rPr>
              <a:t>установі</a:t>
            </a:r>
            <a:r>
              <a:rPr lang="ru-RU" sz="900" dirty="0">
                <a:latin typeface="Georgia" panose="02040502050405020303" pitchFamily="18" charset="0"/>
              </a:rPr>
              <a:t> банку-нерезидента»;</a:t>
            </a: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агентство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20.08.2021 № 539/21 «Про </a:t>
            </a:r>
            <a:r>
              <a:rPr lang="ru-RU" sz="900" dirty="0" err="1">
                <a:latin typeface="Georgia" panose="02040502050405020303" pitchFamily="18" charset="0"/>
              </a:rPr>
              <a:t>затвердження</a:t>
            </a:r>
            <a:r>
              <a:rPr lang="ru-RU" sz="900" dirty="0">
                <a:latin typeface="Georgia" panose="02040502050405020303" pitchFamily="18" charset="0"/>
              </a:rPr>
              <a:t> Порядку </a:t>
            </a:r>
            <a:r>
              <a:rPr lang="ru-RU" sz="900" dirty="0" err="1">
                <a:latin typeface="Georgia" panose="02040502050405020303" pitchFamily="18" charset="0"/>
              </a:rPr>
              <a:t>перевірки</a:t>
            </a:r>
            <a:r>
              <a:rPr lang="ru-RU" sz="900" dirty="0">
                <a:latin typeface="Georgia" panose="02040502050405020303" pitchFamily="18" charset="0"/>
              </a:rPr>
              <a:t> факту </a:t>
            </a:r>
            <a:r>
              <a:rPr lang="ru-RU" sz="900" dirty="0" err="1">
                <a:latin typeface="Georgia" panose="02040502050405020303" pitchFamily="18" charset="0"/>
              </a:rPr>
              <a:t>подання</a:t>
            </a:r>
            <a:r>
              <a:rPr lang="ru-RU" sz="900" dirty="0">
                <a:latin typeface="Georgia" panose="02040502050405020303" pitchFamily="18" charset="0"/>
              </a:rPr>
              <a:t> </a:t>
            </a:r>
            <a:r>
              <a:rPr lang="ru-RU" sz="900" dirty="0" err="1">
                <a:latin typeface="Georgia" panose="02040502050405020303" pitchFamily="18" charset="0"/>
              </a:rPr>
              <a:t>суб'єктами</a:t>
            </a:r>
            <a:r>
              <a:rPr lang="ru-RU" sz="900" dirty="0">
                <a:latin typeface="Georgia" panose="02040502050405020303" pitchFamily="18" charset="0"/>
              </a:rPr>
              <a:t> </a:t>
            </a:r>
            <a:r>
              <a:rPr lang="ru-RU" sz="900" dirty="0" err="1">
                <a:latin typeface="Georgia" panose="02040502050405020303" pitchFamily="18" charset="0"/>
              </a:rPr>
              <a:t>декларування</a:t>
            </a:r>
            <a:r>
              <a:rPr lang="ru-RU" sz="900" dirty="0">
                <a:latin typeface="Georgia" panose="02040502050405020303" pitchFamily="18" charset="0"/>
              </a:rPr>
              <a:t> </a:t>
            </a:r>
            <a:r>
              <a:rPr lang="ru-RU" sz="900" dirty="0" err="1">
                <a:latin typeface="Georgia" panose="02040502050405020303" pitchFamily="18" charset="0"/>
              </a:rPr>
              <a:t>декларацій</a:t>
            </a:r>
            <a:r>
              <a:rPr lang="ru-RU" sz="900" dirty="0">
                <a:latin typeface="Georgia" panose="02040502050405020303" pitchFamily="18" charset="0"/>
              </a:rPr>
              <a:t> </a:t>
            </a:r>
            <a:r>
              <a:rPr lang="ru-RU" sz="900" dirty="0" err="1">
                <a:latin typeface="Georgia" panose="02040502050405020303" pitchFamily="18" charset="0"/>
              </a:rPr>
              <a:t>відповідно</a:t>
            </a:r>
            <a:r>
              <a:rPr lang="ru-RU" sz="900" dirty="0">
                <a:latin typeface="Georgia" panose="02040502050405020303" pitchFamily="18" charset="0"/>
              </a:rPr>
              <a:t> до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та </a:t>
            </a:r>
            <a:r>
              <a:rPr lang="ru-RU" sz="900" dirty="0" err="1">
                <a:latin typeface="Georgia" panose="02040502050405020303" pitchFamily="18" charset="0"/>
              </a:rPr>
              <a:t>повідомлення</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про </a:t>
            </a:r>
            <a:r>
              <a:rPr lang="ru-RU" sz="900" dirty="0" err="1">
                <a:latin typeface="Georgia" panose="02040502050405020303" pitchFamily="18" charset="0"/>
              </a:rPr>
              <a:t>випадки</a:t>
            </a:r>
            <a:r>
              <a:rPr lang="ru-RU" sz="900" dirty="0">
                <a:latin typeface="Georgia" panose="02040502050405020303" pitchFamily="18" charset="0"/>
              </a:rPr>
              <a:t> </a:t>
            </a:r>
            <a:r>
              <a:rPr lang="ru-RU" sz="900" dirty="0" err="1">
                <a:latin typeface="Georgia" panose="02040502050405020303" pitchFamily="18" charset="0"/>
              </a:rPr>
              <a:t>неподання</a:t>
            </a:r>
            <a:r>
              <a:rPr lang="ru-RU" sz="900" dirty="0">
                <a:latin typeface="Georgia" panose="02040502050405020303" pitchFamily="18" charset="0"/>
              </a:rPr>
              <a:t> </a:t>
            </a:r>
            <a:r>
              <a:rPr lang="ru-RU" sz="900" dirty="0" err="1">
                <a:latin typeface="Georgia" panose="02040502050405020303" pitchFamily="18" charset="0"/>
              </a:rPr>
              <a:t>чи</a:t>
            </a:r>
            <a:r>
              <a:rPr lang="ru-RU" sz="900" dirty="0">
                <a:latin typeface="Georgia" panose="02040502050405020303" pitchFamily="18" charset="0"/>
              </a:rPr>
              <a:t> </a:t>
            </a:r>
            <a:r>
              <a:rPr lang="ru-RU" sz="900" dirty="0" err="1">
                <a:latin typeface="Georgia" panose="02040502050405020303" pitchFamily="18" charset="0"/>
              </a:rPr>
              <a:t>несвоєчасного</a:t>
            </a:r>
            <a:r>
              <a:rPr lang="ru-RU" sz="900" dirty="0">
                <a:latin typeface="Georgia" panose="02040502050405020303" pitchFamily="18" charset="0"/>
              </a:rPr>
              <a:t> </a:t>
            </a:r>
            <a:r>
              <a:rPr lang="ru-RU" sz="900" dirty="0" err="1">
                <a:latin typeface="Georgia" panose="02040502050405020303" pitchFamily="18" charset="0"/>
              </a:rPr>
              <a:t>подання</a:t>
            </a:r>
            <a:r>
              <a:rPr lang="ru-RU" sz="900" dirty="0">
                <a:latin typeface="Georgia" panose="02040502050405020303" pitchFamily="18" charset="0"/>
              </a:rPr>
              <a:t> таких </a:t>
            </a:r>
            <a:r>
              <a:rPr lang="ru-RU" sz="900" dirty="0" err="1">
                <a:latin typeface="Georgia" panose="02040502050405020303" pitchFamily="18" charset="0"/>
              </a:rPr>
              <a:t>декларацій</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Наказ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28.12.2021 №830/21 «Про </a:t>
            </a:r>
            <a:r>
              <a:rPr lang="ru-RU" sz="900" dirty="0" err="1">
                <a:latin typeface="Georgia" panose="02040502050405020303" pitchFamily="18" charset="0"/>
              </a:rPr>
              <a:t>вдосконалення</a:t>
            </a:r>
            <a:r>
              <a:rPr lang="ru-RU" sz="900" dirty="0">
                <a:latin typeface="Georgia" panose="02040502050405020303" pitchFamily="18" charset="0"/>
              </a:rPr>
              <a:t> </a:t>
            </a:r>
            <a:r>
              <a:rPr lang="ru-RU" sz="900" dirty="0" err="1">
                <a:latin typeface="Georgia" panose="02040502050405020303" pitchFamily="18" charset="0"/>
              </a:rPr>
              <a:t>процесу</a:t>
            </a:r>
            <a:r>
              <a:rPr lang="ru-RU" sz="900" dirty="0">
                <a:latin typeface="Georgia" panose="02040502050405020303" pitchFamily="18" charset="0"/>
              </a:rPr>
              <a:t> </a:t>
            </a:r>
            <a:r>
              <a:rPr lang="ru-RU" sz="900" dirty="0" err="1">
                <a:latin typeface="Georgia" panose="02040502050405020303" pitchFamily="18" charset="0"/>
              </a:rPr>
              <a:t>управління</a:t>
            </a:r>
            <a:r>
              <a:rPr lang="ru-RU" sz="900" dirty="0">
                <a:latin typeface="Georgia" panose="02040502050405020303" pitchFamily="18" charset="0"/>
              </a:rPr>
              <a:t> </a:t>
            </a:r>
            <a:r>
              <a:rPr lang="ru-RU" sz="900" dirty="0" err="1">
                <a:latin typeface="Georgia" panose="02040502050405020303" pitchFamily="18" charset="0"/>
              </a:rPr>
              <a:t>корупційними</a:t>
            </a:r>
            <a:r>
              <a:rPr lang="ru-RU" sz="900" dirty="0">
                <a:latin typeface="Georgia" panose="02040502050405020303" pitchFamily="18" charset="0"/>
              </a:rPr>
              <a:t> </a:t>
            </a:r>
            <a:r>
              <a:rPr lang="ru-RU" sz="900" dirty="0" err="1">
                <a:latin typeface="Georgia" panose="02040502050405020303" pitchFamily="18" charset="0"/>
              </a:rPr>
              <a:t>ризиками</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03.06.2020 № 3 «</a:t>
            </a:r>
            <a:r>
              <a:rPr lang="ru-RU" sz="900" dirty="0" err="1">
                <a:latin typeface="Georgia" panose="02040502050405020303" pitchFamily="18" charset="0"/>
              </a:rPr>
              <a:t>Щодо</a:t>
            </a:r>
            <a:r>
              <a:rPr lang="ru-RU" sz="900" dirty="0">
                <a:latin typeface="Georgia" panose="02040502050405020303" pitchFamily="18" charset="0"/>
              </a:rPr>
              <a:t> порядку </a:t>
            </a:r>
            <a:r>
              <a:rPr lang="ru-RU" sz="900" dirty="0" err="1">
                <a:latin typeface="Georgia" panose="02040502050405020303" pitchFamily="18" charset="0"/>
              </a:rPr>
              <a:t>дій</a:t>
            </a:r>
            <a:r>
              <a:rPr lang="ru-RU" sz="900" dirty="0">
                <a:latin typeface="Georgia" panose="02040502050405020303" pitchFamily="18" charset="0"/>
              </a:rPr>
              <a:t> </a:t>
            </a:r>
            <a:r>
              <a:rPr lang="ru-RU" sz="900" dirty="0" err="1">
                <a:latin typeface="Georgia" panose="02040502050405020303" pitchFamily="18" charset="0"/>
              </a:rPr>
              <a:t>державних</a:t>
            </a:r>
            <a:r>
              <a:rPr lang="ru-RU" sz="900" dirty="0">
                <a:latin typeface="Georgia" panose="02040502050405020303" pitchFamily="18" charset="0"/>
              </a:rPr>
              <a:t> </a:t>
            </a:r>
            <a:r>
              <a:rPr lang="ru-RU" sz="900" dirty="0" err="1">
                <a:latin typeface="Georgia" panose="02040502050405020303" pitchFamily="18" charset="0"/>
              </a:rPr>
              <a:t>органів</a:t>
            </a:r>
            <a:r>
              <a:rPr lang="ru-RU" sz="900" dirty="0">
                <a:latin typeface="Georgia" panose="02040502050405020303" pitchFamily="18" charset="0"/>
              </a:rPr>
              <a:t> </a:t>
            </a:r>
            <a:r>
              <a:rPr lang="ru-RU" sz="900" dirty="0" err="1">
                <a:latin typeface="Georgia" panose="02040502050405020303" pitchFamily="18" charset="0"/>
              </a:rPr>
              <a:t>після</a:t>
            </a:r>
            <a:r>
              <a:rPr lang="ru-RU" sz="900" dirty="0">
                <a:latin typeface="Georgia" panose="02040502050405020303" pitchFamily="18" charset="0"/>
              </a:rPr>
              <a:t> </a:t>
            </a:r>
            <a:r>
              <a:rPr lang="ru-RU" sz="900" dirty="0" err="1">
                <a:latin typeface="Georgia" panose="02040502050405020303" pitchFamily="18" charset="0"/>
              </a:rPr>
              <a:t>визнання</a:t>
            </a:r>
            <a:r>
              <a:rPr lang="ru-RU" sz="900" dirty="0">
                <a:latin typeface="Georgia" panose="02040502050405020303" pitchFamily="18" charset="0"/>
              </a:rPr>
              <a:t> </a:t>
            </a:r>
            <a:r>
              <a:rPr lang="ru-RU" sz="900" dirty="0" err="1">
                <a:latin typeface="Georgia" panose="02040502050405020303" pitchFamily="18" charset="0"/>
              </a:rPr>
              <a:t>державних</a:t>
            </a:r>
            <a:r>
              <a:rPr lang="ru-RU" sz="900" dirty="0">
                <a:latin typeface="Georgia" panose="02040502050405020303" pitchFamily="18" charset="0"/>
              </a:rPr>
              <a:t> </a:t>
            </a:r>
            <a:r>
              <a:rPr lang="ru-RU" sz="900" dirty="0" err="1">
                <a:latin typeface="Georgia" panose="02040502050405020303" pitchFamily="18" charset="0"/>
              </a:rPr>
              <a:t>службовців</a:t>
            </a:r>
            <a:r>
              <a:rPr lang="ru-RU" sz="900" dirty="0">
                <a:latin typeface="Georgia" panose="02040502050405020303" pitchFamily="18" charset="0"/>
              </a:rPr>
              <a:t> судом </a:t>
            </a:r>
            <a:r>
              <a:rPr lang="ru-RU" sz="900" dirty="0" err="1">
                <a:latin typeface="Georgia" panose="02040502050405020303" pitchFamily="18" charset="0"/>
              </a:rPr>
              <a:t>винними</a:t>
            </a:r>
            <a:r>
              <a:rPr lang="ru-RU" sz="900" dirty="0">
                <a:latin typeface="Georgia" panose="02040502050405020303" pitchFamily="18" charset="0"/>
              </a:rPr>
              <a:t> у </a:t>
            </a:r>
            <a:r>
              <a:rPr lang="ru-RU" sz="900" dirty="0" err="1">
                <a:latin typeface="Georgia" panose="02040502050405020303" pitchFamily="18" charset="0"/>
              </a:rPr>
              <a:t>вчиненні</a:t>
            </a:r>
            <a:r>
              <a:rPr lang="ru-RU" sz="900" dirty="0">
                <a:latin typeface="Georgia" panose="02040502050405020303" pitchFamily="18" charset="0"/>
              </a:rPr>
              <a:t> </a:t>
            </a:r>
            <a:r>
              <a:rPr lang="ru-RU" sz="900" dirty="0" err="1">
                <a:latin typeface="Georgia" panose="02040502050405020303" pitchFamily="18" charset="0"/>
              </a:rPr>
              <a:t>корупційного</a:t>
            </a:r>
            <a:r>
              <a:rPr lang="ru-RU" sz="900" dirty="0">
                <a:latin typeface="Georgia" panose="02040502050405020303" pitchFamily="18" charset="0"/>
              </a:rPr>
              <a:t> </a:t>
            </a:r>
            <a:r>
              <a:rPr lang="ru-RU" sz="900" dirty="0" err="1">
                <a:latin typeface="Georgia" panose="02040502050405020303" pitchFamily="18" charset="0"/>
              </a:rPr>
              <a:t>правопорушення</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правопорушення</a:t>
            </a:r>
            <a:r>
              <a:rPr lang="ru-RU" sz="900" dirty="0">
                <a:latin typeface="Georgia" panose="02040502050405020303" pitchFamily="18" charset="0"/>
              </a:rPr>
              <a:t> </a:t>
            </a:r>
            <a:r>
              <a:rPr lang="ru-RU" sz="900" dirty="0" err="1">
                <a:latin typeface="Georgia" panose="02040502050405020303" pitchFamily="18" charset="0"/>
              </a:rPr>
              <a:t>пов'язаного</a:t>
            </a:r>
            <a:r>
              <a:rPr lang="ru-RU" sz="900" dirty="0">
                <a:latin typeface="Georgia" panose="02040502050405020303" pitchFamily="18" charset="0"/>
              </a:rPr>
              <a:t> з </a:t>
            </a:r>
            <a:r>
              <a:rPr lang="ru-RU" sz="900" dirty="0" err="1">
                <a:latin typeface="Georgia" panose="02040502050405020303" pitchFamily="18" charset="0"/>
              </a:rPr>
              <a:t>корупцією</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09.07.2020 № 6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надання</a:t>
            </a:r>
            <a:r>
              <a:rPr lang="ru-RU" sz="900" dirty="0">
                <a:latin typeface="Georgia" panose="02040502050405020303" pitchFamily="18" charset="0"/>
              </a:rPr>
              <a:t> </a:t>
            </a:r>
            <a:r>
              <a:rPr lang="ru-RU" sz="900" dirty="0" err="1">
                <a:latin typeface="Georgia" panose="02040502050405020303" pitchFamily="18" charset="0"/>
              </a:rPr>
              <a:t>викривачам</a:t>
            </a:r>
            <a:r>
              <a:rPr lang="ru-RU" sz="900" dirty="0">
                <a:latin typeface="Georgia" panose="02040502050405020303" pitchFamily="18" charset="0"/>
              </a:rPr>
              <a:t> </a:t>
            </a:r>
            <a:r>
              <a:rPr lang="ru-RU" sz="900" dirty="0" err="1">
                <a:latin typeface="Georgia" panose="02040502050405020303" pitchFamily="18" charset="0"/>
              </a:rPr>
              <a:t>безоплатної</a:t>
            </a:r>
            <a:r>
              <a:rPr lang="ru-RU" sz="900" dirty="0">
                <a:latin typeface="Georgia" panose="02040502050405020303" pitchFamily="18" charset="0"/>
              </a:rPr>
              <a:t> </a:t>
            </a:r>
            <a:r>
              <a:rPr lang="ru-RU" sz="900" dirty="0" err="1">
                <a:latin typeface="Georgia" panose="02040502050405020303" pitchFamily="18" charset="0"/>
              </a:rPr>
              <a:t>вторинної</a:t>
            </a:r>
            <a:r>
              <a:rPr lang="ru-RU" sz="900" dirty="0">
                <a:latin typeface="Georgia" panose="02040502050405020303" pitchFamily="18" charset="0"/>
              </a:rPr>
              <a:t> </a:t>
            </a:r>
            <a:r>
              <a:rPr lang="ru-RU" sz="900" dirty="0" err="1">
                <a:latin typeface="Georgia" panose="02040502050405020303" pitchFamily="18" charset="0"/>
              </a:rPr>
              <a:t>правової</a:t>
            </a:r>
            <a:r>
              <a:rPr lang="ru-RU" sz="900" dirty="0">
                <a:latin typeface="Georgia" panose="02040502050405020303" pitchFamily="18" charset="0"/>
              </a:rPr>
              <a:t> </a:t>
            </a:r>
            <a:r>
              <a:rPr lang="ru-RU" sz="900" dirty="0" err="1">
                <a:latin typeface="Georgia" panose="02040502050405020303" pitchFamily="18" charset="0"/>
              </a:rPr>
              <a:t>допомоги</a:t>
            </a:r>
            <a:r>
              <a:rPr lang="ru-RU" sz="900" dirty="0">
                <a:latin typeface="Georgia" panose="02040502050405020303" pitchFamily="18" charset="0"/>
              </a:rPr>
              <a:t>"; </a:t>
            </a:r>
            <a:endParaRPr lang="ru-RU" sz="1000" dirty="0">
              <a:latin typeface="Georgia" panose="02040502050405020303" pitchFamily="18" charset="0"/>
            </a:endParaRPr>
          </a:p>
        </p:txBody>
      </p:sp>
    </p:spTree>
    <p:extLst>
      <p:ext uri="{BB962C8B-B14F-4D97-AF65-F5344CB8AC3E}">
        <p14:creationId xmlns:p14="http://schemas.microsoft.com/office/powerpoint/2010/main" val="3282553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280920" cy="6186309"/>
          </a:xfrm>
          <a:prstGeom prst="rect">
            <a:avLst/>
          </a:prstGeom>
        </p:spPr>
        <p:txBody>
          <a:bodyPr wrap="square">
            <a:spAutoFit/>
          </a:bodyPr>
          <a:lstStyle/>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24.02.2021 № 4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забезпечення</a:t>
            </a:r>
            <a:r>
              <a:rPr lang="ru-RU" sz="900" dirty="0">
                <a:latin typeface="Georgia" panose="02040502050405020303" pitchFamily="18" charset="0"/>
              </a:rPr>
              <a:t> права </a:t>
            </a:r>
            <a:r>
              <a:rPr lang="ru-RU" sz="900" dirty="0" err="1">
                <a:latin typeface="Georgia" panose="02040502050405020303" pitchFamily="18" charset="0"/>
              </a:rPr>
              <a:t>викривача</a:t>
            </a:r>
            <a:r>
              <a:rPr lang="ru-RU" sz="900" dirty="0">
                <a:latin typeface="Georgia" panose="02040502050405020303" pitchFamily="18" charset="0"/>
              </a:rPr>
              <a:t> на </a:t>
            </a:r>
            <a:r>
              <a:rPr lang="ru-RU" sz="900" dirty="0" err="1">
                <a:latin typeface="Georgia" panose="02040502050405020303" pitchFamily="18" charset="0"/>
              </a:rPr>
              <a:t>конфіденційність</a:t>
            </a:r>
            <a:r>
              <a:rPr lang="ru-RU" sz="900" dirty="0">
                <a:latin typeface="Georgia" panose="02040502050405020303" pitchFamily="18" charset="0"/>
              </a:rPr>
              <a:t> та </a:t>
            </a:r>
            <a:r>
              <a:rPr lang="ru-RU" sz="900" dirty="0" err="1">
                <a:latin typeface="Georgia" panose="02040502050405020303" pitchFamily="18" charset="0"/>
              </a:rPr>
              <a:t>анонімність</a:t>
            </a:r>
            <a:r>
              <a:rPr lang="ru-RU" sz="900" dirty="0">
                <a:latin typeface="Georgia" panose="02040502050405020303" pitchFamily="18" charset="0"/>
              </a:rPr>
              <a:t>"; </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18.06.2021 № 6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забезпечення</a:t>
            </a:r>
            <a:r>
              <a:rPr lang="ru-RU" sz="900" dirty="0">
                <a:latin typeface="Georgia" panose="02040502050405020303" pitchFamily="18" charset="0"/>
              </a:rPr>
              <a:t> права </a:t>
            </a:r>
            <a:r>
              <a:rPr lang="ru-RU" sz="900" dirty="0" err="1">
                <a:latin typeface="Georgia" panose="02040502050405020303" pitchFamily="18" charset="0"/>
              </a:rPr>
              <a:t>викривача</a:t>
            </a:r>
            <a:r>
              <a:rPr lang="ru-RU" sz="900" dirty="0">
                <a:latin typeface="Georgia" panose="02040502050405020303" pitchFamily="18" charset="0"/>
              </a:rPr>
              <a:t> на </a:t>
            </a:r>
            <a:r>
              <a:rPr lang="ru-RU" sz="900" dirty="0" err="1">
                <a:latin typeface="Georgia" panose="02040502050405020303" pitchFamily="18" charset="0"/>
              </a:rPr>
              <a:t>отримання</a:t>
            </a:r>
            <a:r>
              <a:rPr lang="ru-RU" sz="900" dirty="0">
                <a:latin typeface="Georgia" panose="02040502050405020303" pitchFamily="18" charset="0"/>
              </a:rPr>
              <a:t> </a:t>
            </a:r>
            <a:r>
              <a:rPr lang="ru-RU" sz="900" dirty="0" err="1">
                <a:latin typeface="Georgia" panose="02040502050405020303" pitchFamily="18" charset="0"/>
              </a:rPr>
              <a:t>інформації</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29.11.2021 № 11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заходів</a:t>
            </a:r>
            <a:r>
              <a:rPr lang="ru-RU" sz="900" dirty="0">
                <a:latin typeface="Georgia" panose="02040502050405020303" pitchFamily="18" charset="0"/>
              </a:rPr>
              <a:t> </a:t>
            </a:r>
            <a:r>
              <a:rPr lang="ru-RU" sz="900" dirty="0" err="1">
                <a:latin typeface="Georgia" panose="02040502050405020303" pitchFamily="18" charset="0"/>
              </a:rPr>
              <a:t>фінансового</a:t>
            </a:r>
            <a:r>
              <a:rPr lang="ru-RU" sz="900" dirty="0">
                <a:latin typeface="Georgia" panose="02040502050405020303" pitchFamily="18" charset="0"/>
              </a:rPr>
              <a:t> контролю (</a:t>
            </a:r>
            <a:r>
              <a:rPr lang="ru-RU" sz="900" dirty="0" err="1">
                <a:latin typeface="Georgia" panose="02040502050405020303" pitchFamily="18" charset="0"/>
              </a:rPr>
              <a:t>подання</a:t>
            </a:r>
            <a:r>
              <a:rPr lang="ru-RU" sz="900" dirty="0">
                <a:latin typeface="Georgia" panose="02040502050405020303" pitchFamily="18" charset="0"/>
              </a:rPr>
              <a:t> </a:t>
            </a:r>
            <a:r>
              <a:rPr lang="ru-RU" sz="900" dirty="0" err="1">
                <a:latin typeface="Georgia" panose="02040502050405020303" pitchFamily="18" charset="0"/>
              </a:rPr>
              <a:t>декларації</a:t>
            </a:r>
            <a:r>
              <a:rPr lang="ru-RU" sz="900" dirty="0">
                <a:latin typeface="Georgia" panose="02040502050405020303" pitchFamily="18" charset="0"/>
              </a:rPr>
              <a:t>, </a:t>
            </a:r>
            <a:r>
              <a:rPr lang="ru-RU" sz="900" dirty="0" err="1">
                <a:latin typeface="Georgia" panose="02040502050405020303" pitchFamily="18" charset="0"/>
              </a:rPr>
              <a:t>повідомлення</a:t>
            </a:r>
            <a:r>
              <a:rPr lang="ru-RU" sz="900" dirty="0">
                <a:latin typeface="Georgia" panose="02040502050405020303" pitchFamily="18" charset="0"/>
              </a:rPr>
              <a:t> про </a:t>
            </a:r>
            <a:r>
              <a:rPr lang="ru-RU" sz="900" dirty="0" err="1">
                <a:latin typeface="Georgia" panose="02040502050405020303" pitchFamily="18" charset="0"/>
              </a:rPr>
              <a:t>суттєві</a:t>
            </a:r>
            <a:r>
              <a:rPr lang="ru-RU" sz="900" dirty="0">
                <a:latin typeface="Georgia" panose="02040502050405020303" pitchFamily="18" charset="0"/>
              </a:rPr>
              <a:t> </a:t>
            </a:r>
            <a:r>
              <a:rPr lang="ru-RU" sz="900" dirty="0" err="1">
                <a:latin typeface="Georgia" panose="02040502050405020303" pitchFamily="18" charset="0"/>
              </a:rPr>
              <a:t>зміни</a:t>
            </a:r>
            <a:r>
              <a:rPr lang="ru-RU" sz="900" dirty="0">
                <a:latin typeface="Georgia" panose="02040502050405020303" pitchFamily="18" charset="0"/>
              </a:rPr>
              <a:t> в </a:t>
            </a:r>
            <a:r>
              <a:rPr lang="ru-RU" sz="900" dirty="0" err="1">
                <a:latin typeface="Georgia" panose="02040502050405020303" pitchFamily="18" charset="0"/>
              </a:rPr>
              <a:t>майновому</a:t>
            </a:r>
            <a:r>
              <a:rPr lang="ru-RU" sz="900" dirty="0">
                <a:latin typeface="Georgia" panose="02040502050405020303" pitchFamily="18" charset="0"/>
              </a:rPr>
              <a:t> </a:t>
            </a:r>
            <a:r>
              <a:rPr lang="ru-RU" sz="900" dirty="0" err="1">
                <a:latin typeface="Georgia" panose="02040502050405020303" pitchFamily="18" charset="0"/>
              </a:rPr>
              <a:t>стані</a:t>
            </a:r>
            <a:r>
              <a:rPr lang="ru-RU" sz="900" dirty="0">
                <a:latin typeface="Georgia" panose="02040502050405020303" pitchFamily="18" charset="0"/>
              </a:rPr>
              <a:t>, </a:t>
            </a:r>
            <a:r>
              <a:rPr lang="ru-RU" sz="900" dirty="0" err="1">
                <a:latin typeface="Georgia" panose="02040502050405020303" pitchFamily="18" charset="0"/>
              </a:rPr>
              <a:t>повідомлення</a:t>
            </a:r>
            <a:r>
              <a:rPr lang="ru-RU" sz="900" dirty="0">
                <a:latin typeface="Georgia" panose="02040502050405020303" pitchFamily="18" charset="0"/>
              </a:rPr>
              <a:t> про </a:t>
            </a:r>
            <a:r>
              <a:rPr lang="ru-RU" sz="900" dirty="0" err="1">
                <a:latin typeface="Georgia" panose="02040502050405020303" pitchFamily="18" charset="0"/>
              </a:rPr>
              <a:t>відкриття</a:t>
            </a:r>
            <a:r>
              <a:rPr lang="ru-RU" sz="900" dirty="0">
                <a:latin typeface="Georgia" panose="02040502050405020303" pitchFamily="18" charset="0"/>
              </a:rPr>
              <a:t> валютного </a:t>
            </a:r>
            <a:r>
              <a:rPr lang="ru-RU" sz="900" dirty="0" err="1">
                <a:latin typeface="Georgia" panose="02040502050405020303" pitchFamily="18" charset="0"/>
              </a:rPr>
              <a:t>рахунку</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28.02.2022 № 2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заходів</a:t>
            </a:r>
            <a:r>
              <a:rPr lang="ru-RU" sz="900" dirty="0">
                <a:latin typeface="Georgia" panose="02040502050405020303" pitchFamily="18" charset="0"/>
              </a:rPr>
              <a:t> </a:t>
            </a:r>
            <a:r>
              <a:rPr lang="ru-RU" sz="900" dirty="0" err="1">
                <a:latin typeface="Georgia" panose="02040502050405020303" pitchFamily="18" charset="0"/>
              </a:rPr>
              <a:t>фінансового</a:t>
            </a:r>
            <a:r>
              <a:rPr lang="ru-RU" sz="900" dirty="0">
                <a:latin typeface="Georgia" panose="02040502050405020303" pitchFamily="18" charset="0"/>
              </a:rPr>
              <a:t> контролю в </a:t>
            </a:r>
            <a:r>
              <a:rPr lang="ru-RU" sz="900" dirty="0" err="1">
                <a:latin typeface="Georgia" panose="02040502050405020303" pitchFamily="18" charset="0"/>
              </a:rPr>
              <a:t>умовах</a:t>
            </a:r>
            <a:r>
              <a:rPr lang="ru-RU" sz="900" dirty="0">
                <a:latin typeface="Georgia" panose="02040502050405020303" pitchFamily="18" charset="0"/>
              </a:rPr>
              <a:t> </a:t>
            </a:r>
            <a:r>
              <a:rPr lang="ru-RU" sz="900" dirty="0" err="1">
                <a:latin typeface="Georgia" panose="02040502050405020303" pitchFamily="18" charset="0"/>
              </a:rPr>
              <a:t>воєнного</a:t>
            </a:r>
            <a:r>
              <a:rPr lang="ru-RU" sz="900" dirty="0">
                <a:latin typeface="Georgia" panose="02040502050405020303" pitchFamily="18" charset="0"/>
              </a:rPr>
              <a:t> стану»»;</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07.03.2022 № 4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заходів</a:t>
            </a:r>
            <a:r>
              <a:rPr lang="ru-RU" sz="900" dirty="0">
                <a:latin typeface="Georgia" panose="02040502050405020303" pitchFamily="18" charset="0"/>
              </a:rPr>
              <a:t> </a:t>
            </a:r>
            <a:r>
              <a:rPr lang="ru-RU" sz="900" dirty="0" err="1">
                <a:latin typeface="Georgia" panose="02040502050405020303" pitchFamily="18" charset="0"/>
              </a:rPr>
              <a:t>фінансового</a:t>
            </a:r>
            <a:r>
              <a:rPr lang="ru-RU" sz="900" dirty="0">
                <a:latin typeface="Georgia" panose="02040502050405020303" pitchFamily="18" charset="0"/>
              </a:rPr>
              <a:t> контролю в </a:t>
            </a:r>
            <a:r>
              <a:rPr lang="ru-RU" sz="900" dirty="0" err="1">
                <a:latin typeface="Georgia" panose="02040502050405020303" pitchFamily="18" charset="0"/>
              </a:rPr>
              <a:t>умовах</a:t>
            </a:r>
            <a:r>
              <a:rPr lang="ru-RU" sz="900" dirty="0">
                <a:latin typeface="Georgia" panose="02040502050405020303" pitchFamily="18" charset="0"/>
              </a:rPr>
              <a:t> </a:t>
            </a:r>
            <a:r>
              <a:rPr lang="ru-RU" sz="900" dirty="0" err="1">
                <a:latin typeface="Georgia" panose="02040502050405020303" pitchFamily="18" charset="0"/>
              </a:rPr>
              <a:t>воєнного</a:t>
            </a:r>
            <a:r>
              <a:rPr lang="ru-RU" sz="900" dirty="0">
                <a:latin typeface="Georgia" panose="02040502050405020303" pitchFamily="18" charset="0"/>
              </a:rPr>
              <a:t> стану (</a:t>
            </a:r>
            <a:r>
              <a:rPr lang="ru-RU" sz="900" dirty="0" err="1">
                <a:latin typeface="Georgia" panose="02040502050405020303" pitchFamily="18" charset="0"/>
              </a:rPr>
              <a:t>подання</a:t>
            </a:r>
            <a:r>
              <a:rPr lang="ru-RU" sz="900" dirty="0">
                <a:latin typeface="Georgia" panose="02040502050405020303" pitchFamily="18" charset="0"/>
              </a:rPr>
              <a:t> </a:t>
            </a:r>
            <a:r>
              <a:rPr lang="ru-RU" sz="900" dirty="0" err="1">
                <a:latin typeface="Georgia" panose="02040502050405020303" pitchFamily="18" charset="0"/>
              </a:rPr>
              <a:t>декларації</a:t>
            </a:r>
            <a:r>
              <a:rPr lang="ru-RU" sz="900" dirty="0">
                <a:latin typeface="Georgia" panose="02040502050405020303" pitchFamily="18" charset="0"/>
              </a:rPr>
              <a:t>, </a:t>
            </a:r>
            <a:r>
              <a:rPr lang="ru-RU" sz="900" dirty="0" err="1">
                <a:latin typeface="Georgia" panose="02040502050405020303" pitchFamily="18" charset="0"/>
              </a:rPr>
              <a:t>повідомлення</a:t>
            </a:r>
            <a:r>
              <a:rPr lang="ru-RU" sz="900" dirty="0">
                <a:latin typeface="Georgia" panose="02040502050405020303" pitchFamily="18" charset="0"/>
              </a:rPr>
              <a:t> про </a:t>
            </a:r>
            <a:r>
              <a:rPr lang="ru-RU" sz="900" dirty="0" err="1">
                <a:latin typeface="Georgia" panose="02040502050405020303" pitchFamily="18" charset="0"/>
              </a:rPr>
              <a:t>суттєві</a:t>
            </a:r>
            <a:r>
              <a:rPr lang="ru-RU" sz="900" dirty="0">
                <a:latin typeface="Georgia" panose="02040502050405020303" pitchFamily="18" charset="0"/>
              </a:rPr>
              <a:t> </a:t>
            </a:r>
            <a:r>
              <a:rPr lang="ru-RU" sz="900" dirty="0" err="1">
                <a:latin typeface="Georgia" panose="02040502050405020303" pitchFamily="18" charset="0"/>
              </a:rPr>
              <a:t>зміни</a:t>
            </a:r>
            <a:r>
              <a:rPr lang="ru-RU" sz="900" dirty="0">
                <a:latin typeface="Georgia" panose="02040502050405020303" pitchFamily="18" charset="0"/>
              </a:rPr>
              <a:t> в </a:t>
            </a:r>
            <a:r>
              <a:rPr lang="ru-RU" sz="900" dirty="0" err="1">
                <a:latin typeface="Georgia" panose="02040502050405020303" pitchFamily="18" charset="0"/>
              </a:rPr>
              <a:t>майновому</a:t>
            </a:r>
            <a:r>
              <a:rPr lang="ru-RU" sz="900" dirty="0">
                <a:latin typeface="Georgia" panose="02040502050405020303" pitchFamily="18" charset="0"/>
              </a:rPr>
              <a:t> </a:t>
            </a:r>
            <a:r>
              <a:rPr lang="ru-RU" sz="900" dirty="0" err="1">
                <a:latin typeface="Georgia" panose="02040502050405020303" pitchFamily="18" charset="0"/>
              </a:rPr>
              <a:t>стані</a:t>
            </a:r>
            <a:r>
              <a:rPr lang="ru-RU" sz="900" dirty="0">
                <a:latin typeface="Georgia" panose="02040502050405020303" pitchFamily="18" charset="0"/>
              </a:rPr>
              <a:t>, </a:t>
            </a:r>
            <a:r>
              <a:rPr lang="ru-RU" sz="900" dirty="0" err="1">
                <a:latin typeface="Georgia" panose="02040502050405020303" pitchFamily="18" charset="0"/>
              </a:rPr>
              <a:t>повідомлення</a:t>
            </a:r>
            <a:r>
              <a:rPr lang="ru-RU" sz="900" dirty="0">
                <a:latin typeface="Georgia" panose="02040502050405020303" pitchFamily="18" charset="0"/>
              </a:rPr>
              <a:t> про </a:t>
            </a:r>
            <a:r>
              <a:rPr lang="ru-RU" sz="900" dirty="0" err="1">
                <a:latin typeface="Georgia" panose="02040502050405020303" pitchFamily="18" charset="0"/>
              </a:rPr>
              <a:t>відкриття</a:t>
            </a:r>
            <a:r>
              <a:rPr lang="ru-RU" sz="900" dirty="0">
                <a:latin typeface="Georgia" panose="02040502050405020303" pitchFamily="18" charset="0"/>
              </a:rPr>
              <a:t> валютного </a:t>
            </a:r>
            <a:r>
              <a:rPr lang="ru-RU" sz="900" dirty="0" err="1">
                <a:latin typeface="Georgia" panose="02040502050405020303" pitchFamily="18" charset="0"/>
              </a:rPr>
              <a:t>рахунку</a:t>
            </a:r>
            <a:r>
              <a:rPr lang="ru-RU" sz="900" dirty="0">
                <a:latin typeface="Georgia" panose="02040502050405020303" pitchFamily="18" charset="0"/>
              </a:rPr>
              <a:t> в </a:t>
            </a:r>
            <a:r>
              <a:rPr lang="ru-RU" sz="900" dirty="0" err="1">
                <a:latin typeface="Georgia" panose="02040502050405020303" pitchFamily="18" charset="0"/>
              </a:rPr>
              <a:t>установі</a:t>
            </a:r>
            <a:r>
              <a:rPr lang="ru-RU" sz="900" dirty="0">
                <a:latin typeface="Georgia" panose="02040502050405020303" pitchFamily="18" charset="0"/>
              </a:rPr>
              <a:t> банку-нерезидента, </a:t>
            </a:r>
            <a:r>
              <a:rPr lang="ru-RU" sz="900" dirty="0" err="1">
                <a:latin typeface="Georgia" panose="02040502050405020303" pitchFamily="18" charset="0"/>
              </a:rPr>
              <a:t>проведення</a:t>
            </a:r>
            <a:r>
              <a:rPr lang="ru-RU" sz="900" dirty="0">
                <a:latin typeface="Georgia" panose="02040502050405020303" pitchFamily="18" charset="0"/>
              </a:rPr>
              <a:t> </a:t>
            </a:r>
            <a:r>
              <a:rPr lang="ru-RU" sz="900" dirty="0" err="1">
                <a:latin typeface="Georgia" panose="02040502050405020303" pitchFamily="18" charset="0"/>
              </a:rPr>
              <a:t>перевірок</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14.03.2022 № 6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дотримання</a:t>
            </a:r>
            <a:r>
              <a:rPr lang="ru-RU" sz="900" dirty="0">
                <a:latin typeface="Georgia" panose="02040502050405020303" pitchFamily="18" charset="0"/>
              </a:rPr>
              <a:t> </a:t>
            </a:r>
            <a:r>
              <a:rPr lang="ru-RU" sz="900" dirty="0" err="1">
                <a:latin typeface="Georgia" panose="02040502050405020303" pitchFamily="18" charset="0"/>
              </a:rPr>
              <a:t>обмежень</a:t>
            </a:r>
            <a:r>
              <a:rPr lang="ru-RU" sz="900" dirty="0">
                <a:latin typeface="Georgia" panose="02040502050405020303" pitchFamily="18" charset="0"/>
              </a:rPr>
              <a:t>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під</a:t>
            </a:r>
            <a:r>
              <a:rPr lang="ru-RU" sz="900" dirty="0">
                <a:latin typeface="Georgia" panose="02040502050405020303" pitchFamily="18" charset="0"/>
              </a:rPr>
              <a:t> час </a:t>
            </a:r>
            <a:r>
              <a:rPr lang="ru-RU" sz="900" dirty="0" err="1">
                <a:latin typeface="Georgia" panose="02040502050405020303" pitchFamily="18" charset="0"/>
              </a:rPr>
              <a:t>участі</a:t>
            </a:r>
            <a:r>
              <a:rPr lang="ru-RU" sz="900" dirty="0">
                <a:latin typeface="Georgia" panose="02040502050405020303" pitchFamily="18" charset="0"/>
              </a:rPr>
              <a:t> у </a:t>
            </a:r>
            <a:r>
              <a:rPr lang="ru-RU" sz="900" dirty="0" err="1">
                <a:latin typeface="Georgia" panose="02040502050405020303" pitchFamily="18" charset="0"/>
              </a:rPr>
              <a:t>обороні</a:t>
            </a:r>
            <a:r>
              <a:rPr lang="ru-RU" sz="900" dirty="0">
                <a:latin typeface="Georgia" panose="02040502050405020303" pitchFamily="18" charset="0"/>
              </a:rPr>
              <a:t> України»;</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01.06.2022 № 8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гарантій</a:t>
            </a:r>
            <a:r>
              <a:rPr lang="ru-RU" sz="900" dirty="0">
                <a:latin typeface="Georgia" panose="02040502050405020303" pitchFamily="18" charset="0"/>
              </a:rPr>
              <a:t> захисту </a:t>
            </a:r>
            <a:r>
              <a:rPr lang="ru-RU" sz="900" dirty="0" err="1">
                <a:latin typeface="Georgia" panose="02040502050405020303" pitchFamily="18" charset="0"/>
              </a:rPr>
              <a:t>трудових</a:t>
            </a:r>
            <a:r>
              <a:rPr lang="ru-RU" sz="900" dirty="0">
                <a:latin typeface="Georgia" panose="02040502050405020303" pitchFamily="18" charset="0"/>
              </a:rPr>
              <a:t> прав </a:t>
            </a:r>
            <a:r>
              <a:rPr lang="ru-RU" sz="900" dirty="0" err="1">
                <a:latin typeface="Georgia" panose="02040502050405020303" pitchFamily="18" charset="0"/>
              </a:rPr>
              <a:t>викривачів</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02.06.2022 № 9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внесення</a:t>
            </a:r>
            <a:r>
              <a:rPr lang="ru-RU" sz="900" dirty="0">
                <a:latin typeface="Georgia" panose="02040502050405020303" pitchFamily="18" charset="0"/>
              </a:rPr>
              <a:t> </a:t>
            </a:r>
            <a:r>
              <a:rPr lang="ru-RU" sz="900" dirty="0" err="1">
                <a:latin typeface="Georgia" panose="02040502050405020303" pitchFamily="18" charset="0"/>
              </a:rPr>
              <a:t>спеціально</a:t>
            </a:r>
            <a:r>
              <a:rPr lang="ru-RU" sz="900" dirty="0">
                <a:latin typeface="Georgia" panose="02040502050405020303" pitchFamily="18" charset="0"/>
              </a:rPr>
              <a:t> </a:t>
            </a:r>
            <a:r>
              <a:rPr lang="ru-RU" sz="900" dirty="0" err="1">
                <a:latin typeface="Georgia" panose="02040502050405020303" pitchFamily="18" charset="0"/>
              </a:rPr>
              <a:t>уповноваженними</a:t>
            </a:r>
            <a:r>
              <a:rPr lang="ru-RU" sz="900" dirty="0">
                <a:latin typeface="Georgia" panose="02040502050405020303" pitchFamily="18" charset="0"/>
              </a:rPr>
              <a:t> </a:t>
            </a:r>
            <a:r>
              <a:rPr lang="ru-RU" sz="900" dirty="0" err="1">
                <a:latin typeface="Georgia" panose="02040502050405020303" pitchFamily="18" charset="0"/>
              </a:rPr>
              <a:t>суб'єктами</a:t>
            </a:r>
            <a:r>
              <a:rPr lang="ru-RU" sz="900" dirty="0">
                <a:latin typeface="Georgia" panose="02040502050405020303" pitchFamily="18" charset="0"/>
              </a:rPr>
              <a:t> у </a:t>
            </a:r>
            <a:r>
              <a:rPr lang="ru-RU" sz="900" dirty="0" err="1">
                <a:latin typeface="Georgia" panose="02040502050405020303" pitchFamily="18" charset="0"/>
              </a:rPr>
              <a:t>сфері</a:t>
            </a:r>
            <a:r>
              <a:rPr lang="ru-RU" sz="900" dirty="0">
                <a:latin typeface="Georgia" panose="02040502050405020303" pitchFamily="18" charset="0"/>
              </a:rPr>
              <a:t> </a:t>
            </a:r>
            <a:r>
              <a:rPr lang="ru-RU" sz="900" dirty="0" err="1">
                <a:latin typeface="Georgia" panose="02040502050405020303" pitchFamily="18" charset="0"/>
              </a:rPr>
              <a:t>протидії</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подань</a:t>
            </a:r>
            <a:r>
              <a:rPr lang="ru-RU" sz="900" dirty="0">
                <a:latin typeface="Georgia" panose="02040502050405020303" pitchFamily="18" charset="0"/>
              </a:rPr>
              <a:t> про </a:t>
            </a:r>
            <a:r>
              <a:rPr lang="ru-RU" sz="900" dirty="0" err="1">
                <a:latin typeface="Georgia" panose="02040502050405020303" pitchFamily="18" charset="0"/>
              </a:rPr>
              <a:t>проведення</a:t>
            </a:r>
            <a:r>
              <a:rPr lang="ru-RU" sz="900" dirty="0">
                <a:latin typeface="Georgia" panose="02040502050405020303" pitchFamily="18" charset="0"/>
              </a:rPr>
              <a:t> </a:t>
            </a:r>
            <a:r>
              <a:rPr lang="ru-RU" sz="900" dirty="0" err="1">
                <a:latin typeface="Georgia" panose="02040502050405020303" pitchFamily="18" charset="0"/>
              </a:rPr>
              <a:t>службового</a:t>
            </a:r>
            <a:r>
              <a:rPr lang="ru-RU" sz="900" dirty="0">
                <a:latin typeface="Georgia" panose="02040502050405020303" pitchFamily="18" charset="0"/>
              </a:rPr>
              <a:t> </a:t>
            </a:r>
            <a:r>
              <a:rPr lang="ru-RU" sz="900" dirty="0" err="1">
                <a:latin typeface="Georgia" panose="02040502050405020303" pitchFamily="18" charset="0"/>
              </a:rPr>
              <a:t>розслідування</a:t>
            </a:r>
            <a:r>
              <a:rPr lang="ru-RU" sz="900" dirty="0">
                <a:latin typeface="Georgia" panose="02040502050405020303" pitchFamily="18" charset="0"/>
              </a:rPr>
              <a:t> з метою </a:t>
            </a:r>
            <a:r>
              <a:rPr lang="ru-RU" sz="900" dirty="0" err="1">
                <a:latin typeface="Georgia" panose="02040502050405020303" pitchFamily="18" charset="0"/>
              </a:rPr>
              <a:t>виявлення</a:t>
            </a:r>
            <a:r>
              <a:rPr lang="ru-RU" sz="900" dirty="0">
                <a:latin typeface="Georgia" panose="02040502050405020303" pitchFamily="18" charset="0"/>
              </a:rPr>
              <a:t> причин та умов, </a:t>
            </a:r>
            <a:r>
              <a:rPr lang="ru-RU" sz="900" dirty="0" err="1">
                <a:latin typeface="Georgia" panose="02040502050405020303" pitchFamily="18" charset="0"/>
              </a:rPr>
              <a:t>що</a:t>
            </a:r>
            <a:r>
              <a:rPr lang="ru-RU" sz="900" dirty="0">
                <a:latin typeface="Georgia" panose="02040502050405020303" pitchFamily="18" charset="0"/>
              </a:rPr>
              <a:t> </a:t>
            </a:r>
            <a:r>
              <a:rPr lang="ru-RU" sz="900" dirty="0" err="1">
                <a:latin typeface="Georgia" panose="02040502050405020303" pitchFamily="18" charset="0"/>
              </a:rPr>
              <a:t>сприяли</a:t>
            </a:r>
            <a:r>
              <a:rPr lang="ru-RU" sz="900" dirty="0">
                <a:latin typeface="Georgia" panose="02040502050405020303" pitchFamily="18" charset="0"/>
              </a:rPr>
              <a:t> </a:t>
            </a:r>
            <a:r>
              <a:rPr lang="ru-RU" sz="900" dirty="0" err="1">
                <a:latin typeface="Georgia" panose="02040502050405020303" pitchFamily="18" charset="0"/>
              </a:rPr>
              <a:t>вчиненню</a:t>
            </a:r>
            <a:r>
              <a:rPr lang="ru-RU" sz="900" dirty="0">
                <a:latin typeface="Georgia" panose="02040502050405020303" pitchFamily="18" charset="0"/>
              </a:rPr>
              <a:t> </a:t>
            </a:r>
            <a:r>
              <a:rPr lang="ru-RU" sz="900" dirty="0" err="1">
                <a:latin typeface="Georgia" panose="02040502050405020303" pitchFamily="18" charset="0"/>
              </a:rPr>
              <a:t>корупційного</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пов'язаного</a:t>
            </a:r>
            <a:r>
              <a:rPr lang="ru-RU" sz="900" dirty="0">
                <a:latin typeface="Georgia" panose="02040502050405020303" pitchFamily="18" charset="0"/>
              </a:rPr>
              <a:t> з </a:t>
            </a:r>
            <a:r>
              <a:rPr lang="ru-RU" sz="900" dirty="0" err="1">
                <a:latin typeface="Georgia" panose="02040502050405020303" pitchFamily="18" charset="0"/>
              </a:rPr>
              <a:t>корупцією</a:t>
            </a:r>
            <a:r>
              <a:rPr lang="ru-RU" sz="900" dirty="0">
                <a:latin typeface="Georgia" panose="02040502050405020303" pitchFamily="18" charset="0"/>
              </a:rPr>
              <a:t> </a:t>
            </a:r>
            <a:r>
              <a:rPr lang="ru-RU" sz="900" dirty="0" err="1">
                <a:latin typeface="Georgia" panose="02040502050405020303" pitchFamily="18" charset="0"/>
              </a:rPr>
              <a:t>правопорушення</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13.06.2022 № 11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наявності</a:t>
            </a:r>
            <a:r>
              <a:rPr lang="ru-RU" sz="900" dirty="0">
                <a:latin typeface="Georgia" panose="02040502050405020303" pitchFamily="18" charset="0"/>
              </a:rPr>
              <a:t> /</a:t>
            </a:r>
            <a:r>
              <a:rPr lang="ru-RU" sz="900" dirty="0" err="1">
                <a:latin typeface="Georgia" panose="02040502050405020303" pitchFamily="18" charset="0"/>
              </a:rPr>
              <a:t>відсутності</a:t>
            </a:r>
            <a:r>
              <a:rPr lang="ru-RU" sz="900" dirty="0">
                <a:latin typeface="Georgia" panose="02040502050405020303" pitchFamily="18" charset="0"/>
              </a:rPr>
              <a:t> </a:t>
            </a:r>
            <a:r>
              <a:rPr lang="ru-RU" sz="900" dirty="0" err="1">
                <a:latin typeface="Georgia" panose="02040502050405020303" pitchFamily="18" charset="0"/>
              </a:rPr>
              <a:t>конфлікту</a:t>
            </a:r>
            <a:r>
              <a:rPr lang="ru-RU" sz="900" dirty="0">
                <a:latin typeface="Georgia" panose="02040502050405020303" pitchFamily="18" charset="0"/>
              </a:rPr>
              <a:t> </a:t>
            </a:r>
            <a:r>
              <a:rPr lang="ru-RU" sz="900" dirty="0" err="1">
                <a:latin typeface="Georgia" panose="02040502050405020303" pitchFamily="18" charset="0"/>
              </a:rPr>
              <a:t>інтересів</a:t>
            </a:r>
            <a:r>
              <a:rPr lang="ru-RU" sz="900" dirty="0">
                <a:latin typeface="Georgia" panose="02040502050405020303" pitchFamily="18" charset="0"/>
              </a:rPr>
              <a:t> </a:t>
            </a:r>
            <a:r>
              <a:rPr lang="ru-RU" sz="900" dirty="0" err="1">
                <a:latin typeface="Georgia" panose="02040502050405020303" pitchFamily="18" charset="0"/>
              </a:rPr>
              <a:t>під</a:t>
            </a:r>
            <a:r>
              <a:rPr lang="ru-RU" sz="900" dirty="0">
                <a:latin typeface="Georgia" panose="02040502050405020303" pitchFamily="18" charset="0"/>
              </a:rPr>
              <a:t> час </a:t>
            </a:r>
            <a:r>
              <a:rPr lang="ru-RU" sz="900" dirty="0" err="1">
                <a:latin typeface="Georgia" panose="02040502050405020303" pitchFamily="18" charset="0"/>
              </a:rPr>
              <a:t>реалізації</a:t>
            </a:r>
            <a:r>
              <a:rPr lang="ru-RU" sz="900" dirty="0">
                <a:latin typeface="Georgia" panose="02040502050405020303" pitchFamily="18" charset="0"/>
              </a:rPr>
              <a:t> </a:t>
            </a:r>
            <a:r>
              <a:rPr lang="ru-RU" sz="900" dirty="0" err="1">
                <a:latin typeface="Georgia" panose="02040502050405020303" pitchFamily="18" charset="0"/>
              </a:rPr>
              <a:t>повноважень</a:t>
            </a:r>
            <a:r>
              <a:rPr lang="ru-RU" sz="900" dirty="0">
                <a:latin typeface="Georgia" panose="02040502050405020303" pitchFamily="18" charset="0"/>
              </a:rPr>
              <a:t> з </a:t>
            </a:r>
            <a:r>
              <a:rPr lang="ru-RU" sz="900" dirty="0" err="1">
                <a:latin typeface="Georgia" panose="02040502050405020303" pitchFamily="18" charset="0"/>
              </a:rPr>
              <a:t>окремих</a:t>
            </a:r>
            <a:r>
              <a:rPr lang="ru-RU" sz="900" dirty="0">
                <a:latin typeface="Georgia" panose="02040502050405020303" pitchFamily="18" charset="0"/>
              </a:rPr>
              <a:t> питань оплати </a:t>
            </a:r>
            <a:r>
              <a:rPr lang="ru-RU" sz="900" dirty="0" err="1">
                <a:latin typeface="Georgia" panose="02040502050405020303" pitchFamily="18" charset="0"/>
              </a:rPr>
              <a:t>праці</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12.06.2023 № 2 «</a:t>
            </a:r>
            <a:r>
              <a:rPr lang="ru-RU" sz="900" dirty="0" err="1">
                <a:latin typeface="Georgia" panose="02040502050405020303" pitchFamily="18" charset="0"/>
              </a:rPr>
              <a:t>Щодо</a:t>
            </a:r>
            <a:r>
              <a:rPr lang="ru-RU" sz="900" dirty="0">
                <a:latin typeface="Georgia" panose="02040502050405020303" pitchFamily="18" charset="0"/>
              </a:rPr>
              <a:t> правового статусу </a:t>
            </a:r>
            <a:r>
              <a:rPr lang="ru-RU" sz="900" dirty="0" err="1">
                <a:latin typeface="Georgia" panose="02040502050405020303" pitchFamily="18" charset="0"/>
              </a:rPr>
              <a:t>викривача</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31.08.2023 № 3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отримання</a:t>
            </a:r>
            <a:r>
              <a:rPr lang="ru-RU" sz="900" dirty="0">
                <a:latin typeface="Georgia" panose="02040502050405020303" pitchFamily="18" charset="0"/>
              </a:rPr>
              <a:t> та </a:t>
            </a:r>
            <a:r>
              <a:rPr lang="ru-RU" sz="900" dirty="0" err="1">
                <a:latin typeface="Georgia" panose="02040502050405020303" pitchFamily="18" charset="0"/>
              </a:rPr>
              <a:t>розгляду</a:t>
            </a:r>
            <a:r>
              <a:rPr lang="ru-RU" sz="900" dirty="0">
                <a:latin typeface="Georgia" panose="02040502050405020303" pitchFamily="18" charset="0"/>
              </a:rPr>
              <a:t> </a:t>
            </a:r>
            <a:r>
              <a:rPr lang="ru-RU" sz="900" dirty="0" err="1">
                <a:latin typeface="Georgia" panose="02040502050405020303" pitchFamily="18" charset="0"/>
              </a:rPr>
              <a:t>повідомлень</a:t>
            </a:r>
            <a:r>
              <a:rPr lang="ru-RU" sz="900" dirty="0">
                <a:latin typeface="Georgia" panose="02040502050405020303" pitchFamily="18" charset="0"/>
              </a:rPr>
              <a:t> про </a:t>
            </a:r>
            <a:r>
              <a:rPr lang="ru-RU" sz="900" dirty="0" err="1">
                <a:latin typeface="Georgia" panose="02040502050405020303" pitchFamily="18" charset="0"/>
              </a:rPr>
              <a:t>можливі</a:t>
            </a:r>
            <a:r>
              <a:rPr lang="ru-RU" sz="900" dirty="0">
                <a:latin typeface="Georgia" panose="02040502050405020303" pitchFamily="18" charset="0"/>
              </a:rPr>
              <a:t> </a:t>
            </a:r>
            <a:r>
              <a:rPr lang="ru-RU" sz="900" dirty="0" err="1">
                <a:latin typeface="Georgia" panose="02040502050405020303" pitchFamily="18" charset="0"/>
              </a:rPr>
              <a:t>факти</a:t>
            </a:r>
            <a:r>
              <a:rPr lang="ru-RU" sz="900" dirty="0">
                <a:latin typeface="Georgia" panose="02040502050405020303" pitchFamily="18" charset="0"/>
              </a:rPr>
              <a:t> </a:t>
            </a:r>
            <a:r>
              <a:rPr lang="ru-RU" sz="900" dirty="0" err="1">
                <a:latin typeface="Georgia" panose="02040502050405020303" pitchFamily="18" charset="0"/>
              </a:rPr>
              <a:t>корупційних</a:t>
            </a:r>
            <a:r>
              <a:rPr lang="ru-RU" sz="900" dirty="0">
                <a:latin typeface="Georgia" panose="02040502050405020303" pitchFamily="18" charset="0"/>
              </a:rPr>
              <a:t> </a:t>
            </a:r>
            <a:r>
              <a:rPr lang="ru-RU" sz="900" dirty="0" err="1">
                <a:latin typeface="Georgia" panose="02040502050405020303" pitchFamily="18" charset="0"/>
              </a:rPr>
              <a:t>або</a:t>
            </a:r>
            <a:r>
              <a:rPr lang="ru-RU" sz="900" dirty="0">
                <a:latin typeface="Georgia" panose="02040502050405020303" pitchFamily="18" charset="0"/>
              </a:rPr>
              <a:t> </a:t>
            </a:r>
            <a:r>
              <a:rPr lang="ru-RU" sz="900" dirty="0" err="1">
                <a:latin typeface="Georgia" panose="02040502050405020303" pitchFamily="18" charset="0"/>
              </a:rPr>
              <a:t>пов`язаних</a:t>
            </a:r>
            <a:r>
              <a:rPr lang="ru-RU" sz="900" dirty="0">
                <a:latin typeface="Georgia" panose="02040502050405020303" pitchFamily="18" charset="0"/>
              </a:rPr>
              <a:t> з </a:t>
            </a:r>
            <a:r>
              <a:rPr lang="ru-RU" sz="900" dirty="0" err="1">
                <a:latin typeface="Georgia" panose="02040502050405020303" pitchFamily="18" charset="0"/>
              </a:rPr>
              <a:t>корупцією</a:t>
            </a:r>
            <a:r>
              <a:rPr lang="ru-RU" sz="900" dirty="0">
                <a:latin typeface="Georgia" panose="02040502050405020303" pitchFamily="18" charset="0"/>
              </a:rPr>
              <a:t> </a:t>
            </a:r>
            <a:r>
              <a:rPr lang="ru-RU" sz="900" dirty="0" err="1">
                <a:latin typeface="Georgia" panose="02040502050405020303" pitchFamily="18" charset="0"/>
              </a:rPr>
              <a:t>правопорушень</a:t>
            </a:r>
            <a:r>
              <a:rPr lang="ru-RU" sz="900" dirty="0">
                <a:latin typeface="Georgia" panose="02040502050405020303" pitchFamily="18" charset="0"/>
              </a:rPr>
              <a:t>, </a:t>
            </a:r>
            <a:r>
              <a:rPr lang="ru-RU" sz="900" dirty="0" err="1">
                <a:latin typeface="Georgia" panose="02040502050405020303" pitchFamily="18" charset="0"/>
              </a:rPr>
              <a:t>інших</a:t>
            </a:r>
            <a:r>
              <a:rPr lang="ru-RU" sz="900" dirty="0">
                <a:latin typeface="Georgia" panose="02040502050405020303" pitchFamily="18" charset="0"/>
              </a:rPr>
              <a:t> </a:t>
            </a:r>
            <a:r>
              <a:rPr lang="ru-RU" sz="900" dirty="0" err="1">
                <a:latin typeface="Georgia" panose="02040502050405020303" pitchFamily="18" charset="0"/>
              </a:rPr>
              <a:t>порушень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a:latin typeface="Georgia" panose="02040502050405020303" pitchFamily="18" charset="0"/>
              </a:rPr>
              <a:t>Роз’яснення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19.11.2021 № 10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особливостей</a:t>
            </a:r>
            <a:r>
              <a:rPr lang="ru-RU" sz="900" dirty="0">
                <a:latin typeface="Georgia" panose="02040502050405020303" pitchFamily="18" charset="0"/>
              </a:rPr>
              <a:t> </a:t>
            </a:r>
            <a:r>
              <a:rPr lang="ru-RU" sz="900" dirty="0" err="1">
                <a:latin typeface="Georgia" panose="02040502050405020303" pitchFamily="18" charset="0"/>
              </a:rPr>
              <a:t>реалізації</a:t>
            </a:r>
            <a:r>
              <a:rPr lang="ru-RU" sz="900" dirty="0">
                <a:latin typeface="Georgia" panose="02040502050405020303" pitchFamily="18" charset="0"/>
              </a:rPr>
              <a:t> заборони на </a:t>
            </a:r>
            <a:r>
              <a:rPr lang="ru-RU" sz="900" dirty="0" err="1">
                <a:latin typeface="Georgia" panose="02040502050405020303" pitchFamily="18" charset="0"/>
              </a:rPr>
              <a:t>одержання</a:t>
            </a:r>
            <a:r>
              <a:rPr lang="ru-RU" sz="900" dirty="0">
                <a:latin typeface="Georgia" panose="02040502050405020303" pitchFamily="18" charset="0"/>
              </a:rPr>
              <a:t> </a:t>
            </a:r>
            <a:r>
              <a:rPr lang="ru-RU" sz="900" dirty="0" err="1">
                <a:latin typeface="Georgia" panose="02040502050405020303" pitchFamily="18" charset="0"/>
              </a:rPr>
              <a:t>пільг</a:t>
            </a:r>
            <a:r>
              <a:rPr lang="ru-RU" sz="900" dirty="0">
                <a:latin typeface="Georgia" panose="02040502050405020303" pitchFamily="18" charset="0"/>
              </a:rPr>
              <a:t>, </a:t>
            </a:r>
            <a:r>
              <a:rPr lang="ru-RU" sz="900" dirty="0" err="1">
                <a:latin typeface="Georgia" panose="02040502050405020303" pitchFamily="18" charset="0"/>
              </a:rPr>
              <a:t>послуг</a:t>
            </a:r>
            <a:r>
              <a:rPr lang="ru-RU" sz="900" dirty="0">
                <a:latin typeface="Georgia" panose="02040502050405020303" pitchFamily="18" charset="0"/>
              </a:rPr>
              <a:t> і майна органами </a:t>
            </a:r>
            <a:r>
              <a:rPr lang="ru-RU" sz="900" dirty="0" err="1">
                <a:latin typeface="Georgia" panose="02040502050405020303" pitchFamily="18" charset="0"/>
              </a:rPr>
              <a:t>державної</a:t>
            </a:r>
            <a:r>
              <a:rPr lang="ru-RU" sz="900" dirty="0">
                <a:latin typeface="Georgia" panose="02040502050405020303" pitchFamily="18" charset="0"/>
              </a:rPr>
              <a:t> </a:t>
            </a:r>
            <a:r>
              <a:rPr lang="ru-RU" sz="900" dirty="0" err="1">
                <a:latin typeface="Georgia" panose="02040502050405020303" pitchFamily="18" charset="0"/>
              </a:rPr>
              <a:t>влади</a:t>
            </a:r>
            <a:r>
              <a:rPr lang="ru-RU" sz="900" dirty="0">
                <a:latin typeface="Georgia" panose="02040502050405020303" pitchFamily="18" charset="0"/>
              </a:rPr>
              <a:t> та органами </a:t>
            </a:r>
            <a:r>
              <a:rPr lang="ru-RU" sz="900" dirty="0" err="1">
                <a:latin typeface="Georgia" panose="02040502050405020303" pitchFamily="18" charset="0"/>
              </a:rPr>
              <a:t>місцевого</a:t>
            </a:r>
            <a:r>
              <a:rPr lang="ru-RU" sz="900" dirty="0">
                <a:latin typeface="Georgia" panose="02040502050405020303" pitchFamily="18" charset="0"/>
              </a:rPr>
              <a:t> </a:t>
            </a:r>
            <a:r>
              <a:rPr lang="ru-RU" sz="900" dirty="0" err="1">
                <a:latin typeface="Georgia" panose="02040502050405020303" pitchFamily="18" charset="0"/>
              </a:rPr>
              <a:t>самоврядування</a:t>
            </a:r>
            <a:r>
              <a:rPr lang="ru-RU" sz="900" dirty="0">
                <a:latin typeface="Georgia" panose="02040502050405020303" pitchFamily="18" charset="0"/>
              </a:rPr>
              <a:t> (ст. 54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та </a:t>
            </a:r>
            <a:r>
              <a:rPr lang="ru-RU" sz="900" dirty="0" err="1">
                <a:latin typeface="Georgia" panose="02040502050405020303" pitchFamily="18" charset="0"/>
              </a:rPr>
              <a:t>відповідальність</a:t>
            </a:r>
            <a:r>
              <a:rPr lang="ru-RU" sz="900" dirty="0">
                <a:latin typeface="Georgia" panose="02040502050405020303" pitchFamily="18" charset="0"/>
              </a:rPr>
              <a:t> за </a:t>
            </a:r>
            <a:r>
              <a:rPr lang="ru-RU" sz="900" dirty="0" err="1">
                <a:latin typeface="Georgia" panose="02040502050405020303" pitchFamily="18" charset="0"/>
              </a:rPr>
              <a:t>прийняті</a:t>
            </a:r>
            <a:r>
              <a:rPr lang="ru-RU" sz="900" dirty="0">
                <a:latin typeface="Georgia" panose="02040502050405020303" pitchFamily="18" charset="0"/>
              </a:rPr>
              <a:t> </a:t>
            </a:r>
            <a:r>
              <a:rPr lang="ru-RU" sz="900" dirty="0" err="1">
                <a:latin typeface="Georgia" panose="02040502050405020303" pitchFamily="18" charset="0"/>
              </a:rPr>
              <a:t>рішення</a:t>
            </a:r>
            <a:r>
              <a:rPr lang="ru-RU" sz="900" dirty="0">
                <a:latin typeface="Georgia" panose="02040502050405020303" pitchFamily="18" charset="0"/>
              </a:rPr>
              <a:t>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осіб</a:t>
            </a:r>
            <a:r>
              <a:rPr lang="ru-RU" sz="900" dirty="0">
                <a:latin typeface="Georgia" panose="02040502050405020303" pitchFamily="18" charset="0"/>
              </a:rPr>
              <a:t>, </a:t>
            </a:r>
            <a:r>
              <a:rPr lang="ru-RU" sz="900" dirty="0" err="1">
                <a:latin typeface="Georgia" panose="02040502050405020303" pitchFamily="18" charset="0"/>
              </a:rPr>
              <a:t>які</a:t>
            </a:r>
            <a:r>
              <a:rPr lang="ru-RU" sz="900" dirty="0">
                <a:latin typeface="Georgia" panose="02040502050405020303" pitchFamily="18" charset="0"/>
              </a:rPr>
              <a:t> </a:t>
            </a:r>
            <a:r>
              <a:rPr lang="ru-RU" sz="900" dirty="0" err="1">
                <a:latin typeface="Georgia" panose="02040502050405020303" pitchFamily="18" charset="0"/>
              </a:rPr>
              <a:t>прийняли</a:t>
            </a:r>
            <a:r>
              <a:rPr lang="ru-RU" sz="900" dirty="0">
                <a:latin typeface="Georgia" panose="02040502050405020303" pitchFamily="18" charset="0"/>
              </a:rPr>
              <a:t> </a:t>
            </a:r>
            <a:r>
              <a:rPr lang="ru-RU" sz="900" dirty="0" err="1">
                <a:latin typeface="Georgia" panose="02040502050405020303" pitchFamily="18" charset="0"/>
              </a:rPr>
              <a:t>такі</a:t>
            </a:r>
            <a:r>
              <a:rPr lang="ru-RU" sz="900" dirty="0">
                <a:latin typeface="Georgia" panose="02040502050405020303" pitchFamily="18" charset="0"/>
              </a:rPr>
              <a:t> </a:t>
            </a:r>
            <a:r>
              <a:rPr lang="ru-RU" sz="900" dirty="0" err="1">
                <a:latin typeface="Georgia" panose="02040502050405020303" pitchFamily="18" charset="0"/>
              </a:rPr>
              <a:t>пільги</a:t>
            </a:r>
            <a:r>
              <a:rPr lang="ru-RU" sz="900" dirty="0">
                <a:latin typeface="Georgia" panose="02040502050405020303" pitchFamily="18" charset="0"/>
              </a:rPr>
              <a:t>, </a:t>
            </a:r>
            <a:r>
              <a:rPr lang="ru-RU" sz="900" dirty="0" err="1">
                <a:latin typeface="Georgia" panose="02040502050405020303" pitchFamily="18" charset="0"/>
              </a:rPr>
              <a:t>послуги</a:t>
            </a:r>
            <a:r>
              <a:rPr lang="ru-RU" sz="900" dirty="0">
                <a:latin typeface="Georgia" panose="02040502050405020303" pitchFamily="18" charset="0"/>
              </a:rPr>
              <a:t> і </a:t>
            </a:r>
            <a:r>
              <a:rPr lang="ru-RU" sz="900" dirty="0" err="1">
                <a:latin typeface="Georgia" panose="02040502050405020303" pitchFamily="18" charset="0"/>
              </a:rPr>
              <a:t>майно</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err="1">
                <a:latin typeface="Georgia" panose="02040502050405020303" pitchFamily="18" charset="0"/>
              </a:rPr>
              <a:t>Методичні</a:t>
            </a:r>
            <a:r>
              <a:rPr lang="ru-RU" sz="900" dirty="0">
                <a:latin typeface="Georgia" panose="02040502050405020303" pitchFamily="18" charset="0"/>
              </a:rPr>
              <a:t> </a:t>
            </a:r>
            <a:r>
              <a:rPr lang="ru-RU" sz="900" dirty="0" err="1">
                <a:latin typeface="Georgia" panose="02040502050405020303" pitchFamily="18" charset="0"/>
              </a:rPr>
              <a:t>рекомендації</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03.02.2021 №1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заходів</a:t>
            </a:r>
            <a:r>
              <a:rPr lang="ru-RU" sz="900" dirty="0">
                <a:latin typeface="Georgia" panose="02040502050405020303" pitchFamily="18" charset="0"/>
              </a:rPr>
              <a:t> </a:t>
            </a:r>
            <a:r>
              <a:rPr lang="ru-RU" sz="900" dirty="0" err="1">
                <a:latin typeface="Georgia" panose="02040502050405020303" pitchFamily="18" charset="0"/>
              </a:rPr>
              <a:t>фінансового</a:t>
            </a:r>
            <a:r>
              <a:rPr lang="ru-RU" sz="900" dirty="0">
                <a:latin typeface="Georgia" panose="02040502050405020303" pitchFamily="18" charset="0"/>
              </a:rPr>
              <a:t> контролю (</a:t>
            </a:r>
            <a:r>
              <a:rPr lang="ru-RU" sz="900" dirty="0" err="1">
                <a:latin typeface="Georgia" panose="02040502050405020303" pitchFamily="18" charset="0"/>
              </a:rPr>
              <a:t>подання</a:t>
            </a:r>
            <a:r>
              <a:rPr lang="ru-RU" sz="900" dirty="0">
                <a:latin typeface="Georgia" panose="02040502050405020303" pitchFamily="18" charset="0"/>
              </a:rPr>
              <a:t> </a:t>
            </a:r>
            <a:r>
              <a:rPr lang="ru-RU" sz="900" dirty="0" err="1">
                <a:latin typeface="Georgia" panose="02040502050405020303" pitchFamily="18" charset="0"/>
              </a:rPr>
              <a:t>декларацій</a:t>
            </a:r>
            <a:r>
              <a:rPr lang="ru-RU" sz="900" dirty="0">
                <a:latin typeface="Georgia" panose="02040502050405020303" pitchFamily="18" charset="0"/>
              </a:rPr>
              <a:t> та </a:t>
            </a:r>
            <a:r>
              <a:rPr lang="ru-RU" sz="900" dirty="0" err="1">
                <a:latin typeface="Georgia" panose="02040502050405020303" pitchFamily="18" charset="0"/>
              </a:rPr>
              <a:t>повідомлень</a:t>
            </a:r>
            <a:r>
              <a:rPr lang="ru-RU" sz="900" dirty="0">
                <a:latin typeface="Georgia" panose="02040502050405020303" pitchFamily="18" charset="0"/>
              </a:rPr>
              <a:t> про </a:t>
            </a:r>
            <a:r>
              <a:rPr lang="ru-RU" sz="900" dirty="0" err="1">
                <a:latin typeface="Georgia" panose="02040502050405020303" pitchFamily="18" charset="0"/>
              </a:rPr>
              <a:t>суттєві</a:t>
            </a:r>
            <a:r>
              <a:rPr lang="ru-RU" sz="900" dirty="0">
                <a:latin typeface="Georgia" panose="02040502050405020303" pitchFamily="18" charset="0"/>
              </a:rPr>
              <a:t> </a:t>
            </a:r>
            <a:r>
              <a:rPr lang="ru-RU" sz="900" dirty="0" err="1">
                <a:latin typeface="Georgia" panose="02040502050405020303" pitchFamily="18" charset="0"/>
              </a:rPr>
              <a:t>зміни</a:t>
            </a:r>
            <a:r>
              <a:rPr lang="ru-RU" sz="900" dirty="0">
                <a:latin typeface="Georgia" panose="02040502050405020303" pitchFamily="18" charset="0"/>
              </a:rPr>
              <a:t> у </a:t>
            </a:r>
            <a:r>
              <a:rPr lang="ru-RU" sz="900" dirty="0" err="1">
                <a:latin typeface="Georgia" panose="02040502050405020303" pitchFamily="18" charset="0"/>
              </a:rPr>
              <a:t>майновому</a:t>
            </a:r>
            <a:r>
              <a:rPr lang="ru-RU" sz="900" dirty="0">
                <a:latin typeface="Georgia" panose="02040502050405020303" pitchFamily="18" charset="0"/>
              </a:rPr>
              <a:t> </a:t>
            </a:r>
            <a:r>
              <a:rPr lang="ru-RU" sz="900" dirty="0" err="1">
                <a:latin typeface="Georgia" panose="02040502050405020303" pitchFamily="18" charset="0"/>
              </a:rPr>
              <a:t>стані</a:t>
            </a:r>
            <a:r>
              <a:rPr lang="ru-RU" sz="900" dirty="0">
                <a:latin typeface="Georgia" panose="02040502050405020303" pitchFamily="18" charset="0"/>
              </a:rPr>
              <a:t>);</a:t>
            </a:r>
            <a:endParaRPr lang="en-US" sz="900" dirty="0">
              <a:latin typeface="Georgia" panose="02040502050405020303" pitchFamily="18" charset="0"/>
            </a:endParaRPr>
          </a:p>
          <a:p>
            <a:pPr>
              <a:buFont typeface="Arial" panose="020B0604020202020204" pitchFamily="34" charset="0"/>
              <a:buChar char="•"/>
            </a:pPr>
            <a:r>
              <a:rPr lang="ru-RU" sz="900" dirty="0" err="1">
                <a:latin typeface="Georgia" panose="02040502050405020303" pitchFamily="18" charset="0"/>
              </a:rPr>
              <a:t>Методичні</a:t>
            </a:r>
            <a:r>
              <a:rPr lang="ru-RU" sz="900" dirty="0">
                <a:latin typeface="Georgia" panose="02040502050405020303" pitchFamily="18" charset="0"/>
              </a:rPr>
              <a:t> </a:t>
            </a:r>
            <a:r>
              <a:rPr lang="ru-RU" sz="900" dirty="0" err="1">
                <a:latin typeface="Georgia" panose="02040502050405020303" pitchFamily="18" charset="0"/>
              </a:rPr>
              <a:t>рекомендації</a:t>
            </a:r>
            <a:r>
              <a:rPr lang="ru-RU" sz="900" dirty="0">
                <a:latin typeface="Georgia" panose="02040502050405020303" pitchFamily="18" charset="0"/>
              </a:rPr>
              <a:t> </a:t>
            </a:r>
            <a:r>
              <a:rPr lang="ru-RU" sz="900" dirty="0" err="1">
                <a:latin typeface="Georgia" panose="02040502050405020303" pitchFamily="18" charset="0"/>
              </a:rPr>
              <a:t>Національного</a:t>
            </a:r>
            <a:r>
              <a:rPr lang="ru-RU" sz="900" dirty="0">
                <a:latin typeface="Georgia" panose="02040502050405020303" pitchFamily="18" charset="0"/>
              </a:rPr>
              <a:t> агентства з питань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від</a:t>
            </a:r>
            <a:r>
              <a:rPr lang="ru-RU" sz="900" dirty="0">
                <a:latin typeface="Georgia" panose="02040502050405020303" pitchFamily="18" charset="0"/>
              </a:rPr>
              <a:t> 21.10.2022 №13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застосування</a:t>
            </a:r>
            <a:r>
              <a:rPr lang="ru-RU" sz="900" dirty="0">
                <a:latin typeface="Georgia" panose="02040502050405020303" pitchFamily="18" charset="0"/>
              </a:rPr>
              <a:t> </a:t>
            </a:r>
            <a:r>
              <a:rPr lang="ru-RU" sz="900" dirty="0" err="1">
                <a:latin typeface="Georgia" panose="02040502050405020303" pitchFamily="18" charset="0"/>
              </a:rPr>
              <a:t>окремих</a:t>
            </a:r>
            <a:r>
              <a:rPr lang="ru-RU" sz="900" dirty="0">
                <a:latin typeface="Georgia" panose="02040502050405020303" pitchFamily="18" charset="0"/>
              </a:rPr>
              <a:t> </a:t>
            </a:r>
            <a:r>
              <a:rPr lang="ru-RU" sz="900" dirty="0" err="1">
                <a:latin typeface="Georgia" panose="02040502050405020303" pitchFamily="18" charset="0"/>
              </a:rPr>
              <a:t>положень</a:t>
            </a:r>
            <a:r>
              <a:rPr lang="ru-RU" sz="900" dirty="0">
                <a:latin typeface="Georgia" panose="02040502050405020303" pitchFamily="18" charset="0"/>
              </a:rPr>
              <a:t> Закону України «Про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 </a:t>
            </a:r>
            <a:r>
              <a:rPr lang="ru-RU" sz="900" dirty="0" err="1">
                <a:latin typeface="Georgia" panose="02040502050405020303" pitchFamily="18" charset="0"/>
              </a:rPr>
              <a:t>стосовно</a:t>
            </a:r>
            <a:r>
              <a:rPr lang="ru-RU" sz="900" dirty="0">
                <a:latin typeface="Georgia" panose="02040502050405020303" pitchFamily="18" charset="0"/>
              </a:rPr>
              <a:t> </a:t>
            </a:r>
            <a:r>
              <a:rPr lang="ru-RU" sz="900" dirty="0" err="1">
                <a:latin typeface="Georgia" panose="02040502050405020303" pitchFamily="18" charset="0"/>
              </a:rPr>
              <a:t>запобігання</a:t>
            </a:r>
            <a:r>
              <a:rPr lang="ru-RU" sz="900" dirty="0">
                <a:latin typeface="Georgia" panose="02040502050405020303" pitchFamily="18" charset="0"/>
              </a:rPr>
              <a:t> та </a:t>
            </a:r>
            <a:r>
              <a:rPr lang="ru-RU" sz="900" dirty="0" err="1">
                <a:latin typeface="Georgia" panose="02040502050405020303" pitchFamily="18" charset="0"/>
              </a:rPr>
              <a:t>врегулювання</a:t>
            </a:r>
            <a:r>
              <a:rPr lang="ru-RU" sz="900" dirty="0">
                <a:latin typeface="Georgia" panose="02040502050405020303" pitchFamily="18" charset="0"/>
              </a:rPr>
              <a:t> </a:t>
            </a:r>
            <a:r>
              <a:rPr lang="ru-RU" sz="900" dirty="0" err="1">
                <a:latin typeface="Georgia" panose="02040502050405020303" pitchFamily="18" charset="0"/>
              </a:rPr>
              <a:t>конфлікту</a:t>
            </a:r>
            <a:r>
              <a:rPr lang="ru-RU" sz="900" dirty="0">
                <a:latin typeface="Georgia" panose="02040502050405020303" pitchFamily="18" charset="0"/>
              </a:rPr>
              <a:t> </a:t>
            </a:r>
            <a:r>
              <a:rPr lang="ru-RU" sz="900" dirty="0" err="1">
                <a:latin typeface="Georgia" panose="02040502050405020303" pitchFamily="18" charset="0"/>
              </a:rPr>
              <a:t>інтересів</a:t>
            </a:r>
            <a:r>
              <a:rPr lang="ru-RU" sz="900" dirty="0">
                <a:latin typeface="Georgia" panose="02040502050405020303" pitchFamily="18" charset="0"/>
              </a:rPr>
              <a:t>, </a:t>
            </a:r>
            <a:r>
              <a:rPr lang="ru-RU" sz="900" dirty="0" err="1">
                <a:latin typeface="Georgia" panose="02040502050405020303" pitchFamily="18" charset="0"/>
              </a:rPr>
              <a:t>дотримання</a:t>
            </a:r>
            <a:r>
              <a:rPr lang="ru-RU" sz="900" dirty="0">
                <a:latin typeface="Georgia" panose="02040502050405020303" pitchFamily="18" charset="0"/>
              </a:rPr>
              <a:t> </a:t>
            </a:r>
            <a:r>
              <a:rPr lang="ru-RU" sz="900" dirty="0" err="1">
                <a:latin typeface="Georgia" panose="02040502050405020303" pitchFamily="18" charset="0"/>
              </a:rPr>
              <a:t>обмежень</a:t>
            </a:r>
            <a:r>
              <a:rPr lang="ru-RU" sz="900" dirty="0">
                <a:latin typeface="Georgia" panose="02040502050405020303" pitchFamily="18" charset="0"/>
              </a:rPr>
              <a:t> </a:t>
            </a:r>
            <a:r>
              <a:rPr lang="ru-RU" sz="900" dirty="0" err="1">
                <a:latin typeface="Georgia" panose="02040502050405020303" pitchFamily="18" charset="0"/>
              </a:rPr>
              <a:t>щодо</a:t>
            </a:r>
            <a:r>
              <a:rPr lang="ru-RU" sz="900" dirty="0">
                <a:latin typeface="Georgia" panose="02040502050405020303" pitchFamily="18" charset="0"/>
              </a:rPr>
              <a:t> </a:t>
            </a:r>
            <a:r>
              <a:rPr lang="ru-RU" sz="900" dirty="0" err="1">
                <a:latin typeface="Georgia" panose="02040502050405020303" pitchFamily="18" charset="0"/>
              </a:rPr>
              <a:t>запобігання</a:t>
            </a:r>
            <a:r>
              <a:rPr lang="ru-RU" sz="900" dirty="0">
                <a:latin typeface="Georgia" panose="02040502050405020303" pitchFamily="18" charset="0"/>
              </a:rPr>
              <a:t> </a:t>
            </a:r>
            <a:r>
              <a:rPr lang="ru-RU" sz="900" dirty="0" err="1">
                <a:latin typeface="Georgia" panose="02040502050405020303" pitchFamily="18" charset="0"/>
              </a:rPr>
              <a:t>корупції</a:t>
            </a:r>
            <a:r>
              <a:rPr lang="ru-RU" sz="900" dirty="0">
                <a:latin typeface="Georgia" panose="02040502050405020303" pitchFamily="18" charset="0"/>
              </a:rPr>
              <a:t>.</a:t>
            </a:r>
            <a:endParaRPr lang="en-US" sz="900" dirty="0">
              <a:latin typeface="Georgia" panose="02040502050405020303" pitchFamily="18" charset="0"/>
            </a:endParaRPr>
          </a:p>
          <a:p>
            <a:endParaRPr lang="en-US" sz="900" dirty="0">
              <a:latin typeface="Georgia" panose="02040502050405020303" pitchFamily="18" charset="0"/>
            </a:endParaRPr>
          </a:p>
          <a:p>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br>
              <a:rPr lang="ru-RU" sz="900" dirty="0">
                <a:latin typeface="Georgia" panose="02040502050405020303" pitchFamily="18" charset="0"/>
              </a:rPr>
            </a:br>
            <a:endParaRPr lang="ru-RU" sz="900" dirty="0">
              <a:latin typeface="Georgia" panose="02040502050405020303" pitchFamily="18" charset="0"/>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5936" y="4629904"/>
            <a:ext cx="1224136" cy="1745045"/>
          </a:xfrm>
          <a:prstGeom prst="rect">
            <a:avLst/>
          </a:prstGeom>
        </p:spPr>
      </p:pic>
    </p:spTree>
    <p:extLst>
      <p:ext uri="{BB962C8B-B14F-4D97-AF65-F5344CB8AC3E}">
        <p14:creationId xmlns:p14="http://schemas.microsoft.com/office/powerpoint/2010/main" val="288877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2564904"/>
            <a:ext cx="8280920" cy="5401479"/>
          </a:xfrm>
          <a:prstGeom prst="rect">
            <a:avLst/>
          </a:prstGeom>
        </p:spPr>
        <p:txBody>
          <a:bodyPr wrap="square">
            <a:spAutoFit/>
          </a:bodyPr>
          <a:lstStyle/>
          <a:p>
            <a:r>
              <a:rPr lang="ru-RU" sz="1200" dirty="0">
                <a:solidFill>
                  <a:schemeClr val="tx1">
                    <a:lumMod val="95000"/>
                    <a:lumOff val="5000"/>
                  </a:schemeClr>
                </a:solidFill>
                <a:latin typeface="Georgia" panose="02040502050405020303" pitchFamily="18" charset="0"/>
              </a:rPr>
              <a:t>Наказ </a:t>
            </a:r>
            <a:r>
              <a:rPr lang="ru-RU" sz="1200" dirty="0" err="1">
                <a:solidFill>
                  <a:schemeClr val="tx1">
                    <a:lumMod val="95000"/>
                    <a:lumOff val="5000"/>
                  </a:schemeClr>
                </a:solidFill>
                <a:latin typeface="Georgia" panose="02040502050405020303" pitchFamily="18" charset="0"/>
              </a:rPr>
              <a:t>Держпродспоживслужби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20 </a:t>
            </a:r>
            <a:r>
              <a:rPr lang="ru-RU" sz="1200" dirty="0" err="1">
                <a:solidFill>
                  <a:schemeClr val="tx1">
                    <a:lumMod val="95000"/>
                    <a:lumOff val="5000"/>
                  </a:schemeClr>
                </a:solidFill>
                <a:latin typeface="Georgia" panose="02040502050405020303" pitchFamily="18" charset="0"/>
              </a:rPr>
              <a:t>жовтня</a:t>
            </a:r>
            <a:r>
              <a:rPr lang="ru-RU" sz="1200" dirty="0">
                <a:solidFill>
                  <a:schemeClr val="tx1">
                    <a:lumMod val="95000"/>
                    <a:lumOff val="5000"/>
                  </a:schemeClr>
                </a:solidFill>
                <a:latin typeface="Georgia" panose="02040502050405020303" pitchFamily="18" charset="0"/>
              </a:rPr>
              <a:t> 2020 року «Про </a:t>
            </a:r>
            <a:r>
              <a:rPr lang="ru-RU" sz="1200" dirty="0" err="1">
                <a:solidFill>
                  <a:schemeClr val="tx1">
                    <a:lumMod val="95000"/>
                    <a:lumOff val="5000"/>
                  </a:schemeClr>
                </a:solidFill>
                <a:latin typeface="Georgia" panose="02040502050405020303" pitchFamily="18" charset="0"/>
              </a:rPr>
              <a:t>затвердження</a:t>
            </a:r>
            <a:r>
              <a:rPr lang="ru-RU" sz="1200" dirty="0">
                <a:solidFill>
                  <a:schemeClr val="tx1">
                    <a:lumMod val="95000"/>
                    <a:lumOff val="5000"/>
                  </a:schemeClr>
                </a:solidFill>
                <a:latin typeface="Georgia" panose="02040502050405020303" pitchFamily="18" charset="0"/>
              </a:rPr>
              <a:t> Порядку </a:t>
            </a:r>
            <a:r>
              <a:rPr lang="ru-RU" sz="1200" dirty="0" err="1">
                <a:solidFill>
                  <a:schemeClr val="tx1">
                    <a:lumMod val="95000"/>
                    <a:lumOff val="5000"/>
                  </a:schemeClr>
                </a:solidFill>
                <a:latin typeface="Georgia" panose="02040502050405020303" pitchFamily="18" charset="0"/>
              </a:rPr>
              <a:t>прийняття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розгляду</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перевірки</a:t>
            </a:r>
            <a:r>
              <a:rPr lang="ru-RU" sz="1200" dirty="0">
                <a:solidFill>
                  <a:schemeClr val="tx1">
                    <a:lumMod val="95000"/>
                    <a:lumOff val="5000"/>
                  </a:schemeClr>
                </a:solidFill>
                <a:latin typeface="Georgia" panose="02040502050405020303" pitchFamily="18" charset="0"/>
              </a:rPr>
              <a:t> та </a:t>
            </a:r>
            <a:r>
              <a:rPr lang="ru-RU" sz="1200" dirty="0" err="1">
                <a:solidFill>
                  <a:schemeClr val="tx1">
                    <a:lumMod val="95000"/>
                    <a:lumOff val="5000"/>
                  </a:schemeClr>
                </a:solidFill>
                <a:latin typeface="Georgia" panose="02040502050405020303" pitchFamily="18" charset="0"/>
              </a:rPr>
              <a:t>реагування</a:t>
            </a:r>
            <a:r>
              <a:rPr lang="ru-RU" sz="1200" dirty="0">
                <a:solidFill>
                  <a:schemeClr val="tx1">
                    <a:lumMod val="95000"/>
                    <a:lumOff val="5000"/>
                  </a:schemeClr>
                </a:solidFill>
                <a:latin typeface="Georgia" panose="02040502050405020303" pitchFamily="18" charset="0"/>
              </a:rPr>
              <a:t> на </a:t>
            </a:r>
            <a:r>
              <a:rPr lang="ru-RU" sz="1200" dirty="0" err="1">
                <a:solidFill>
                  <a:schemeClr val="tx1">
                    <a:lumMod val="95000"/>
                    <a:lumOff val="5000"/>
                  </a:schemeClr>
                </a:solidFill>
                <a:latin typeface="Georgia" panose="02040502050405020303" pitchFamily="18" charset="0"/>
              </a:rPr>
              <a:t>повідомлення</a:t>
            </a:r>
            <a:r>
              <a:rPr lang="ru-RU" sz="1200" dirty="0">
                <a:solidFill>
                  <a:schemeClr val="tx1">
                    <a:lumMod val="95000"/>
                    <a:lumOff val="5000"/>
                  </a:schemeClr>
                </a:solidFill>
                <a:latin typeface="Georgia" panose="02040502050405020303" pitchFamily="18" charset="0"/>
              </a:rPr>
              <a:t> про </a:t>
            </a:r>
            <a:r>
              <a:rPr lang="ru-RU" sz="1200" dirty="0" err="1">
                <a:solidFill>
                  <a:schemeClr val="tx1">
                    <a:lumMod val="95000"/>
                    <a:lumOff val="5000"/>
                  </a:schemeClr>
                </a:solidFill>
                <a:latin typeface="Georgia" panose="02040502050405020303" pitchFamily="18" charset="0"/>
              </a:rPr>
              <a:t>можливі</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факти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корупційних</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або</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пов’язаних</a:t>
            </a:r>
            <a:r>
              <a:rPr lang="ru-RU" sz="1200" dirty="0">
                <a:solidFill>
                  <a:schemeClr val="tx1">
                    <a:lumMod val="95000"/>
                    <a:lumOff val="5000"/>
                  </a:schemeClr>
                </a:solidFill>
                <a:latin typeface="Georgia" panose="02040502050405020303" pitchFamily="18" charset="0"/>
              </a:rPr>
              <a:t> з </a:t>
            </a:r>
            <a:r>
              <a:rPr lang="ru-RU" sz="1200" dirty="0" err="1">
                <a:solidFill>
                  <a:schemeClr val="tx1">
                    <a:lumMod val="95000"/>
                    <a:lumOff val="5000"/>
                  </a:schemeClr>
                </a:solidFill>
                <a:latin typeface="Georgia" panose="02040502050405020303" pitchFamily="18" charset="0"/>
              </a:rPr>
              <a:t>корупцією</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правопорушень</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інших</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порушень</a:t>
            </a:r>
            <a:r>
              <a:rPr lang="ru-RU" sz="1200" dirty="0">
                <a:solidFill>
                  <a:schemeClr val="tx1">
                    <a:lumMod val="95000"/>
                    <a:lumOff val="5000"/>
                  </a:schemeClr>
                </a:solidFill>
                <a:latin typeface="Georgia" panose="02040502050405020303" pitchFamily="18" charset="0"/>
              </a:rPr>
              <a:t> Закону України «Про </a:t>
            </a:r>
            <a:r>
              <a:rPr lang="ru-RU" sz="1200" dirty="0" err="1">
                <a:solidFill>
                  <a:schemeClr val="tx1">
                    <a:lumMod val="95000"/>
                    <a:lumOff val="5000"/>
                  </a:schemeClr>
                </a:solidFill>
                <a:latin typeface="Georgia" panose="02040502050405020303" pitchFamily="18" charset="0"/>
              </a:rPr>
              <a:t>запобігання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корупції</a:t>
            </a:r>
            <a:r>
              <a:rPr lang="ru-RU" sz="1200" dirty="0">
                <a:solidFill>
                  <a:schemeClr val="tx1">
                    <a:lumMod val="95000"/>
                    <a:lumOff val="5000"/>
                  </a:schemeClr>
                </a:solidFill>
                <a:latin typeface="Georgia" panose="02040502050405020303" pitchFamily="18" charset="0"/>
              </a:rPr>
              <a:t>» в </a:t>
            </a:r>
            <a:r>
              <a:rPr lang="ru-RU" sz="1200" dirty="0" err="1">
                <a:solidFill>
                  <a:schemeClr val="tx1">
                    <a:lumMod val="95000"/>
                    <a:lumOff val="5000"/>
                  </a:schemeClr>
                </a:solidFill>
                <a:latin typeface="Georgia" panose="02040502050405020303" pitchFamily="18" charset="0"/>
              </a:rPr>
              <a:t>Державній</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службі</a:t>
            </a:r>
            <a:r>
              <a:rPr lang="ru-RU" sz="1200" dirty="0">
                <a:solidFill>
                  <a:schemeClr val="tx1">
                    <a:lumMod val="95000"/>
                    <a:lumOff val="5000"/>
                  </a:schemeClr>
                </a:solidFill>
                <a:latin typeface="Georgia" panose="02040502050405020303" pitchFamily="18" charset="0"/>
              </a:rPr>
              <a:t> України з питань безпечності харчових продуктів та захисту споживачів»</a:t>
            </a:r>
          </a:p>
          <a:p>
            <a:endParaRPr lang="uk-UA" sz="1200" dirty="0">
              <a:solidFill>
                <a:schemeClr val="tx1">
                  <a:lumMod val="95000"/>
                  <a:lumOff val="5000"/>
                </a:schemeClr>
              </a:solidFill>
              <a:latin typeface="Georgia" panose="02040502050405020303" pitchFamily="18" charset="0"/>
            </a:endParaRPr>
          </a:p>
          <a:p>
            <a:r>
              <a:rPr lang="ru-RU" sz="1200" dirty="0">
                <a:solidFill>
                  <a:schemeClr val="tx1">
                    <a:lumMod val="95000"/>
                    <a:lumOff val="5000"/>
                  </a:schemeClr>
                </a:solidFill>
                <a:latin typeface="Georgia" panose="02040502050405020303" pitchFamily="18" charset="0"/>
              </a:rPr>
              <a:t>Наказ </a:t>
            </a:r>
            <a:r>
              <a:rPr lang="ru-RU" sz="1200" dirty="0" err="1">
                <a:solidFill>
                  <a:schemeClr val="tx1">
                    <a:lumMod val="95000"/>
                    <a:lumOff val="5000"/>
                  </a:schemeClr>
                </a:solidFill>
                <a:latin typeface="Georgia" panose="02040502050405020303" pitchFamily="18" charset="0"/>
              </a:rPr>
              <a:t>Держпродспоживслужби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28.12.2022 року № 624 "Про </a:t>
            </a:r>
            <a:r>
              <a:rPr lang="ru-RU" sz="1200" dirty="0" err="1">
                <a:solidFill>
                  <a:schemeClr val="tx1">
                    <a:lumMod val="95000"/>
                    <a:lumOff val="5000"/>
                  </a:schemeClr>
                </a:solidFill>
                <a:latin typeface="Georgia" panose="02040502050405020303" pitchFamily="18" charset="0"/>
              </a:rPr>
              <a:t>проведення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оцінювання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корупційних</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ризиків</a:t>
            </a:r>
            <a:r>
              <a:rPr lang="ru-RU" sz="1200" dirty="0">
                <a:solidFill>
                  <a:schemeClr val="tx1">
                    <a:lumMod val="95000"/>
                    <a:lumOff val="5000"/>
                  </a:schemeClr>
                </a:solidFill>
                <a:latin typeface="Georgia" panose="02040502050405020303" pitchFamily="18" charset="0"/>
              </a:rPr>
              <a:t> у </a:t>
            </a:r>
            <a:r>
              <a:rPr lang="ru-RU" sz="1200" dirty="0" err="1">
                <a:solidFill>
                  <a:schemeClr val="tx1">
                    <a:lumMod val="95000"/>
                    <a:lumOff val="5000"/>
                  </a:schemeClr>
                </a:solidFill>
                <a:latin typeface="Georgia" panose="02040502050405020303" pitchFamily="18" charset="0"/>
              </a:rPr>
              <a:t>діяльності</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Державної</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служби</a:t>
            </a:r>
            <a:r>
              <a:rPr lang="ru-RU" sz="1200" dirty="0">
                <a:solidFill>
                  <a:schemeClr val="tx1">
                    <a:lumMod val="95000"/>
                    <a:lumOff val="5000"/>
                  </a:schemeClr>
                </a:solidFill>
                <a:latin typeface="Georgia" panose="02040502050405020303" pitchFamily="18" charset="0"/>
              </a:rPr>
              <a:t> України з питань безпечності харчових продуктів та захисту споживачів"</a:t>
            </a:r>
          </a:p>
          <a:p>
            <a:endParaRPr lang="ru-RU" sz="1200" dirty="0">
              <a:solidFill>
                <a:schemeClr val="tx1">
                  <a:lumMod val="95000"/>
                  <a:lumOff val="5000"/>
                </a:schemeClr>
              </a:solidFill>
              <a:latin typeface="Georgia" panose="02040502050405020303" pitchFamily="18" charset="0"/>
            </a:endParaRPr>
          </a:p>
          <a:p>
            <a:r>
              <a:rPr lang="ru-RU" sz="1200" dirty="0">
                <a:solidFill>
                  <a:schemeClr val="tx1">
                    <a:lumMod val="95000"/>
                    <a:lumOff val="5000"/>
                  </a:schemeClr>
                </a:solidFill>
                <a:latin typeface="Georgia" panose="02040502050405020303" pitchFamily="18" charset="0"/>
              </a:rPr>
              <a:t>Наказ </a:t>
            </a:r>
            <a:r>
              <a:rPr lang="ru-RU" sz="1200" dirty="0" err="1">
                <a:solidFill>
                  <a:schemeClr val="tx1">
                    <a:lumMod val="95000"/>
                    <a:lumOff val="5000"/>
                  </a:schemeClr>
                </a:solidFill>
                <a:latin typeface="Georgia" panose="02040502050405020303" pitchFamily="18" charset="0"/>
              </a:rPr>
              <a:t>Держпродспоживслужби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16.01.2023 року № 23 «Про </a:t>
            </a:r>
            <a:r>
              <a:rPr lang="ru-RU" sz="1200" dirty="0" err="1">
                <a:solidFill>
                  <a:schemeClr val="tx1">
                    <a:lumMod val="95000"/>
                    <a:lumOff val="5000"/>
                  </a:schemeClr>
                </a:solidFill>
                <a:latin typeface="Georgia" panose="02040502050405020303" pitchFamily="18" charset="0"/>
              </a:rPr>
              <a:t>затвердження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Положення</a:t>
            </a:r>
            <a:r>
              <a:rPr lang="ru-RU" sz="1200" dirty="0">
                <a:solidFill>
                  <a:schemeClr val="tx1">
                    <a:lumMod val="95000"/>
                    <a:lumOff val="5000"/>
                  </a:schemeClr>
                </a:solidFill>
                <a:latin typeface="Georgia" panose="02040502050405020303" pitchFamily="18" charset="0"/>
              </a:rPr>
              <a:t> про Сектор з питань </a:t>
            </a:r>
            <a:r>
              <a:rPr lang="ru-RU" sz="1200" dirty="0" err="1">
                <a:solidFill>
                  <a:schemeClr val="tx1">
                    <a:lumMod val="95000"/>
                    <a:lumOff val="5000"/>
                  </a:schemeClr>
                </a:solidFill>
                <a:latin typeface="Georgia" panose="02040502050405020303" pitchFamily="18" charset="0"/>
              </a:rPr>
              <a:t>запобігання</a:t>
            </a:r>
            <a:r>
              <a:rPr lang="ru-RU" sz="1200" dirty="0">
                <a:solidFill>
                  <a:schemeClr val="tx1">
                    <a:lumMod val="95000"/>
                    <a:lumOff val="5000"/>
                  </a:schemeClr>
                </a:solidFill>
                <a:latin typeface="Georgia" panose="02040502050405020303" pitchFamily="18" charset="0"/>
              </a:rPr>
              <a:t> та </a:t>
            </a:r>
            <a:r>
              <a:rPr lang="ru-RU" sz="1200" dirty="0" err="1">
                <a:solidFill>
                  <a:schemeClr val="tx1">
                    <a:lumMod val="95000"/>
                    <a:lumOff val="5000"/>
                  </a:schemeClr>
                </a:solidFill>
                <a:latin typeface="Georgia" panose="02040502050405020303" pitchFamily="18" charset="0"/>
              </a:rPr>
              <a:t>виявлення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корупції</a:t>
            </a:r>
            <a:r>
              <a:rPr lang="ru-RU" sz="1200" dirty="0">
                <a:solidFill>
                  <a:schemeClr val="tx1">
                    <a:lumMod val="95000"/>
                    <a:lumOff val="5000"/>
                  </a:schemeClr>
                </a:solidFill>
                <a:latin typeface="Georgia" panose="02040502050405020303" pitchFamily="18" charset="0"/>
              </a:rPr>
              <a:t> Державна служба України з питань безпечності харчових продуктів та захисту споживачів»</a:t>
            </a:r>
          </a:p>
          <a:p>
            <a:endParaRPr lang="ru-RU" sz="1200" dirty="0">
              <a:solidFill>
                <a:schemeClr val="tx1">
                  <a:lumMod val="95000"/>
                  <a:lumOff val="5000"/>
                </a:schemeClr>
              </a:solidFill>
              <a:latin typeface="Georgia" panose="02040502050405020303" pitchFamily="18" charset="0"/>
            </a:endParaRPr>
          </a:p>
          <a:p>
            <a:r>
              <a:rPr lang="ru-RU" sz="1200" dirty="0">
                <a:solidFill>
                  <a:schemeClr val="tx1">
                    <a:lumMod val="95000"/>
                    <a:lumOff val="5000"/>
                  </a:schemeClr>
                </a:solidFill>
                <a:latin typeface="Georgia" panose="02040502050405020303" pitchFamily="18" charset="0"/>
              </a:rPr>
              <a:t>Наказ </a:t>
            </a:r>
            <a:r>
              <a:rPr lang="ru-RU" sz="1200" dirty="0" err="1">
                <a:solidFill>
                  <a:schemeClr val="tx1">
                    <a:lumMod val="95000"/>
                    <a:lumOff val="5000"/>
                  </a:schemeClr>
                </a:solidFill>
                <a:latin typeface="Georgia" panose="02040502050405020303" pitchFamily="18" charset="0"/>
              </a:rPr>
              <a:t>Держпродспоживслужби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25 </a:t>
            </a:r>
            <a:r>
              <a:rPr lang="ru-RU" sz="1200" dirty="0" err="1">
                <a:solidFill>
                  <a:schemeClr val="tx1">
                    <a:lumMod val="95000"/>
                    <a:lumOff val="5000"/>
                  </a:schemeClr>
                </a:solidFill>
                <a:latin typeface="Georgia" panose="02040502050405020303" pitchFamily="18" charset="0"/>
              </a:rPr>
              <a:t>січня</a:t>
            </a:r>
            <a:r>
              <a:rPr lang="ru-RU" sz="1200" dirty="0">
                <a:solidFill>
                  <a:schemeClr val="tx1">
                    <a:lumMod val="95000"/>
                    <a:lumOff val="5000"/>
                  </a:schemeClr>
                </a:solidFill>
                <a:latin typeface="Georgia" panose="02040502050405020303" pitchFamily="18" charset="0"/>
              </a:rPr>
              <a:t> 2023 року «Про </a:t>
            </a:r>
            <a:r>
              <a:rPr lang="ru-RU" sz="1200" dirty="0" err="1">
                <a:solidFill>
                  <a:schemeClr val="tx1">
                    <a:lumMod val="95000"/>
                    <a:lumOff val="5000"/>
                  </a:schemeClr>
                </a:solidFill>
                <a:latin typeface="Georgia" panose="02040502050405020303" pitchFamily="18" charset="0"/>
              </a:rPr>
              <a:t>внесення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змін</a:t>
            </a:r>
            <a:r>
              <a:rPr lang="ru-RU" sz="1200" dirty="0">
                <a:solidFill>
                  <a:schemeClr val="tx1">
                    <a:lumMod val="95000"/>
                    <a:lumOff val="5000"/>
                  </a:schemeClr>
                </a:solidFill>
                <a:latin typeface="Georgia" panose="02040502050405020303" pitchFamily="18" charset="0"/>
              </a:rPr>
              <a:t> до наказу </a:t>
            </a:r>
            <a:r>
              <a:rPr lang="ru-RU" sz="1200" dirty="0" err="1">
                <a:solidFill>
                  <a:schemeClr val="tx1">
                    <a:lumMod val="95000"/>
                    <a:lumOff val="5000"/>
                  </a:schemeClr>
                </a:solidFill>
                <a:latin typeface="Georgia" panose="02040502050405020303" pitchFamily="18" charset="0"/>
              </a:rPr>
              <a:t>Державної</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служюи</a:t>
            </a:r>
            <a:r>
              <a:rPr lang="ru-RU" sz="1200" dirty="0">
                <a:solidFill>
                  <a:schemeClr val="tx1">
                    <a:lumMod val="95000"/>
                    <a:lumOff val="5000"/>
                  </a:schemeClr>
                </a:solidFill>
                <a:latin typeface="Georgia" panose="02040502050405020303" pitchFamily="18" charset="0"/>
              </a:rPr>
              <a:t> України з питань безпечності харчових продуктів та захисту споживачів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28 </a:t>
            </a:r>
            <a:r>
              <a:rPr lang="ru-RU" sz="1200" dirty="0" err="1">
                <a:solidFill>
                  <a:schemeClr val="tx1">
                    <a:lumMod val="95000"/>
                    <a:lumOff val="5000"/>
                  </a:schemeClr>
                </a:solidFill>
                <a:latin typeface="Georgia" panose="02040502050405020303" pitchFamily="18" charset="0"/>
              </a:rPr>
              <a:t>грудня</a:t>
            </a:r>
            <a:r>
              <a:rPr lang="ru-RU" sz="1200" dirty="0">
                <a:solidFill>
                  <a:schemeClr val="tx1">
                    <a:lumMod val="95000"/>
                    <a:lumOff val="5000"/>
                  </a:schemeClr>
                </a:solidFill>
                <a:latin typeface="Georgia" panose="02040502050405020303" pitchFamily="18" charset="0"/>
              </a:rPr>
              <a:t> 2022 року № 624 «Про </a:t>
            </a:r>
            <a:r>
              <a:rPr lang="ru-RU" sz="1200" dirty="0" err="1">
                <a:solidFill>
                  <a:schemeClr val="tx1">
                    <a:lumMod val="95000"/>
                    <a:lumOff val="5000"/>
                  </a:schemeClr>
                </a:solidFill>
                <a:latin typeface="Georgia" panose="02040502050405020303" pitchFamily="18" charset="0"/>
              </a:rPr>
              <a:t>проведення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оцінювання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корупційних</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ризиків</a:t>
            </a:r>
            <a:r>
              <a:rPr lang="ru-RU" sz="1200" dirty="0">
                <a:solidFill>
                  <a:schemeClr val="tx1">
                    <a:lumMod val="95000"/>
                    <a:lumOff val="5000"/>
                  </a:schemeClr>
                </a:solidFill>
                <a:latin typeface="Georgia" panose="02040502050405020303" pitchFamily="18" charset="0"/>
              </a:rPr>
              <a:t> у </a:t>
            </a:r>
            <a:r>
              <a:rPr lang="ru-RU" sz="1200" dirty="0" err="1">
                <a:solidFill>
                  <a:schemeClr val="tx1">
                    <a:lumMod val="95000"/>
                    <a:lumOff val="5000"/>
                  </a:schemeClr>
                </a:solidFill>
                <a:latin typeface="Georgia" panose="02040502050405020303" pitchFamily="18" charset="0"/>
              </a:rPr>
              <a:t>діяльності</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Державної</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служби</a:t>
            </a:r>
            <a:r>
              <a:rPr lang="ru-RU" sz="1200" dirty="0">
                <a:solidFill>
                  <a:schemeClr val="tx1">
                    <a:lumMod val="95000"/>
                    <a:lumOff val="5000"/>
                  </a:schemeClr>
                </a:solidFill>
                <a:latin typeface="Georgia" panose="02040502050405020303" pitchFamily="18" charset="0"/>
              </a:rPr>
              <a:t> з питань безпечності харчових продуктів та захисту споживачів»</a:t>
            </a:r>
          </a:p>
          <a:p>
            <a:endParaRPr lang="ru-RU" sz="1200" dirty="0">
              <a:solidFill>
                <a:schemeClr val="tx1">
                  <a:lumMod val="95000"/>
                  <a:lumOff val="5000"/>
                </a:schemeClr>
              </a:solidFill>
              <a:latin typeface="Georgia" panose="02040502050405020303" pitchFamily="18" charset="0"/>
            </a:endParaRPr>
          </a:p>
          <a:p>
            <a:r>
              <a:rPr lang="ru-RU" sz="1200" dirty="0">
                <a:solidFill>
                  <a:schemeClr val="tx1">
                    <a:lumMod val="95000"/>
                    <a:lumOff val="5000"/>
                  </a:schemeClr>
                </a:solidFill>
                <a:latin typeface="Georgia" panose="02040502050405020303" pitchFamily="18" charset="0"/>
              </a:rPr>
              <a:t>Наказ </a:t>
            </a:r>
            <a:r>
              <a:rPr lang="ru-RU" sz="1200" dirty="0" err="1">
                <a:solidFill>
                  <a:schemeClr val="tx1">
                    <a:lumMod val="95000"/>
                    <a:lumOff val="5000"/>
                  </a:schemeClr>
                </a:solidFill>
                <a:latin typeface="Georgia" panose="02040502050405020303" pitchFamily="18" charset="0"/>
              </a:rPr>
              <a:t>Держпродспоживслужби</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від</a:t>
            </a:r>
            <a:r>
              <a:rPr lang="ru-RU" sz="1200" dirty="0">
                <a:solidFill>
                  <a:schemeClr val="tx1">
                    <a:lumMod val="95000"/>
                    <a:lumOff val="5000"/>
                  </a:schemeClr>
                </a:solidFill>
                <a:latin typeface="Georgia" panose="02040502050405020303" pitchFamily="18" charset="0"/>
              </a:rPr>
              <a:t> 14.03.2023 року № 170 «Про </a:t>
            </a:r>
            <a:r>
              <a:rPr lang="ru-RU" sz="1200" dirty="0" err="1">
                <a:solidFill>
                  <a:schemeClr val="tx1">
                    <a:lumMod val="95000"/>
                    <a:lumOff val="5000"/>
                  </a:schemeClr>
                </a:solidFill>
                <a:latin typeface="Georgia" panose="02040502050405020303" pitchFamily="18" charset="0"/>
              </a:rPr>
              <a:t>утворення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робочої</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групи</a:t>
            </a:r>
            <a:r>
              <a:rPr lang="ru-RU" sz="1200" dirty="0">
                <a:solidFill>
                  <a:schemeClr val="tx1">
                    <a:lumMod val="95000"/>
                    <a:lumOff val="5000"/>
                  </a:schemeClr>
                </a:solidFill>
                <a:latin typeface="Georgia" panose="02040502050405020303" pitchFamily="18" charset="0"/>
              </a:rPr>
              <a:t> з </a:t>
            </a:r>
            <a:r>
              <a:rPr lang="ru-RU" sz="1200" dirty="0" err="1">
                <a:solidFill>
                  <a:schemeClr val="tx1">
                    <a:lumMod val="95000"/>
                    <a:lumOff val="5000"/>
                  </a:schemeClr>
                </a:solidFill>
                <a:latin typeface="Georgia" panose="02040502050405020303" pitchFamily="18" charset="0"/>
              </a:rPr>
              <a:t>оцінювання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корупційних</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ризиків</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затвердження</a:t>
            </a:r>
            <a:r>
              <a:rPr lang="ru-RU" sz="1200" dirty="0">
                <a:solidFill>
                  <a:schemeClr val="tx1">
                    <a:lumMod val="95000"/>
                    <a:lumOff val="5000"/>
                  </a:schemeClr>
                </a:solidFill>
                <a:latin typeface="Georgia" panose="02040502050405020303" pitchFamily="18" charset="0"/>
              </a:rPr>
              <a:t> </a:t>
            </a:r>
            <a:r>
              <a:rPr lang="ru-RU" sz="1200" dirty="0" err="1">
                <a:solidFill>
                  <a:schemeClr val="tx1">
                    <a:lumMod val="95000"/>
                    <a:lumOff val="5000"/>
                  </a:schemeClr>
                </a:solidFill>
                <a:latin typeface="Georgia" panose="02040502050405020303" pitchFamily="18" charset="0"/>
              </a:rPr>
              <a:t>її</a:t>
            </a:r>
            <a:r>
              <a:rPr lang="ru-RU" sz="1200" dirty="0">
                <a:solidFill>
                  <a:schemeClr val="tx1">
                    <a:lumMod val="95000"/>
                    <a:lumOff val="5000"/>
                  </a:schemeClr>
                </a:solidFill>
                <a:latin typeface="Georgia" panose="02040502050405020303" pitchFamily="18" charset="0"/>
              </a:rPr>
              <a:t> персонального складу та </a:t>
            </a:r>
            <a:r>
              <a:rPr lang="ru-RU" sz="1200" dirty="0" err="1">
                <a:solidFill>
                  <a:schemeClr val="tx1">
                    <a:lumMod val="95000"/>
                    <a:lumOff val="5000"/>
                  </a:schemeClr>
                </a:solidFill>
                <a:latin typeface="Georgia" panose="02040502050405020303" pitchFamily="18" charset="0"/>
              </a:rPr>
              <a:t>положення</a:t>
            </a:r>
            <a:r>
              <a:rPr lang="ru-RU" sz="1200" dirty="0">
                <a:solidFill>
                  <a:schemeClr val="tx1">
                    <a:lumMod val="95000"/>
                    <a:lumOff val="5000"/>
                  </a:schemeClr>
                </a:solidFill>
                <a:latin typeface="Georgia" panose="02040502050405020303" pitchFamily="18" charset="0"/>
              </a:rPr>
              <a:t> про </a:t>
            </a:r>
            <a:r>
              <a:rPr lang="ru-RU" sz="1200" dirty="0" err="1">
                <a:solidFill>
                  <a:schemeClr val="tx1">
                    <a:lumMod val="95000"/>
                    <a:lumOff val="5000"/>
                  </a:schemeClr>
                </a:solidFill>
                <a:latin typeface="Georgia" panose="02040502050405020303" pitchFamily="18" charset="0"/>
              </a:rPr>
              <a:t>неї</a:t>
            </a:r>
            <a:r>
              <a:rPr lang="ru-RU" sz="1200" dirty="0">
                <a:solidFill>
                  <a:schemeClr val="tx1">
                    <a:lumMod val="95000"/>
                    <a:lumOff val="5000"/>
                  </a:schemeClr>
                </a:solidFill>
                <a:latin typeface="Georgia" panose="02040502050405020303" pitchFamily="18" charset="0"/>
              </a:rPr>
              <a:t>»</a:t>
            </a:r>
          </a:p>
          <a:p>
            <a:endParaRPr lang="ru-RU" sz="900" dirty="0">
              <a:solidFill>
                <a:schemeClr val="tx1">
                  <a:lumMod val="95000"/>
                  <a:lumOff val="5000"/>
                </a:schemeClr>
              </a:solidFill>
              <a:latin typeface="Georgia" panose="02040502050405020303" pitchFamily="18" charset="0"/>
            </a:endParaRPr>
          </a:p>
          <a:p>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endParaRPr lang="en-US" sz="900" dirty="0">
              <a:latin typeface="Georgia" panose="02040502050405020303" pitchFamily="18" charset="0"/>
            </a:endParaRPr>
          </a:p>
          <a:p>
            <a:pPr>
              <a:buFont typeface="Arial" panose="020B0604020202020204" pitchFamily="34" charset="0"/>
              <a:buChar char="•"/>
            </a:pPr>
            <a:br>
              <a:rPr lang="ru-RU" sz="900" dirty="0">
                <a:latin typeface="Georgia" panose="02040502050405020303" pitchFamily="18" charset="0"/>
              </a:rPr>
            </a:br>
            <a:endParaRPr lang="ru-RU" sz="900" dirty="0">
              <a:latin typeface="Georgia" panose="02040502050405020303" pitchFamily="18" charset="0"/>
            </a:endParaRPr>
          </a:p>
        </p:txBody>
      </p:sp>
      <p:sp>
        <p:nvSpPr>
          <p:cNvPr id="4" name="TextBox 3"/>
          <p:cNvSpPr txBox="1"/>
          <p:nvPr/>
        </p:nvSpPr>
        <p:spPr>
          <a:xfrm>
            <a:off x="403540" y="131424"/>
            <a:ext cx="7992889" cy="323165"/>
          </a:xfrm>
          <a:prstGeom prst="rect">
            <a:avLst/>
          </a:prstGeom>
          <a:noFill/>
        </p:spPr>
        <p:txBody>
          <a:bodyPr wrap="square" rtlCol="0">
            <a:spAutoFit/>
          </a:bodyPr>
          <a:lstStyle/>
          <a:p>
            <a:pPr algn="ctr"/>
            <a:r>
              <a:rPr lang="ru-RU" sz="1500" b="1" u="sng" dirty="0" err="1">
                <a:latin typeface="Georgia" panose="02040502050405020303" pitchFamily="18" charset="0"/>
              </a:rPr>
              <a:t>Перелік</a:t>
            </a:r>
            <a:r>
              <a:rPr lang="ru-RU" sz="1500" b="1" u="sng" dirty="0">
                <a:latin typeface="Georgia" panose="02040502050405020303" pitchFamily="18" charset="0"/>
              </a:rPr>
              <a:t> </a:t>
            </a:r>
            <a:r>
              <a:rPr lang="ru-RU" sz="1500" b="1" u="sng" dirty="0" err="1">
                <a:latin typeface="Georgia" panose="02040502050405020303" pitchFamily="18" charset="0"/>
              </a:rPr>
              <a:t>організаційно</a:t>
            </a:r>
            <a:r>
              <a:rPr lang="ru-RU" sz="1500" b="1" u="sng" dirty="0">
                <a:latin typeface="Georgia" panose="02040502050405020303" pitchFamily="18" charset="0"/>
              </a:rPr>
              <a:t> - </a:t>
            </a:r>
            <a:r>
              <a:rPr lang="ru-RU" sz="1500" b="1" u="sng" dirty="0" err="1">
                <a:latin typeface="Georgia" panose="02040502050405020303" pitchFamily="18" charset="0"/>
              </a:rPr>
              <a:t>розпорядчих</a:t>
            </a:r>
            <a:r>
              <a:rPr lang="ru-RU" sz="1500" b="1" u="sng" dirty="0">
                <a:latin typeface="Georgia" panose="02040502050405020303" pitchFamily="18" charset="0"/>
              </a:rPr>
              <a:t> </a:t>
            </a:r>
            <a:r>
              <a:rPr lang="ru-RU" sz="1500" b="1" u="sng" dirty="0" err="1">
                <a:latin typeface="Georgia" panose="02040502050405020303" pitchFamily="18" charset="0"/>
              </a:rPr>
              <a:t>документів</a:t>
            </a:r>
            <a:r>
              <a:rPr lang="ru-RU" sz="1500" b="1" u="sng" dirty="0">
                <a:latin typeface="Georgia" panose="02040502050405020303" pitchFamily="18" charset="0"/>
              </a:rPr>
              <a:t> </a:t>
            </a:r>
            <a:r>
              <a:rPr lang="ru-RU" sz="1500" b="1" u="sng" dirty="0" err="1">
                <a:latin typeface="Georgia" panose="02040502050405020303" pitchFamily="18" charset="0"/>
              </a:rPr>
              <a:t>Держпродспоживслужби</a:t>
            </a:r>
            <a:r>
              <a:rPr lang="ru-RU" sz="1500" b="1" u="sng" dirty="0">
                <a:latin typeface="Georgia" panose="02040502050405020303" pitchFamily="18" charset="0"/>
              </a:rPr>
              <a:t>:</a:t>
            </a:r>
            <a:endParaRPr lang="ru-RU" sz="15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5999" y="576688"/>
            <a:ext cx="3027970" cy="1803019"/>
          </a:xfrm>
          <a:prstGeom prst="rect">
            <a:avLst/>
          </a:prstGeom>
        </p:spPr>
      </p:pic>
    </p:spTree>
    <p:extLst>
      <p:ext uri="{BB962C8B-B14F-4D97-AF65-F5344CB8AC3E}">
        <p14:creationId xmlns:p14="http://schemas.microsoft.com/office/powerpoint/2010/main" val="2069515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 name="Группа 48"/>
          <p:cNvGrpSpPr/>
          <p:nvPr/>
        </p:nvGrpSpPr>
        <p:grpSpPr>
          <a:xfrm>
            <a:off x="232715" y="149012"/>
            <a:ext cx="8788210" cy="6498883"/>
            <a:chOff x="253170" y="47133"/>
            <a:chExt cx="11976832" cy="7013034"/>
          </a:xfrm>
        </p:grpSpPr>
        <p:sp>
          <p:nvSpPr>
            <p:cNvPr id="50" name="TextBox 49"/>
            <p:cNvSpPr txBox="1"/>
            <p:nvPr/>
          </p:nvSpPr>
          <p:spPr>
            <a:xfrm>
              <a:off x="376933" y="245306"/>
              <a:ext cx="10402271" cy="431764"/>
            </a:xfrm>
            <a:prstGeom prst="rect">
              <a:avLst/>
            </a:prstGeom>
            <a:noFill/>
          </p:spPr>
          <p:txBody>
            <a:bodyPr wrap="square" rtlCol="0">
              <a:spAutoFit/>
            </a:bodyPr>
            <a:lstStyle/>
            <a:p>
              <a:r>
                <a:rPr lang="uk-UA" sz="2000" b="1" u="sng" dirty="0">
                  <a:latin typeface="Georgia" panose="02040502050405020303" pitchFamily="18" charset="0"/>
                </a:rPr>
                <a:t>Сектор з питань запобігання та виявлення корупції:</a:t>
              </a:r>
              <a:endParaRPr lang="ru-RU" dirty="0"/>
            </a:p>
          </p:txBody>
        </p:sp>
        <p:sp>
          <p:nvSpPr>
            <p:cNvPr id="51" name="Скругленный прямоугольник 50"/>
            <p:cNvSpPr/>
            <p:nvPr/>
          </p:nvSpPr>
          <p:spPr>
            <a:xfrm>
              <a:off x="3427255" y="836703"/>
              <a:ext cx="6718269" cy="1171642"/>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lang="en-US" sz="1500" dirty="0">
                  <a:latin typeface="Georgia" panose="02040502050405020303" pitchFamily="18" charset="0"/>
                </a:rPr>
                <a:t>1</a:t>
              </a:r>
              <a:r>
                <a:rPr lang="uk-UA" sz="1500" dirty="0">
                  <a:latin typeface="Georgia" panose="02040502050405020303" pitchFamily="18" charset="0"/>
                </a:rPr>
                <a:t>. Р</a:t>
              </a:r>
              <a:r>
                <a:rPr lang="ru-RU" sz="1500" dirty="0" err="1">
                  <a:latin typeface="Georgia" panose="02040502050405020303" pitchFamily="18" charset="0"/>
                </a:rPr>
                <a:t>озробляє</a:t>
              </a:r>
              <a:r>
                <a:rPr lang="ru-RU" sz="1500" dirty="0">
                  <a:latin typeface="Georgia" panose="02040502050405020303" pitchFamily="18" charset="0"/>
                </a:rPr>
                <a:t> та проводить заходи </a:t>
              </a:r>
              <a:r>
                <a:rPr lang="ru-RU" sz="1500" dirty="0" err="1">
                  <a:latin typeface="Georgia" panose="02040502050405020303" pitchFamily="18" charset="0"/>
                </a:rPr>
                <a:t>щодо</a:t>
              </a:r>
              <a:r>
                <a:rPr lang="ru-RU" sz="1500" dirty="0">
                  <a:latin typeface="Georgia" panose="02040502050405020303" pitchFamily="18" charset="0"/>
                </a:rPr>
                <a:t> </a:t>
              </a:r>
              <a:r>
                <a:rPr lang="ru-RU" sz="1500" dirty="0" err="1">
                  <a:latin typeface="Georgia" panose="02040502050405020303" pitchFamily="18" charset="0"/>
                </a:rPr>
                <a:t>запобігання</a:t>
              </a:r>
              <a:r>
                <a:rPr lang="ru-RU" sz="1500" dirty="0">
                  <a:latin typeface="Georgia" panose="02040502050405020303" pitchFamily="18" charset="0"/>
                </a:rPr>
                <a:t> </a:t>
              </a:r>
              <a:r>
                <a:rPr lang="ru-RU" sz="1500" dirty="0" err="1">
                  <a:latin typeface="Georgia" panose="02040502050405020303" pitchFamily="18" charset="0"/>
                </a:rPr>
                <a:t>корупційним</a:t>
              </a:r>
              <a:r>
                <a:rPr lang="ru-RU" sz="1500" dirty="0">
                  <a:latin typeface="Georgia" panose="02040502050405020303" pitchFamily="18" charset="0"/>
                </a:rPr>
                <a:t> </a:t>
              </a:r>
              <a:r>
                <a:rPr lang="ru-RU" sz="1500" dirty="0" err="1">
                  <a:latin typeface="Georgia" panose="02040502050405020303" pitchFamily="18" charset="0"/>
                </a:rPr>
                <a:t>правопорушенням</a:t>
              </a:r>
              <a:r>
                <a:rPr lang="ru-RU" sz="1500" dirty="0">
                  <a:latin typeface="Georgia" panose="02040502050405020303" pitchFamily="18" charset="0"/>
                </a:rPr>
                <a:t> та </a:t>
              </a:r>
              <a:r>
                <a:rPr lang="ru-RU" sz="1500" dirty="0" err="1">
                  <a:latin typeface="Georgia" panose="02040502050405020303" pitchFamily="18" charset="0"/>
                </a:rPr>
                <a:t>правопорушенням</a:t>
              </a:r>
              <a:r>
                <a:rPr lang="ru-RU" sz="1500" dirty="0">
                  <a:latin typeface="Georgia" panose="02040502050405020303" pitchFamily="18" charset="0"/>
                </a:rPr>
                <a:t>, </a:t>
              </a:r>
              <a:r>
                <a:rPr lang="ru-RU" sz="1500" dirty="0" err="1">
                  <a:latin typeface="Georgia" panose="02040502050405020303" pitchFamily="18" charset="0"/>
                </a:rPr>
                <a:t>пов'язаним</a:t>
              </a:r>
              <a:r>
                <a:rPr lang="ru-RU" sz="1500" dirty="0">
                  <a:latin typeface="Georgia" panose="02040502050405020303" pitchFamily="18" charset="0"/>
                </a:rPr>
                <a:t> з </a:t>
              </a:r>
              <a:r>
                <a:rPr lang="ru-RU" sz="1500" dirty="0" err="1">
                  <a:latin typeface="Georgia" panose="02040502050405020303" pitchFamily="18" charset="0"/>
                </a:rPr>
                <a:t>корупцією</a:t>
              </a:r>
              <a:r>
                <a:rPr lang="ru-RU" sz="1500" dirty="0">
                  <a:latin typeface="Georgia" panose="02040502050405020303" pitchFamily="18" charset="0"/>
                </a:rPr>
                <a:t>, а </a:t>
              </a:r>
              <a:r>
                <a:rPr lang="ru-RU" sz="1500" dirty="0" err="1">
                  <a:latin typeface="Georgia" panose="02040502050405020303" pitchFamily="18" charset="0"/>
                </a:rPr>
                <a:t>також</a:t>
              </a:r>
              <a:r>
                <a:rPr lang="ru-RU" sz="1500" dirty="0">
                  <a:latin typeface="Georgia" panose="02040502050405020303" pitchFamily="18" charset="0"/>
                </a:rPr>
                <a:t> </a:t>
              </a:r>
              <a:r>
                <a:rPr lang="ru-RU" sz="1500" dirty="0" err="1">
                  <a:latin typeface="Georgia" panose="02040502050405020303" pitchFamily="18" charset="0"/>
                </a:rPr>
                <a:t>здійснює</a:t>
              </a:r>
              <a:r>
                <a:rPr lang="ru-RU" sz="1500" dirty="0">
                  <a:latin typeface="Georgia" panose="02040502050405020303" pitchFamily="18" charset="0"/>
                </a:rPr>
                <a:t> контроль за </a:t>
              </a:r>
              <a:r>
                <a:rPr lang="ru-RU" sz="1500" dirty="0" err="1">
                  <a:latin typeface="Georgia" panose="02040502050405020303" pitchFamily="18" charset="0"/>
                </a:rPr>
                <a:t>їх</a:t>
              </a:r>
              <a:r>
                <a:rPr lang="ru-RU" sz="1500" dirty="0">
                  <a:latin typeface="Georgia" panose="02040502050405020303" pitchFamily="18" charset="0"/>
                </a:rPr>
                <a:t> </a:t>
              </a:r>
              <a:r>
                <a:rPr lang="ru-RU" sz="1500" dirty="0" err="1">
                  <a:latin typeface="Georgia" panose="02040502050405020303" pitchFamily="18" charset="0"/>
                </a:rPr>
                <a:t>проведенням</a:t>
              </a:r>
              <a:endParaRPr lang="uk-UA" sz="1500" dirty="0">
                <a:solidFill>
                  <a:schemeClr val="tx1"/>
                </a:solidFill>
                <a:latin typeface="Georgia" panose="02040502050405020303" pitchFamily="18" charset="0"/>
              </a:endParaRPr>
            </a:p>
          </p:txBody>
        </p:sp>
        <p:sp>
          <p:nvSpPr>
            <p:cNvPr id="52" name="Скругленный прямоугольник 51"/>
            <p:cNvSpPr/>
            <p:nvPr/>
          </p:nvSpPr>
          <p:spPr>
            <a:xfrm>
              <a:off x="3325810" y="2220793"/>
              <a:ext cx="8873228" cy="1143307"/>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lang="uk-UA" sz="1500" dirty="0">
                  <a:latin typeface="Georgia" panose="02040502050405020303" pitchFamily="18" charset="0"/>
                </a:rPr>
                <a:t>2. Надає іншим структурним підрозділам </a:t>
              </a:r>
              <a:r>
                <a:rPr lang="uk-UA" sz="1500" dirty="0" err="1">
                  <a:latin typeface="Georgia" panose="02040502050405020303" pitchFamily="18" charset="0"/>
                </a:rPr>
                <a:t>Держпродспоживслужби</a:t>
              </a:r>
              <a:r>
                <a:rPr lang="uk-UA"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територіальних</a:t>
              </a:r>
              <a:r>
                <a:rPr lang="ru-RU" sz="1500" dirty="0">
                  <a:latin typeface="Georgia" panose="02040502050405020303" pitchFamily="18" charset="0"/>
                </a:rPr>
                <a:t> </a:t>
              </a:r>
              <a:r>
                <a:rPr lang="ru-RU" sz="1500" dirty="0" err="1">
                  <a:latin typeface="Georgia" panose="02040502050405020303" pitchFamily="18" charset="0"/>
                </a:rPr>
                <a:t>органів</a:t>
              </a:r>
              <a:r>
                <a:rPr lang="ru-RU" sz="1500" dirty="0">
                  <a:latin typeface="Georgia" panose="02040502050405020303" pitchFamily="18" charset="0"/>
                </a:rPr>
                <a:t>, </a:t>
              </a:r>
              <a:r>
                <a:rPr lang="ru-RU" sz="1500" dirty="0" err="1">
                  <a:latin typeface="Georgia" panose="02040502050405020303" pitchFamily="18" charset="0"/>
                </a:rPr>
                <a:t>підприємств</a:t>
              </a:r>
              <a:r>
                <a:rPr lang="ru-RU" sz="1500" dirty="0">
                  <a:latin typeface="Georgia" panose="02040502050405020303" pitchFamily="18" charset="0"/>
                </a:rPr>
                <a:t>, </a:t>
              </a:r>
              <a:r>
                <a:rPr lang="ru-RU" sz="1500" dirty="0" err="1">
                  <a:latin typeface="Georgia" panose="02040502050405020303" pitchFamily="18" charset="0"/>
                </a:rPr>
                <a:t>установ</a:t>
              </a:r>
              <a:r>
                <a:rPr lang="ru-RU" sz="1500" dirty="0">
                  <a:latin typeface="Georgia" panose="02040502050405020303" pitchFamily="18" charset="0"/>
                </a:rPr>
                <a:t> та </a:t>
              </a:r>
              <a:r>
                <a:rPr lang="ru-RU" sz="1500" dirty="0" err="1">
                  <a:latin typeface="Georgia" panose="02040502050405020303" pitchFamily="18" charset="0"/>
                </a:rPr>
                <a:t>організацій</a:t>
              </a:r>
              <a:r>
                <a:rPr lang="ru-RU" sz="1500" dirty="0">
                  <a:latin typeface="Georgia" panose="02040502050405020303" pitchFamily="18" charset="0"/>
                </a:rPr>
                <a:t>, </a:t>
              </a:r>
              <a:r>
                <a:rPr lang="ru-RU" sz="1500" dirty="0" err="1">
                  <a:latin typeface="Georgia" panose="02040502050405020303" pitchFamily="18" charset="0"/>
                </a:rPr>
                <a:t>що</a:t>
              </a:r>
              <a:r>
                <a:rPr lang="ru-RU" sz="1500" dirty="0">
                  <a:latin typeface="Georgia" panose="02040502050405020303" pitchFamily="18" charset="0"/>
                </a:rPr>
                <a:t> належать до </a:t>
              </a:r>
              <a:r>
                <a:rPr lang="ru-RU" sz="1500" dirty="0" err="1">
                  <a:latin typeface="Georgia" panose="02040502050405020303" pitchFamily="18" charset="0"/>
                </a:rPr>
                <a:t>сфери</a:t>
              </a:r>
              <a:r>
                <a:rPr lang="ru-RU"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управління</a:t>
              </a:r>
              <a:r>
                <a:rPr lang="ru-RU" sz="1500" dirty="0">
                  <a:latin typeface="Georgia" panose="02040502050405020303" pitchFamily="18" charset="0"/>
                </a:rPr>
                <a:t> </a:t>
              </a:r>
              <a:r>
                <a:rPr lang="uk-UA" sz="1500" dirty="0">
                  <a:latin typeface="Georgia" panose="02040502050405020303" pitchFamily="18" charset="0"/>
                </a:rPr>
                <a:t>та їх окремим працівникам роз’яснення щодо застосування антикорупційного законодавства</a:t>
              </a:r>
            </a:p>
          </p:txBody>
        </p:sp>
        <p:sp>
          <p:nvSpPr>
            <p:cNvPr id="53" name="Скругленный прямоугольник 52"/>
            <p:cNvSpPr/>
            <p:nvPr/>
          </p:nvSpPr>
          <p:spPr>
            <a:xfrm>
              <a:off x="323630" y="3568309"/>
              <a:ext cx="8908196" cy="1997614"/>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lang="uk-UA" sz="1500" dirty="0">
                  <a:latin typeface="Georgia" panose="02040502050405020303" pitchFamily="18" charset="0"/>
                </a:rPr>
                <a:t>3. Вживає заходів з виявлення конфлікту інтересів та сприяє його усуненню, контролює дотримання вимог законодавства щодо врегулювання конфлікту інтересів, а також виявляє сприятливі для вчинення корупційних правопорушень ризики в діяльності посадових і службових осіб </a:t>
              </a:r>
              <a:r>
                <a:rPr lang="uk-UA" sz="1500" dirty="0" err="1">
                  <a:latin typeface="Georgia" panose="02040502050405020303" pitchFamily="18" charset="0"/>
                </a:rPr>
                <a:t>Держпродспоживслужби</a:t>
              </a:r>
              <a:r>
                <a:rPr lang="uk-UA"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територіальних</a:t>
              </a:r>
              <a:r>
                <a:rPr lang="ru-RU" sz="1500" dirty="0">
                  <a:latin typeface="Georgia" panose="02040502050405020303" pitchFamily="18" charset="0"/>
                </a:rPr>
                <a:t> </a:t>
              </a:r>
              <a:r>
                <a:rPr lang="ru-RU" sz="1500" dirty="0" err="1">
                  <a:latin typeface="Georgia" panose="02040502050405020303" pitchFamily="18" charset="0"/>
                </a:rPr>
                <a:t>органів</a:t>
              </a:r>
              <a:r>
                <a:rPr lang="ru-RU" sz="1500" dirty="0">
                  <a:latin typeface="Georgia" panose="02040502050405020303" pitchFamily="18" charset="0"/>
                </a:rPr>
                <a:t>, </a:t>
              </a:r>
              <a:r>
                <a:rPr lang="ru-RU" sz="1500" dirty="0" err="1">
                  <a:latin typeface="Georgia" panose="02040502050405020303" pitchFamily="18" charset="0"/>
                </a:rPr>
                <a:t>підприємств</a:t>
              </a:r>
              <a:r>
                <a:rPr lang="ru-RU" sz="1500" dirty="0">
                  <a:latin typeface="Georgia" panose="02040502050405020303" pitchFamily="18" charset="0"/>
                </a:rPr>
                <a:t>, </a:t>
              </a:r>
              <a:r>
                <a:rPr lang="ru-RU" sz="1500" dirty="0" err="1">
                  <a:latin typeface="Georgia" panose="02040502050405020303" pitchFamily="18" charset="0"/>
                </a:rPr>
                <a:t>установ</a:t>
              </a:r>
              <a:r>
                <a:rPr lang="ru-RU" sz="1500" dirty="0">
                  <a:latin typeface="Georgia" panose="02040502050405020303" pitchFamily="18" charset="0"/>
                </a:rPr>
                <a:t> та </a:t>
              </a:r>
              <a:r>
                <a:rPr lang="ru-RU" sz="1500" dirty="0" err="1">
                  <a:latin typeface="Georgia" panose="02040502050405020303" pitchFamily="18" charset="0"/>
                </a:rPr>
                <a:t>організацій</a:t>
              </a:r>
              <a:r>
                <a:rPr lang="ru-RU" sz="1500" dirty="0">
                  <a:latin typeface="Georgia" panose="02040502050405020303" pitchFamily="18" charset="0"/>
                </a:rPr>
                <a:t>, </a:t>
              </a:r>
              <a:r>
                <a:rPr lang="ru-RU" sz="1500" dirty="0" err="1">
                  <a:latin typeface="Georgia" panose="02040502050405020303" pitchFamily="18" charset="0"/>
                </a:rPr>
                <a:t>що</a:t>
              </a:r>
              <a:r>
                <a:rPr lang="ru-RU" sz="1500" dirty="0">
                  <a:latin typeface="Georgia" panose="02040502050405020303" pitchFamily="18" charset="0"/>
                </a:rPr>
                <a:t> належать до </a:t>
              </a:r>
              <a:r>
                <a:rPr lang="ru-RU" sz="1500" dirty="0" err="1">
                  <a:latin typeface="Georgia" panose="02040502050405020303" pitchFamily="18" charset="0"/>
                </a:rPr>
                <a:t>сфери</a:t>
              </a:r>
              <a:r>
                <a:rPr lang="ru-RU"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управління</a:t>
              </a:r>
              <a:r>
                <a:rPr lang="uk-UA" sz="1500" dirty="0">
                  <a:latin typeface="Georgia" panose="02040502050405020303" pitchFamily="18" charset="0"/>
                </a:rPr>
                <a:t>, вносить Голові пропозиції щодо усунення таких ризиків</a:t>
              </a:r>
              <a:endParaRPr lang="uk-UA" sz="1500" dirty="0">
                <a:solidFill>
                  <a:schemeClr val="tx1"/>
                </a:solidFill>
                <a:latin typeface="Georgia" panose="02040502050405020303" pitchFamily="18" charset="0"/>
              </a:endParaRPr>
            </a:p>
          </p:txBody>
        </p:sp>
        <p:sp>
          <p:nvSpPr>
            <p:cNvPr id="54" name="Скругленный прямоугольник 53"/>
            <p:cNvSpPr/>
            <p:nvPr/>
          </p:nvSpPr>
          <p:spPr>
            <a:xfrm>
              <a:off x="3124702" y="5684643"/>
              <a:ext cx="8832117" cy="1297178"/>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lang="uk-UA" sz="1500" dirty="0">
                  <a:latin typeface="Georgia" panose="02040502050405020303" pitchFamily="18" charset="0"/>
                </a:rPr>
                <a:t>4. Надає допомогу в заповненні декларацій працівникам апарату </a:t>
              </a:r>
              <a:r>
                <a:rPr lang="uk-UA" sz="1500" dirty="0" err="1">
                  <a:latin typeface="Georgia" panose="02040502050405020303" pitchFamily="18" charset="0"/>
                </a:rPr>
                <a:t>Держпродспоживслужби</a:t>
              </a:r>
              <a:r>
                <a:rPr lang="uk-UA" sz="1500" dirty="0">
                  <a:latin typeface="Georgia" panose="02040502050405020303" pitchFamily="18" charset="0"/>
                </a:rPr>
                <a:t> та здійснює </a:t>
              </a:r>
              <a:r>
                <a:rPr lang="ru-RU" sz="1600" dirty="0" err="1">
                  <a:solidFill>
                    <a:srgbClr val="333333"/>
                  </a:solidFill>
                  <a:latin typeface="Times New Roman" panose="02020603050405020304" pitchFamily="18" charset="0"/>
                </a:rPr>
                <a:t>перевірку</a:t>
              </a:r>
              <a:r>
                <a:rPr lang="ru-RU" sz="1600" dirty="0">
                  <a:solidFill>
                    <a:srgbClr val="333333"/>
                  </a:solidFill>
                  <a:latin typeface="Times New Roman" panose="02020603050405020304" pitchFamily="18" charset="0"/>
                </a:rPr>
                <a:t> факту </a:t>
              </a:r>
              <a:r>
                <a:rPr lang="ru-RU" sz="1600" dirty="0" err="1">
                  <a:solidFill>
                    <a:srgbClr val="333333"/>
                  </a:solidFill>
                  <a:latin typeface="Times New Roman" panose="02020603050405020304" pitchFamily="18" charset="0"/>
                </a:rPr>
                <a:t>їх</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подання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неподання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чи</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несвоєчасного</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подання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суб'єктами</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декларування</a:t>
              </a:r>
              <a:r>
                <a:rPr lang="ru-RU" sz="1600" dirty="0">
                  <a:solidFill>
                    <a:srgbClr val="333333"/>
                  </a:solidFill>
                  <a:latin typeface="Times New Roman" panose="02020603050405020304" pitchFamily="18" charset="0"/>
                </a:rPr>
                <a:t> про </a:t>
              </a:r>
              <a:r>
                <a:rPr lang="ru-RU" sz="1600" dirty="0" err="1">
                  <a:solidFill>
                    <a:srgbClr val="333333"/>
                  </a:solidFill>
                  <a:latin typeface="Times New Roman" panose="02020603050405020304" pitchFamily="18" charset="0"/>
                </a:rPr>
                <a:t>що</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повідомляє</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Національне</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агенство</a:t>
              </a:r>
              <a:r>
                <a:rPr lang="ru-RU" sz="1600" dirty="0">
                  <a:solidFill>
                    <a:srgbClr val="333333"/>
                  </a:solidFill>
                  <a:latin typeface="Times New Roman" panose="02020603050405020304" pitchFamily="18" charset="0"/>
                </a:rPr>
                <a:t> з питань </a:t>
              </a:r>
              <a:r>
                <a:rPr lang="ru-RU" sz="1600" dirty="0" err="1">
                  <a:solidFill>
                    <a:srgbClr val="333333"/>
                  </a:solidFill>
                  <a:latin typeface="Times New Roman" panose="02020603050405020304" pitchFamily="18" charset="0"/>
                </a:rPr>
                <a:t>запобігання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корупції</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НАЗК</a:t>
              </a:r>
              <a:r>
                <a:rPr lang="ru-RU" sz="1600" dirty="0">
                  <a:solidFill>
                    <a:srgbClr val="333333"/>
                  </a:solidFill>
                  <a:latin typeface="Times New Roman" panose="02020603050405020304" pitchFamily="18" charset="0"/>
                </a:rPr>
                <a:t>)</a:t>
              </a:r>
              <a:endParaRPr lang="uk-UA" sz="1500" dirty="0">
                <a:solidFill>
                  <a:schemeClr val="tx1"/>
                </a:solidFill>
                <a:latin typeface="Georgia" panose="02040502050405020303" pitchFamily="18" charset="0"/>
              </a:endParaRPr>
            </a:p>
          </p:txBody>
        </p:sp>
        <p:pic>
          <p:nvPicPr>
            <p:cNvPr id="55" name="Рисунок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06390" y="3881273"/>
              <a:ext cx="1771267" cy="1636168"/>
            </a:xfrm>
            <a:prstGeom prst="rect">
              <a:avLst/>
            </a:prstGeom>
          </p:spPr>
        </p:pic>
        <p:pic>
          <p:nvPicPr>
            <p:cNvPr id="56" name="Рисунок 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25312" y="47133"/>
              <a:ext cx="1704690" cy="1986290"/>
            </a:xfrm>
            <a:prstGeom prst="rect">
              <a:avLst/>
            </a:prstGeom>
          </p:spPr>
        </p:pic>
        <p:sp>
          <p:nvSpPr>
            <p:cNvPr id="57" name="TextBox 56"/>
            <p:cNvSpPr txBox="1"/>
            <p:nvPr/>
          </p:nvSpPr>
          <p:spPr>
            <a:xfrm>
              <a:off x="10766931" y="822360"/>
              <a:ext cx="1369743" cy="600164"/>
            </a:xfrm>
            <a:prstGeom prst="rect">
              <a:avLst/>
            </a:prstGeom>
            <a:noFill/>
          </p:spPr>
          <p:txBody>
            <a:bodyPr wrap="square" rtlCol="0">
              <a:spAutoFit/>
            </a:bodyPr>
            <a:lstStyle/>
            <a:p>
              <a:pPr algn="ctr"/>
              <a:r>
                <a:rPr lang="uk-UA" sz="1100" b="1" dirty="0">
                  <a:latin typeface="Georgia" panose="02040502050405020303" pitchFamily="18" charset="0"/>
                </a:rPr>
                <a:t>План заходів </a:t>
              </a:r>
            </a:p>
            <a:p>
              <a:pPr algn="ctr"/>
              <a:r>
                <a:rPr lang="uk-UA" sz="1100" dirty="0">
                  <a:latin typeface="Georgia" panose="02040502050405020303" pitchFamily="18" charset="0"/>
                </a:rPr>
                <a:t>щодо запобігання корупції</a:t>
              </a:r>
              <a:endParaRPr lang="ru-RU" sz="1100" dirty="0">
                <a:latin typeface="Georgia" panose="02040502050405020303" pitchFamily="18" charset="0"/>
              </a:endParaRPr>
            </a:p>
          </p:txBody>
        </p:sp>
        <p:pic>
          <p:nvPicPr>
            <p:cNvPr id="58" name="Рисунок 5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170" y="1411856"/>
              <a:ext cx="3050322" cy="2097094"/>
            </a:xfrm>
            <a:prstGeom prst="rect">
              <a:avLst/>
            </a:prstGeom>
          </p:spPr>
        </p:pic>
        <p:sp>
          <p:nvSpPr>
            <p:cNvPr id="59" name="TextBox 58"/>
            <p:cNvSpPr txBox="1"/>
            <p:nvPr/>
          </p:nvSpPr>
          <p:spPr>
            <a:xfrm rot="21075861">
              <a:off x="757695" y="1603109"/>
              <a:ext cx="1115833" cy="365338"/>
            </a:xfrm>
            <a:prstGeom prst="rect">
              <a:avLst/>
            </a:prstGeom>
            <a:noFill/>
          </p:spPr>
          <p:txBody>
            <a:bodyPr wrap="square" rtlCol="0">
              <a:spAutoFit/>
            </a:bodyPr>
            <a:lstStyle/>
            <a:p>
              <a:pPr algn="ctr"/>
              <a:r>
                <a:rPr lang="uk-UA" sz="800" b="1" dirty="0">
                  <a:latin typeface="Georgia" panose="02040502050405020303" pitchFamily="18" charset="0"/>
                </a:rPr>
                <a:t>Запобігання корупції</a:t>
              </a:r>
              <a:endParaRPr lang="ru-RU" sz="800" b="1" dirty="0">
                <a:latin typeface="Georgia" panose="02040502050405020303" pitchFamily="18" charset="0"/>
              </a:endParaRPr>
            </a:p>
          </p:txBody>
        </p:sp>
        <p:pic>
          <p:nvPicPr>
            <p:cNvPr id="60" name="Рисунок 5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6933" y="5684643"/>
              <a:ext cx="2535971" cy="1375524"/>
            </a:xfrm>
            <a:prstGeom prst="rect">
              <a:avLst/>
            </a:prstGeom>
          </p:spPr>
        </p:pic>
      </p:grpSp>
    </p:spTree>
    <p:extLst>
      <p:ext uri="{BB962C8B-B14F-4D97-AF65-F5344CB8AC3E}">
        <p14:creationId xmlns:p14="http://schemas.microsoft.com/office/powerpoint/2010/main" val="387220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289478" y="671210"/>
            <a:ext cx="8696969" cy="5422085"/>
            <a:chOff x="174612" y="686520"/>
            <a:chExt cx="11932309" cy="5810129"/>
          </a:xfrm>
        </p:grpSpPr>
        <p:sp>
          <p:nvSpPr>
            <p:cNvPr id="6" name="Скругленный прямоугольник 5"/>
            <p:cNvSpPr/>
            <p:nvPr/>
          </p:nvSpPr>
          <p:spPr>
            <a:xfrm>
              <a:off x="2111921" y="2329933"/>
              <a:ext cx="9918154" cy="1226727"/>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6. Розглядає в межах повноважень повідомлення щодо причетності працівників </a:t>
              </a:r>
              <a:r>
                <a:rPr lang="uk-UA" sz="1500" dirty="0" err="1">
                  <a:latin typeface="Georgia" panose="02040502050405020303" pitchFamily="18" charset="0"/>
                </a:rPr>
                <a:t>Держпродспоживслужби</a:t>
              </a:r>
              <a:r>
                <a:rPr lang="uk-UA"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територіальних</a:t>
              </a:r>
              <a:r>
                <a:rPr lang="ru-RU" sz="1500" dirty="0">
                  <a:latin typeface="Georgia" panose="02040502050405020303" pitchFamily="18" charset="0"/>
                </a:rPr>
                <a:t> </a:t>
              </a:r>
              <a:r>
                <a:rPr lang="ru-RU" sz="1500" dirty="0" err="1">
                  <a:latin typeface="Georgia" panose="02040502050405020303" pitchFamily="18" charset="0"/>
                </a:rPr>
                <a:t>органів</a:t>
              </a:r>
              <a:r>
                <a:rPr lang="ru-RU" sz="1500" dirty="0">
                  <a:latin typeface="Georgia" panose="02040502050405020303" pitchFamily="18" charset="0"/>
                </a:rPr>
                <a:t>, </a:t>
              </a:r>
              <a:r>
                <a:rPr lang="ru-RU" sz="1500" dirty="0" err="1">
                  <a:latin typeface="Georgia" panose="02040502050405020303" pitchFamily="18" charset="0"/>
                </a:rPr>
                <a:t>підприємств</a:t>
              </a:r>
              <a:r>
                <a:rPr lang="ru-RU" sz="1500" dirty="0">
                  <a:latin typeface="Georgia" panose="02040502050405020303" pitchFamily="18" charset="0"/>
                </a:rPr>
                <a:t>, </a:t>
              </a:r>
              <a:r>
                <a:rPr lang="ru-RU" sz="1500" dirty="0" err="1">
                  <a:latin typeface="Georgia" panose="02040502050405020303" pitchFamily="18" charset="0"/>
                </a:rPr>
                <a:t>установ</a:t>
              </a:r>
              <a:r>
                <a:rPr lang="ru-RU" sz="1500" dirty="0">
                  <a:latin typeface="Georgia" panose="02040502050405020303" pitchFamily="18" charset="0"/>
                </a:rPr>
                <a:t> та </a:t>
              </a:r>
              <a:r>
                <a:rPr lang="ru-RU" sz="1500" dirty="0" err="1">
                  <a:latin typeface="Georgia" panose="02040502050405020303" pitchFamily="18" charset="0"/>
                </a:rPr>
                <a:t>організацій</a:t>
              </a:r>
              <a:r>
                <a:rPr lang="ru-RU" sz="1500" dirty="0">
                  <a:latin typeface="Georgia" panose="02040502050405020303" pitchFamily="18" charset="0"/>
                </a:rPr>
                <a:t>, </a:t>
              </a:r>
              <a:r>
                <a:rPr lang="ru-RU" sz="1500" dirty="0" err="1">
                  <a:latin typeface="Georgia" panose="02040502050405020303" pitchFamily="18" charset="0"/>
                </a:rPr>
                <a:t>що</a:t>
              </a:r>
              <a:r>
                <a:rPr lang="ru-RU" sz="1500" dirty="0">
                  <a:latin typeface="Georgia" panose="02040502050405020303" pitchFamily="18" charset="0"/>
                </a:rPr>
                <a:t> належать до </a:t>
              </a:r>
              <a:r>
                <a:rPr lang="ru-RU" sz="1500" dirty="0" err="1">
                  <a:latin typeface="Georgia" panose="02040502050405020303" pitchFamily="18" charset="0"/>
                </a:rPr>
                <a:t>сфери</a:t>
              </a:r>
              <a:r>
                <a:rPr lang="ru-RU"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управління</a:t>
              </a:r>
              <a:r>
                <a:rPr lang="ru-RU" sz="1500" dirty="0">
                  <a:latin typeface="Georgia" panose="02040502050405020303" pitchFamily="18" charset="0"/>
                </a:rPr>
                <a:t> </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до вчинення корупційних правопорушень</a:t>
              </a:r>
            </a:p>
          </p:txBody>
        </p:sp>
        <p:sp>
          <p:nvSpPr>
            <p:cNvPr id="7" name="Скругленный прямоугольник 6"/>
            <p:cNvSpPr/>
            <p:nvPr/>
          </p:nvSpPr>
          <p:spPr>
            <a:xfrm>
              <a:off x="174612" y="686520"/>
              <a:ext cx="10083491" cy="1480144"/>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5. У разі виявлення фактів, що можуть свідчити про вчинення корупційних або пов’язаних з корупцією правопорушень посадовими чи службовими особами </a:t>
              </a:r>
              <a:r>
                <a:rPr lang="uk-UA" sz="1500" dirty="0" err="1">
                  <a:latin typeface="Georgia" panose="02040502050405020303" pitchFamily="18" charset="0"/>
                </a:rPr>
                <a:t>Держпродспоживслужби</a:t>
              </a:r>
              <a:r>
                <a:rPr lang="uk-UA"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територіальних</a:t>
              </a:r>
              <a:r>
                <a:rPr lang="ru-RU" sz="1500" dirty="0">
                  <a:latin typeface="Georgia" panose="02040502050405020303" pitchFamily="18" charset="0"/>
                </a:rPr>
                <a:t> </a:t>
              </a:r>
              <a:r>
                <a:rPr lang="ru-RU" sz="1500" dirty="0" err="1">
                  <a:latin typeface="Georgia" panose="02040502050405020303" pitchFamily="18" charset="0"/>
                </a:rPr>
                <a:t>органів</a:t>
              </a:r>
              <a:r>
                <a:rPr lang="ru-RU" sz="1500" dirty="0">
                  <a:latin typeface="Georgia" panose="02040502050405020303" pitchFamily="18" charset="0"/>
                </a:rPr>
                <a:t>, </a:t>
              </a:r>
              <a:r>
                <a:rPr lang="ru-RU" sz="1500" dirty="0" err="1">
                  <a:latin typeface="Georgia" panose="02040502050405020303" pitchFamily="18" charset="0"/>
                </a:rPr>
                <a:t>підприємств</a:t>
              </a:r>
              <a:r>
                <a:rPr lang="ru-RU" sz="1500" dirty="0">
                  <a:latin typeface="Georgia" panose="02040502050405020303" pitchFamily="18" charset="0"/>
                </a:rPr>
                <a:t>, </a:t>
              </a:r>
              <a:r>
                <a:rPr lang="ru-RU" sz="1500" dirty="0" err="1">
                  <a:latin typeface="Georgia" panose="02040502050405020303" pitchFamily="18" charset="0"/>
                </a:rPr>
                <a:t>установ</a:t>
              </a:r>
              <a:r>
                <a:rPr lang="ru-RU" sz="1500" dirty="0">
                  <a:latin typeface="Georgia" panose="02040502050405020303" pitchFamily="18" charset="0"/>
                </a:rPr>
                <a:t> та </a:t>
              </a:r>
              <a:r>
                <a:rPr lang="ru-RU" sz="1500" dirty="0" err="1">
                  <a:latin typeface="Georgia" panose="02040502050405020303" pitchFamily="18" charset="0"/>
                </a:rPr>
                <a:t>організацій</a:t>
              </a:r>
              <a:r>
                <a:rPr lang="ru-RU" sz="1500" dirty="0">
                  <a:latin typeface="Georgia" panose="02040502050405020303" pitchFamily="18" charset="0"/>
                </a:rPr>
                <a:t>, </a:t>
              </a:r>
              <a:r>
                <a:rPr lang="ru-RU" sz="1500" dirty="0" err="1">
                  <a:latin typeface="Georgia" panose="02040502050405020303" pitchFamily="18" charset="0"/>
                </a:rPr>
                <a:t>що</a:t>
              </a:r>
              <a:r>
                <a:rPr lang="ru-RU" sz="1500" dirty="0">
                  <a:latin typeface="Georgia" panose="02040502050405020303" pitchFamily="18" charset="0"/>
                </a:rPr>
                <a:t> належать до </a:t>
              </a:r>
              <a:r>
                <a:rPr lang="ru-RU" sz="1500" dirty="0" err="1">
                  <a:latin typeface="Georgia" panose="02040502050405020303" pitchFamily="18" charset="0"/>
                </a:rPr>
                <a:t>сфери</a:t>
              </a:r>
              <a:r>
                <a:rPr lang="ru-RU" sz="1500" dirty="0">
                  <a:latin typeface="Georgia" panose="02040502050405020303" pitchFamily="18" charset="0"/>
                </a:rPr>
                <a:t> </a:t>
              </a:r>
              <a:r>
                <a:rPr lang="ru-RU" sz="1500" dirty="0" err="1">
                  <a:latin typeface="Georgia" panose="02040502050405020303" pitchFamily="18" charset="0"/>
                </a:rPr>
                <a:t>її</a:t>
              </a:r>
              <a:r>
                <a:rPr lang="ru-RU" sz="1500" dirty="0">
                  <a:latin typeface="Georgia" panose="02040502050405020303" pitchFamily="18" charset="0"/>
                </a:rPr>
                <a:t> </a:t>
              </a:r>
              <a:r>
                <a:rPr lang="ru-RU" sz="1500" dirty="0" err="1">
                  <a:latin typeface="Georgia" panose="02040502050405020303" pitchFamily="18" charset="0"/>
                </a:rPr>
                <a:t>управління</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 інформує в установленому порядку про такі факти Голову </a:t>
              </a:r>
              <a:r>
                <a:rPr kumimoji="0" lang="uk-UA" sz="1500" b="0" i="0" u="none" strike="noStrike" kern="0" cap="none" spc="0" normalizeH="0" baseline="0" noProof="0" dirty="0" err="1">
                  <a:ln>
                    <a:noFill/>
                  </a:ln>
                  <a:solidFill>
                    <a:prstClr val="black"/>
                  </a:solidFill>
                  <a:effectLst/>
                  <a:uLnTx/>
                  <a:uFillTx/>
                  <a:latin typeface="Georgia" panose="02040502050405020303" pitchFamily="18" charset="0"/>
                  <a:ea typeface="+mn-ea"/>
                  <a:cs typeface="+mn-cs"/>
                </a:rPr>
                <a:t>Держпродспоживслужби</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 а також правоохоронні органи відповідно до їх компетенції</a:t>
              </a:r>
            </a:p>
          </p:txBody>
        </p:sp>
        <p:sp>
          <p:nvSpPr>
            <p:cNvPr id="8" name="Скругленный прямоугольник 7"/>
            <p:cNvSpPr/>
            <p:nvPr/>
          </p:nvSpPr>
          <p:spPr>
            <a:xfrm>
              <a:off x="200289" y="5339228"/>
              <a:ext cx="11855463" cy="1157421"/>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8. Інформує Голову </a:t>
              </a:r>
              <a:r>
                <a:rPr lang="uk-UA" sz="1500" dirty="0" err="1">
                  <a:latin typeface="Georgia" panose="02040502050405020303" pitchFamily="18" charset="0"/>
                </a:rPr>
                <a:t>Держпродспоживслужби</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 </a:t>
              </a:r>
              <a:r>
                <a:rPr kumimoji="0" lang="uk-UA" sz="1500" b="0" i="0" u="none" strike="noStrike" kern="0" cap="none" spc="0" normalizeH="0" baseline="0" noProof="0" dirty="0" err="1">
                  <a:ln>
                    <a:noFill/>
                  </a:ln>
                  <a:solidFill>
                    <a:prstClr val="black"/>
                  </a:solidFill>
                  <a:effectLst/>
                  <a:uLnTx/>
                  <a:uFillTx/>
                  <a:latin typeface="Georgia" panose="02040502050405020303" pitchFamily="18" charset="0"/>
                  <a:ea typeface="+mn-ea"/>
                  <a:cs typeface="+mn-cs"/>
                </a:rPr>
                <a:t>НАЗК</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 та інших</a:t>
              </a:r>
              <a:r>
                <a:rPr kumimoji="0" lang="uk-UA" sz="1500" b="0" i="0" u="none" strike="noStrike" kern="0" cap="none" spc="0" normalizeH="0" noProof="0" dirty="0">
                  <a:ln>
                    <a:noFill/>
                  </a:ln>
                  <a:solidFill>
                    <a:prstClr val="black"/>
                  </a:solidFill>
                  <a:effectLst/>
                  <a:uLnTx/>
                  <a:uFillTx/>
                  <a:latin typeface="Georgia" panose="02040502050405020303" pitchFamily="18" charset="0"/>
                  <a:ea typeface="+mn-ea"/>
                  <a:cs typeface="+mn-cs"/>
                </a:rPr>
                <a:t> </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спеціально уповноважених суб’єктів у сфері протидії корупції про факти, що можуть свідчити про вчинення корупційних або пов’язаних з корупцією правопорушень посадовими особами </a:t>
              </a:r>
              <a:r>
                <a:rPr lang="uk-UA" sz="1500" dirty="0" err="1">
                  <a:latin typeface="Georgia" panose="02040502050405020303" pitchFamily="18" charset="0"/>
                </a:rPr>
                <a:t>Держпродспоживслужби</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a:t>
              </a:r>
            </a:p>
          </p:txBody>
        </p:sp>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327" y="2329933"/>
              <a:ext cx="1627625" cy="1466067"/>
            </a:xfrm>
            <a:prstGeom prst="rect">
              <a:avLst/>
            </a:prstGeom>
          </p:spPr>
        </p:pic>
        <p:pic>
          <p:nvPicPr>
            <p:cNvPr id="13" name="Рисунок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72856" y="686521"/>
              <a:ext cx="1534065" cy="1361409"/>
            </a:xfrm>
            <a:prstGeom prst="rect">
              <a:avLst/>
            </a:prstGeom>
          </p:spPr>
        </p:pic>
      </p:grpSp>
      <p:sp>
        <p:nvSpPr>
          <p:cNvPr id="14" name="TextBox 13"/>
          <p:cNvSpPr txBox="1"/>
          <p:nvPr/>
        </p:nvSpPr>
        <p:spPr>
          <a:xfrm>
            <a:off x="323528" y="332656"/>
            <a:ext cx="7632848" cy="400110"/>
          </a:xfrm>
          <a:prstGeom prst="rect">
            <a:avLst/>
          </a:prstGeom>
          <a:noFill/>
        </p:spPr>
        <p:txBody>
          <a:bodyPr wrap="square" rtlCol="0">
            <a:spAutoFit/>
          </a:bodyPr>
          <a:lstStyle/>
          <a:p>
            <a:r>
              <a:rPr lang="uk-UA" sz="2000" b="1" u="sng" dirty="0">
                <a:latin typeface="Georgia" panose="02040502050405020303" pitchFamily="18" charset="0"/>
              </a:rPr>
              <a:t>Сектор з питань запобігання та виявлення корупції:</a:t>
            </a:r>
            <a:endParaRPr lang="ru-RU" dirty="0"/>
          </a:p>
        </p:txBody>
      </p:sp>
      <p:pic>
        <p:nvPicPr>
          <p:cNvPr id="15" name="Рисунок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76256" y="3485058"/>
            <a:ext cx="2054181" cy="1304762"/>
          </a:xfrm>
          <a:prstGeom prst="rect">
            <a:avLst/>
          </a:prstGeom>
        </p:spPr>
      </p:pic>
      <p:sp>
        <p:nvSpPr>
          <p:cNvPr id="16" name="Скругленный прямоугольник 15"/>
          <p:cNvSpPr/>
          <p:nvPr/>
        </p:nvSpPr>
        <p:spPr>
          <a:xfrm>
            <a:off x="323527" y="3637566"/>
            <a:ext cx="6444060" cy="1152254"/>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lang="uk-UA" sz="1500" kern="0" dirty="0">
                <a:solidFill>
                  <a:prstClr val="black"/>
                </a:solidFill>
                <a:latin typeface="Georgia" panose="02040502050405020303" pitchFamily="18" charset="0"/>
              </a:rPr>
              <a:t>7</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rPr>
              <a:t>. З</a:t>
            </a:r>
            <a:r>
              <a:rPr lang="ru-RU" sz="1600" dirty="0" err="1">
                <a:solidFill>
                  <a:srgbClr val="333333"/>
                </a:solidFill>
                <a:latin typeface="Times New Roman" panose="02020603050405020304" pitchFamily="18" charset="0"/>
              </a:rPr>
              <a:t>дійснює</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повноваження</a:t>
            </a:r>
            <a:r>
              <a:rPr lang="ru-RU" sz="1600" dirty="0">
                <a:solidFill>
                  <a:srgbClr val="333333"/>
                </a:solidFill>
                <a:latin typeface="Times New Roman" panose="02020603050405020304" pitchFamily="18" charset="0"/>
              </a:rPr>
              <a:t> у </a:t>
            </a:r>
            <a:r>
              <a:rPr lang="ru-RU" sz="1600" dirty="0" err="1">
                <a:solidFill>
                  <a:srgbClr val="333333"/>
                </a:solidFill>
                <a:latin typeface="Times New Roman" panose="02020603050405020304" pitchFamily="18" charset="0"/>
              </a:rPr>
              <a:t>сфері</a:t>
            </a:r>
            <a:r>
              <a:rPr lang="ru-RU" sz="1600" dirty="0">
                <a:solidFill>
                  <a:srgbClr val="333333"/>
                </a:solidFill>
                <a:latin typeface="Times New Roman" panose="02020603050405020304" pitchFamily="18" charset="0"/>
              </a:rPr>
              <a:t> захисту </a:t>
            </a:r>
            <a:r>
              <a:rPr lang="ru-RU" sz="1600" dirty="0" err="1">
                <a:solidFill>
                  <a:srgbClr val="333333"/>
                </a:solidFill>
                <a:latin typeface="Times New Roman" panose="02020603050405020304" pitchFamily="18" charset="0"/>
              </a:rPr>
              <a:t>викривачів</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відповідно</a:t>
            </a:r>
            <a:r>
              <a:rPr lang="ru-RU" sz="1600" dirty="0">
                <a:solidFill>
                  <a:srgbClr val="333333"/>
                </a:solidFill>
                <a:latin typeface="Times New Roman" panose="02020603050405020304" pitchFamily="18" charset="0"/>
              </a:rPr>
              <a:t> до Закону України «Про </a:t>
            </a:r>
            <a:r>
              <a:rPr lang="ru-RU" sz="1600" dirty="0" err="1">
                <a:solidFill>
                  <a:srgbClr val="333333"/>
                </a:solidFill>
                <a:latin typeface="Times New Roman" panose="02020603050405020304" pitchFamily="18" charset="0"/>
              </a:rPr>
              <a:t>запобігання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корупції</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співпрацює</a:t>
            </a:r>
            <a:r>
              <a:rPr lang="ru-RU" sz="1600" dirty="0">
                <a:solidFill>
                  <a:srgbClr val="333333"/>
                </a:solidFill>
                <a:latin typeface="Times New Roman" panose="02020603050405020304" pitchFamily="18" charset="0"/>
              </a:rPr>
              <a:t> з ними, </a:t>
            </a:r>
            <a:r>
              <a:rPr lang="ru-RU" sz="1600" dirty="0" err="1">
                <a:solidFill>
                  <a:srgbClr val="333333"/>
                </a:solidFill>
                <a:latin typeface="Times New Roman" panose="02020603050405020304" pitchFamily="18" charset="0"/>
              </a:rPr>
              <a:t>забезпечує</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дотримання</a:t>
            </a:r>
            <a:r>
              <a:rPr lang="ru-RU" sz="1600" dirty="0">
                <a:solidFill>
                  <a:srgbClr val="333333"/>
                </a:solidFill>
                <a:latin typeface="Times New Roman" panose="02020603050405020304" pitchFamily="18" charset="0"/>
              </a:rPr>
              <a:t> </a:t>
            </a:r>
            <a:r>
              <a:rPr lang="ru-RU" sz="1600" dirty="0" err="1">
                <a:solidFill>
                  <a:srgbClr val="333333"/>
                </a:solidFill>
                <a:latin typeface="Times New Roman" panose="02020603050405020304" pitchFamily="18" charset="0"/>
              </a:rPr>
              <a:t>їхніх</a:t>
            </a:r>
            <a:r>
              <a:rPr lang="ru-RU" sz="1600" dirty="0">
                <a:solidFill>
                  <a:srgbClr val="333333"/>
                </a:solidFill>
                <a:latin typeface="Times New Roman" panose="02020603050405020304" pitchFamily="18" charset="0"/>
              </a:rPr>
              <a:t> прав та </a:t>
            </a:r>
            <a:r>
              <a:rPr lang="ru-RU" sz="1600" dirty="0" err="1">
                <a:solidFill>
                  <a:srgbClr val="333333"/>
                </a:solidFill>
                <a:latin typeface="Times New Roman" panose="02020603050405020304" pitchFamily="18" charset="0"/>
              </a:rPr>
              <a:t>гарантій</a:t>
            </a:r>
            <a:r>
              <a:rPr lang="ru-RU" sz="1600" dirty="0">
                <a:solidFill>
                  <a:srgbClr val="333333"/>
                </a:solidFill>
                <a:latin typeface="Times New Roman" panose="02020603050405020304" pitchFamily="18" charset="0"/>
              </a:rPr>
              <a:t> </a:t>
            </a:r>
            <a:r>
              <a:rPr lang="ru-RU" sz="1600">
                <a:solidFill>
                  <a:srgbClr val="333333"/>
                </a:solidFill>
                <a:latin typeface="Times New Roman" panose="02020603050405020304" pitchFamily="18" charset="0"/>
              </a:rPr>
              <a:t>захисту</a:t>
            </a:r>
            <a:endParaRPr kumimoji="0" lang="uk-UA" sz="1500" b="0" i="0" u="none" strike="noStrike" kern="0" cap="none" spc="0" normalizeH="0" baseline="0" noProof="0" dirty="0">
              <a:ln>
                <a:noFill/>
              </a:ln>
              <a:solidFill>
                <a:prstClr val="black"/>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2254126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Группа 3"/>
          <p:cNvGrpSpPr/>
          <p:nvPr/>
        </p:nvGrpSpPr>
        <p:grpSpPr>
          <a:xfrm>
            <a:off x="323528" y="861237"/>
            <a:ext cx="8562074" cy="2225654"/>
            <a:chOff x="308519" y="858098"/>
            <a:chExt cx="11747233" cy="2384938"/>
          </a:xfrm>
        </p:grpSpPr>
        <p:sp>
          <p:nvSpPr>
            <p:cNvPr id="6" name="Скругленный прямоугольник 5"/>
            <p:cNvSpPr/>
            <p:nvPr/>
          </p:nvSpPr>
          <p:spPr>
            <a:xfrm>
              <a:off x="3412504" y="2169002"/>
              <a:ext cx="8643248" cy="1074034"/>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lang="uk-UA" sz="1500" kern="0" dirty="0">
                  <a:solidFill>
                    <a:prstClr val="black"/>
                  </a:solidFill>
                  <a:latin typeface="Georgia" panose="02040502050405020303" pitchFamily="18" charset="0"/>
                </a:rPr>
                <a:t>10</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rPr>
                <a:t>. З</a:t>
              </a:r>
              <a:r>
                <a:rPr lang="ru-RU" sz="1500" dirty="0" err="1">
                  <a:solidFill>
                    <a:srgbClr val="333333"/>
                  </a:solidFill>
                  <a:latin typeface="Georgia" panose="02040502050405020303" pitchFamily="18" charset="0"/>
                </a:rPr>
                <a:t>дійснює</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координацію</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діяльності</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уповноважених</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підрозділів</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уповноважених</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осіб</a:t>
              </a:r>
              <a:r>
                <a:rPr lang="ru-RU" sz="1500" dirty="0">
                  <a:solidFill>
                    <a:srgbClr val="333333"/>
                  </a:solidFill>
                  <a:latin typeface="Georgia" panose="02040502050405020303" pitchFamily="18" charset="0"/>
                </a:rPr>
                <a:t>) </a:t>
              </a:r>
              <a:r>
                <a:rPr lang="ru-RU" sz="1500" dirty="0" err="1">
                  <a:solidFill>
                    <a:prstClr val="black"/>
                  </a:solidFill>
                  <a:latin typeface="Georgia" panose="02040502050405020303" pitchFamily="18" charset="0"/>
                </a:rPr>
                <a:t>територіальних</a:t>
              </a:r>
              <a:r>
                <a:rPr lang="ru-RU"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органів</a:t>
              </a:r>
              <a:r>
                <a:rPr lang="ru-RU" sz="1500" dirty="0">
                  <a:solidFill>
                    <a:prstClr val="black"/>
                  </a:solidFill>
                  <a:latin typeface="Georgia" panose="02040502050405020303" pitchFamily="18" charset="0"/>
                </a:rPr>
                <a:t> </a:t>
              </a:r>
              <a:r>
                <a:rPr lang="uk-UA" sz="1500" dirty="0" err="1">
                  <a:solidFill>
                    <a:prstClr val="black"/>
                  </a:solidFill>
                  <a:latin typeface="Georgia" panose="02040502050405020303" pitchFamily="18" charset="0"/>
                </a:rPr>
                <a:t>Держпродспоживслужби</a:t>
              </a:r>
              <a:r>
                <a:rPr lang="uk-UA"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підприємств</a:t>
              </a:r>
              <a:r>
                <a:rPr lang="ru-RU"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установ</a:t>
              </a:r>
              <a:r>
                <a:rPr lang="ru-RU" sz="1500" dirty="0">
                  <a:solidFill>
                    <a:prstClr val="black"/>
                  </a:solidFill>
                  <a:latin typeface="Georgia" panose="02040502050405020303" pitchFamily="18" charset="0"/>
                </a:rPr>
                <a:t> та </a:t>
              </a:r>
              <a:r>
                <a:rPr lang="ru-RU" sz="1500" dirty="0" err="1">
                  <a:solidFill>
                    <a:prstClr val="black"/>
                  </a:solidFill>
                  <a:latin typeface="Georgia" panose="02040502050405020303" pitchFamily="18" charset="0"/>
                </a:rPr>
                <a:t>організацій</a:t>
              </a:r>
              <a:r>
                <a:rPr lang="ru-RU"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що</a:t>
              </a:r>
              <a:r>
                <a:rPr lang="ru-RU" sz="1500" dirty="0">
                  <a:solidFill>
                    <a:prstClr val="black"/>
                  </a:solidFill>
                  <a:latin typeface="Georgia" panose="02040502050405020303" pitchFamily="18" charset="0"/>
                </a:rPr>
                <a:t> належать до </a:t>
              </a:r>
              <a:r>
                <a:rPr lang="ru-RU" sz="1500" dirty="0" err="1">
                  <a:solidFill>
                    <a:prstClr val="black"/>
                  </a:solidFill>
                  <a:latin typeface="Georgia" panose="02040502050405020303" pitchFamily="18" charset="0"/>
                </a:rPr>
                <a:t>сфери</a:t>
              </a:r>
              <a:r>
                <a:rPr lang="ru-RU"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її</a:t>
              </a:r>
              <a:r>
                <a:rPr lang="ru-RU" sz="1500" dirty="0">
                  <a:solidFill>
                    <a:prstClr val="black"/>
                  </a:solidFill>
                  <a:latin typeface="Georgia" panose="02040502050405020303" pitchFamily="18" charset="0"/>
                </a:rPr>
                <a:t> </a:t>
              </a:r>
              <a:r>
                <a:rPr lang="ru-RU" sz="1500" dirty="0" err="1">
                  <a:solidFill>
                    <a:prstClr val="black"/>
                  </a:solidFill>
                  <a:latin typeface="Georgia" panose="02040502050405020303" pitchFamily="18" charset="0"/>
                </a:rPr>
                <a:t>управління</a:t>
              </a:r>
              <a:endParaRPr kumimoji="0" lang="uk-UA" sz="1500" b="0" i="0" u="none" strike="noStrike" kern="0" cap="none" spc="0" normalizeH="0" baseline="0" noProof="0" dirty="0">
                <a:ln>
                  <a:noFill/>
                </a:ln>
                <a:solidFill>
                  <a:prstClr val="black"/>
                </a:solidFill>
                <a:effectLst/>
                <a:uLnTx/>
                <a:uFillTx/>
                <a:latin typeface="Georgia" panose="02040502050405020303" pitchFamily="18" charset="0"/>
              </a:endParaRPr>
            </a:p>
          </p:txBody>
        </p:sp>
        <p:sp>
          <p:nvSpPr>
            <p:cNvPr id="7" name="Скругленный прямоугольник 6"/>
            <p:cNvSpPr/>
            <p:nvPr/>
          </p:nvSpPr>
          <p:spPr>
            <a:xfrm>
              <a:off x="308519" y="858098"/>
              <a:ext cx="8694009" cy="794638"/>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kumimoji="0" lang="uk-UA" sz="1500" b="0" i="0" u="none" strike="noStrike" kern="0" cap="none" spc="0" normalizeH="0" baseline="0" noProof="0" dirty="0">
                  <a:ln>
                    <a:noFill/>
                  </a:ln>
                  <a:solidFill>
                    <a:prstClr val="black"/>
                  </a:solidFill>
                  <a:effectLst/>
                  <a:uLnTx/>
                  <a:uFillTx/>
                  <a:latin typeface="Georgia" panose="02040502050405020303" pitchFamily="18" charset="0"/>
                </a:rPr>
                <a:t>9. Р</a:t>
              </a:r>
              <a:r>
                <a:rPr lang="ru-RU" sz="1500" dirty="0" err="1">
                  <a:solidFill>
                    <a:srgbClr val="333333"/>
                  </a:solidFill>
                  <a:latin typeface="Georgia" panose="02040502050405020303" pitchFamily="18" charset="0"/>
                </a:rPr>
                <a:t>озробляє</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проєкти</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актів</a:t>
              </a:r>
              <a:r>
                <a:rPr lang="ru-RU" sz="1500" dirty="0">
                  <a:solidFill>
                    <a:srgbClr val="333333"/>
                  </a:solidFill>
                  <a:latin typeface="Georgia" panose="02040502050405020303" pitchFamily="18" charset="0"/>
                </a:rPr>
                <a:t> з питань </a:t>
              </a:r>
              <a:r>
                <a:rPr lang="ru-RU" sz="1500" dirty="0" err="1">
                  <a:solidFill>
                    <a:srgbClr val="333333"/>
                  </a:solidFill>
                  <a:latin typeface="Georgia" panose="02040502050405020303" pitchFamily="18" charset="0"/>
                </a:rPr>
                <a:t>запобігання</a:t>
              </a:r>
              <a:r>
                <a:rPr lang="ru-RU" sz="1500" dirty="0">
                  <a:solidFill>
                    <a:srgbClr val="333333"/>
                  </a:solidFill>
                  <a:latin typeface="Georgia" panose="02040502050405020303" pitchFamily="18" charset="0"/>
                </a:rPr>
                <a:t> та </a:t>
              </a:r>
              <a:r>
                <a:rPr lang="ru-RU" sz="1500" dirty="0" err="1">
                  <a:solidFill>
                    <a:srgbClr val="333333"/>
                  </a:solidFill>
                  <a:latin typeface="Georgia" panose="02040502050405020303" pitchFamily="18" charset="0"/>
                </a:rPr>
                <a:t>виявлення</a:t>
              </a:r>
              <a:r>
                <a:rPr lang="ru-RU" sz="1500" dirty="0">
                  <a:solidFill>
                    <a:srgbClr val="333333"/>
                  </a:solidFill>
                  <a:latin typeface="Georgia" panose="02040502050405020303" pitchFamily="18" charset="0"/>
                </a:rPr>
                <a:t> </a:t>
              </a:r>
              <a:r>
                <a:rPr lang="ru-RU" sz="1500" dirty="0" err="1">
                  <a:solidFill>
                    <a:srgbClr val="333333"/>
                  </a:solidFill>
                  <a:latin typeface="Georgia" panose="02040502050405020303" pitchFamily="18" charset="0"/>
                </a:rPr>
                <a:t>корупції</a:t>
              </a:r>
              <a:r>
                <a:rPr lang="ru-RU" sz="1500" dirty="0">
                  <a:solidFill>
                    <a:srgbClr val="333333"/>
                  </a:solidFill>
                  <a:latin typeface="Georgia" panose="02040502050405020303" pitchFamily="18" charset="0"/>
                </a:rPr>
                <a:t> у </a:t>
              </a:r>
              <a:r>
                <a:rPr lang="ru-RU" sz="1500" dirty="0" err="1">
                  <a:solidFill>
                    <a:srgbClr val="333333"/>
                  </a:solidFill>
                  <a:latin typeface="Georgia" panose="02040502050405020303" pitchFamily="18" charset="0"/>
                </a:rPr>
                <a:t>Держпродспоживслужбі</a:t>
              </a:r>
              <a:endParaRPr kumimoji="0" lang="uk-UA" sz="1500" b="0" i="0" u="none" strike="noStrike" kern="0" cap="none" spc="0" normalizeH="0" baseline="0" noProof="0" dirty="0">
                <a:ln>
                  <a:noFill/>
                </a:ln>
                <a:solidFill>
                  <a:prstClr val="black"/>
                </a:solidFill>
                <a:effectLst/>
                <a:uLnTx/>
                <a:uFillTx/>
                <a:latin typeface="Georgia" panose="02040502050405020303" pitchFamily="18" charset="0"/>
              </a:endParaRPr>
            </a:p>
          </p:txBody>
        </p:sp>
      </p:grpSp>
      <p:sp>
        <p:nvSpPr>
          <p:cNvPr id="14" name="TextBox 13"/>
          <p:cNvSpPr txBox="1"/>
          <p:nvPr/>
        </p:nvSpPr>
        <p:spPr>
          <a:xfrm>
            <a:off x="323528" y="332656"/>
            <a:ext cx="7632848" cy="400110"/>
          </a:xfrm>
          <a:prstGeom prst="rect">
            <a:avLst/>
          </a:prstGeom>
          <a:noFill/>
        </p:spPr>
        <p:txBody>
          <a:bodyPr wrap="square" rtlCol="0">
            <a:spAutoFit/>
          </a:bodyPr>
          <a:lstStyle/>
          <a:p>
            <a:r>
              <a:rPr lang="uk-UA" sz="2000" b="1" u="sng" dirty="0">
                <a:latin typeface="Georgia" panose="02040502050405020303" pitchFamily="18" charset="0"/>
              </a:rPr>
              <a:t>Сектор з питань запобігання та виявлення корупції:</a:t>
            </a:r>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46" y="1774399"/>
            <a:ext cx="2199476" cy="1463651"/>
          </a:xfrm>
          <a:prstGeom prst="rect">
            <a:avLst/>
          </a:prstGeom>
        </p:spPr>
      </p:pic>
      <p:pic>
        <p:nvPicPr>
          <p:cNvPr id="5" name="Рисунок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20272" y="692696"/>
            <a:ext cx="1480458" cy="1287092"/>
          </a:xfrm>
          <a:prstGeom prst="rect">
            <a:avLst/>
          </a:prstGeom>
        </p:spPr>
      </p:pic>
      <p:sp>
        <p:nvSpPr>
          <p:cNvPr id="19" name="Скругленный прямоугольник 18"/>
          <p:cNvSpPr/>
          <p:nvPr/>
        </p:nvSpPr>
        <p:spPr>
          <a:xfrm>
            <a:off x="2417221" y="3525903"/>
            <a:ext cx="4026987" cy="2567393"/>
          </a:xfrm>
          <a:prstGeom prst="roundRect">
            <a:avLst/>
          </a:prstGeom>
          <a:solidFill>
            <a:sysClr val="window" lastClr="FFFFFF"/>
          </a:solidFill>
          <a:ln w="3175" cap="flat" cmpd="sng" algn="ctr">
            <a:solidFill>
              <a:srgbClr val="5B9BD5"/>
            </a:solidFill>
            <a:prstDash val="solid"/>
            <a:miter lim="800000"/>
          </a:ln>
          <a:effectLst/>
        </p:spPr>
        <p:txBody>
          <a:bodyPr rtlCol="0" anchor="ctr"/>
          <a:lstStyle/>
          <a:p>
            <a:pPr lvl="0" algn="ctr"/>
            <a:r>
              <a:rPr kumimoji="0" lang="uk-UA" sz="1500" b="0" i="0" u="none" strike="noStrike" kern="0" cap="none" spc="0" normalizeH="0" baseline="0" noProof="0" dirty="0">
                <a:ln>
                  <a:noFill/>
                </a:ln>
                <a:solidFill>
                  <a:prstClr val="black"/>
                </a:solidFill>
                <a:effectLst/>
                <a:uLnTx/>
                <a:uFillTx/>
                <a:latin typeface="Georgia" panose="02040502050405020303" pitchFamily="18" charset="0"/>
              </a:rPr>
              <a:t>11. Візує </a:t>
            </a:r>
            <a:r>
              <a:rPr kumimoji="0" lang="uk-UA" sz="1500" b="0" i="0" u="none" strike="noStrike" kern="0" cap="none" spc="0" normalizeH="0" baseline="0" noProof="0" dirty="0" err="1">
                <a:ln>
                  <a:noFill/>
                </a:ln>
                <a:solidFill>
                  <a:prstClr val="black"/>
                </a:solidFill>
                <a:effectLst/>
                <a:uLnTx/>
                <a:uFillTx/>
                <a:latin typeface="Georgia" panose="02040502050405020303" pitchFamily="18" charset="0"/>
              </a:rPr>
              <a:t>проєкти</a:t>
            </a:r>
            <a:r>
              <a:rPr kumimoji="0" lang="uk-UA" sz="1500" b="0" i="0" u="none" strike="noStrike" kern="0" cap="none" spc="0" normalizeH="0" baseline="0" noProof="0" dirty="0">
                <a:ln>
                  <a:noFill/>
                </a:ln>
                <a:solidFill>
                  <a:prstClr val="black"/>
                </a:solidFill>
                <a:effectLst/>
                <a:uLnTx/>
                <a:uFillTx/>
                <a:latin typeface="Georgia" panose="02040502050405020303" pitchFamily="18" charset="0"/>
              </a:rPr>
              <a:t> актів з основної діяльності,</a:t>
            </a:r>
            <a:r>
              <a:rPr kumimoji="0" lang="uk-UA" sz="1500" b="0" i="0" u="none" strike="noStrike" kern="0" cap="none" spc="0" normalizeH="0" noProof="0" dirty="0">
                <a:ln>
                  <a:noFill/>
                </a:ln>
                <a:solidFill>
                  <a:prstClr val="black"/>
                </a:solidFill>
                <a:effectLst/>
                <a:uLnTx/>
                <a:uFillTx/>
                <a:latin typeface="Georgia" panose="02040502050405020303" pitchFamily="18" charset="0"/>
              </a:rPr>
              <a:t> адміністративно-господарських питань, кадрових питань(особового складу), а також </a:t>
            </a:r>
            <a:r>
              <a:rPr kumimoji="0" lang="uk-UA" sz="1500" b="0" i="0" u="none" strike="noStrike" kern="0" cap="none" spc="0" normalizeH="0" noProof="0" dirty="0" err="1">
                <a:ln>
                  <a:noFill/>
                </a:ln>
                <a:solidFill>
                  <a:prstClr val="black"/>
                </a:solidFill>
                <a:effectLst/>
                <a:uLnTx/>
                <a:uFillTx/>
                <a:latin typeface="Georgia" panose="02040502050405020303" pitchFamily="18" charset="0"/>
              </a:rPr>
              <a:t>проєктів</a:t>
            </a:r>
            <a:r>
              <a:rPr kumimoji="0" lang="uk-UA" sz="1500" b="0" i="0" u="none" strike="noStrike" kern="0" cap="none" spc="0" normalizeH="0" noProof="0" dirty="0">
                <a:ln>
                  <a:noFill/>
                </a:ln>
                <a:solidFill>
                  <a:prstClr val="black"/>
                </a:solidFill>
                <a:effectLst/>
                <a:uLnTx/>
                <a:uFillTx/>
                <a:latin typeface="Georgia" panose="02040502050405020303" pitchFamily="18" charset="0"/>
              </a:rPr>
              <a:t> договорів на предмет перевірки контрагентів та антикорупційного застереження</a:t>
            </a:r>
            <a:endParaRPr kumimoji="0" lang="uk-UA" sz="1500" b="0" i="0" u="none" strike="noStrike" kern="0" cap="none" spc="0" normalizeH="0" baseline="0" noProof="0" dirty="0">
              <a:ln>
                <a:noFill/>
              </a:ln>
              <a:solidFill>
                <a:prstClr val="black"/>
              </a:solidFill>
              <a:effectLst/>
              <a:uLnTx/>
              <a:uFillTx/>
              <a:latin typeface="Georgia" panose="02040502050405020303" pitchFamily="18" charset="0"/>
            </a:endParaRPr>
          </a:p>
        </p:txBody>
      </p:sp>
      <p:pic>
        <p:nvPicPr>
          <p:cNvPr id="9" name="Рисунок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993" y="4005064"/>
            <a:ext cx="2313306" cy="1368152"/>
          </a:xfrm>
          <a:prstGeom prst="rect">
            <a:avLst/>
          </a:prstGeom>
        </p:spPr>
      </p:pic>
      <p:pic>
        <p:nvPicPr>
          <p:cNvPr id="10" name="Рисунок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60933" y="4122978"/>
            <a:ext cx="2399135" cy="1373242"/>
          </a:xfrm>
          <a:prstGeom prst="rect">
            <a:avLst/>
          </a:prstGeom>
        </p:spPr>
      </p:pic>
    </p:spTree>
    <p:extLst>
      <p:ext uri="{BB962C8B-B14F-4D97-AF65-F5344CB8AC3E}">
        <p14:creationId xmlns:p14="http://schemas.microsoft.com/office/powerpoint/2010/main" val="423381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p:cNvGrpSpPr/>
          <p:nvPr/>
        </p:nvGrpSpPr>
        <p:grpSpPr>
          <a:xfrm>
            <a:off x="251520" y="188640"/>
            <a:ext cx="8665519" cy="6176531"/>
            <a:chOff x="550779" y="355348"/>
            <a:chExt cx="10999536" cy="6911886"/>
          </a:xfrm>
        </p:grpSpPr>
        <p:sp>
          <p:nvSpPr>
            <p:cNvPr id="4" name="TextBox 3"/>
            <p:cNvSpPr txBox="1"/>
            <p:nvPr/>
          </p:nvSpPr>
          <p:spPr>
            <a:xfrm>
              <a:off x="768346" y="4270786"/>
              <a:ext cx="10773263" cy="2996448"/>
            </a:xfrm>
            <a:prstGeom prst="rect">
              <a:avLst/>
            </a:prstGeom>
            <a:noFill/>
          </p:spPr>
          <p:txBody>
            <a:bodyPr wrap="square" rtlCol="0">
              <a:spAutoFit/>
            </a:bodyPr>
            <a:lstStyle/>
            <a:p>
              <a:pPr indent="355600" algn="just"/>
              <a:r>
                <a:rPr lang="uk-UA" sz="1200" b="1" dirty="0">
                  <a:latin typeface="Georgia" panose="02040502050405020303" pitchFamily="18" charset="0"/>
                </a:rPr>
                <a:t>Порядок проведення службового розслідування стосовно осіб, уповноважених на виконання функцій держави або місцевого самоврядування, та осіб, які для цілей Закону України "Про запобігання корупції" прирівнюються до осіб, уповноважених на виконання функцій держави або місцевого самоврядування</a:t>
              </a:r>
              <a:r>
                <a:rPr lang="uk-UA" sz="1200" dirty="0">
                  <a:latin typeface="Georgia" panose="02040502050405020303" pitchFamily="18" charset="0"/>
                </a:rPr>
                <a:t>, затверджений постановою КМУ від 13.06.2000 р. </a:t>
              </a:r>
              <a:br>
                <a:rPr lang="uk-UA" sz="1200" dirty="0">
                  <a:latin typeface="Georgia" panose="02040502050405020303" pitchFamily="18" charset="0"/>
                </a:rPr>
              </a:br>
              <a:r>
                <a:rPr lang="uk-UA" sz="1200" dirty="0">
                  <a:latin typeface="Georgia" panose="02040502050405020303" pitchFamily="18" charset="0"/>
                </a:rPr>
                <a:t>№ 950 (в редакції постанови КМУ </a:t>
              </a:r>
              <a:r>
                <a:rPr lang="ru-RU" sz="1200" dirty="0">
                  <a:latin typeface="Georgia" panose="02040502050405020303" pitchFamily="18" charset="0"/>
                </a:rPr>
                <a:t>№ 246 </a:t>
              </a:r>
              <a:r>
                <a:rPr lang="ru-RU" sz="1200" dirty="0" err="1">
                  <a:latin typeface="Georgia" panose="02040502050405020303" pitchFamily="18" charset="0"/>
                </a:rPr>
                <a:t>від</a:t>
              </a:r>
              <a:r>
                <a:rPr lang="ru-RU" sz="1200" dirty="0">
                  <a:latin typeface="Georgia" panose="02040502050405020303" pitchFamily="18" charset="0"/>
                </a:rPr>
                <a:t> 07.03.2023</a:t>
              </a:r>
              <a:r>
                <a:rPr lang="uk-UA" sz="1200" dirty="0">
                  <a:latin typeface="Georgia" panose="02040502050405020303" pitchFamily="18" charset="0"/>
                </a:rPr>
                <a:t>) </a:t>
              </a:r>
            </a:p>
            <a:p>
              <a:pPr algn="just"/>
              <a:endParaRPr lang="uk-UA" sz="1200" u="sng" dirty="0">
                <a:latin typeface="Georgia" panose="02040502050405020303" pitchFamily="18" charset="0"/>
              </a:endParaRPr>
            </a:p>
            <a:p>
              <a:pPr algn="just"/>
              <a:r>
                <a:rPr lang="uk-UA" sz="1200" u="sng" dirty="0">
                  <a:latin typeface="Georgia" panose="02040502050405020303" pitchFamily="18" charset="0"/>
                </a:rPr>
                <a:t>не поширюється на державних службовців</a:t>
              </a:r>
              <a:r>
                <a:rPr lang="uk-UA" sz="1200" dirty="0">
                  <a:latin typeface="Georgia" panose="02040502050405020303" pitchFamily="18" charset="0"/>
                </a:rPr>
                <a:t>, </a:t>
              </a:r>
              <a:r>
                <a:rPr lang="uk-UA" sz="1200" b="1" dirty="0">
                  <a:latin typeface="Georgia" panose="02040502050405020303" pitchFamily="18" charset="0"/>
                </a:rPr>
                <a:t>крім випадків </a:t>
              </a:r>
            </a:p>
            <a:p>
              <a:pPr algn="just"/>
              <a:endParaRPr lang="uk-UA" sz="1200" b="1" dirty="0">
                <a:latin typeface="Georgia" panose="02040502050405020303" pitchFamily="18" charset="0"/>
              </a:endParaRPr>
            </a:p>
            <a:p>
              <a:pPr algn="just"/>
              <a:r>
                <a:rPr lang="uk-UA" sz="1200" dirty="0">
                  <a:latin typeface="Georgia" panose="02040502050405020303" pitchFamily="18" charset="0"/>
                </a:rPr>
                <a:t>проведення службового розслідування з метою виявлення причин та умов, що призвели до вчинення корупційного або пов’язаного з корупцією правопорушення чи невиконання вимог Закону України "Про запобігання корупції" в інший спосіб, </a:t>
              </a:r>
              <a:r>
                <a:rPr lang="uk-UA" sz="1200" b="1" dirty="0">
                  <a:latin typeface="Georgia" panose="02040502050405020303" pitchFamily="18" charset="0"/>
                </a:rPr>
                <a:t>за поданням спеціально уповноваженого суб’єкта у сфері протидії корупції або приписом НАЗК </a:t>
              </a:r>
              <a:r>
                <a:rPr lang="uk-UA" sz="1200" dirty="0">
                  <a:latin typeface="Georgia" panose="02040502050405020303" pitchFamily="18" charset="0"/>
                </a:rPr>
                <a:t>за рішенням керівника органу, підприємства, установи, організації, в якому працює особа, стосовно якої пропонується проведення службового розслідування, а у разі його відсутності - особи, яка виконує його обов’язки.</a:t>
              </a:r>
            </a:p>
          </p:txBody>
        </p:sp>
        <p:sp>
          <p:nvSpPr>
            <p:cNvPr id="5" name="TextBox 4"/>
            <p:cNvSpPr txBox="1"/>
            <p:nvPr/>
          </p:nvSpPr>
          <p:spPr>
            <a:xfrm>
              <a:off x="581952" y="875961"/>
              <a:ext cx="10968363" cy="1549888"/>
            </a:xfrm>
            <a:prstGeom prst="rect">
              <a:avLst/>
            </a:prstGeom>
            <a:noFill/>
          </p:spPr>
          <p:txBody>
            <a:bodyPr wrap="square" rtlCol="0">
              <a:spAutoFit/>
            </a:bodyPr>
            <a:lstStyle/>
            <a:p>
              <a:pPr indent="355600" algn="just"/>
              <a:r>
                <a:rPr lang="ru-RU" sz="1200" dirty="0">
                  <a:latin typeface="Georgia" panose="02040502050405020303" pitchFamily="18" charset="0"/>
                </a:rPr>
                <a:t>За </a:t>
              </a:r>
              <a:r>
                <a:rPr lang="ru-RU" sz="1200" dirty="0" err="1">
                  <a:latin typeface="Georgia" panose="02040502050405020303" pitchFamily="18" charset="0"/>
                </a:rPr>
                <a:t>поданням</a:t>
              </a:r>
              <a:r>
                <a:rPr lang="ru-RU" sz="1200" dirty="0">
                  <a:latin typeface="Georgia" panose="02040502050405020303" pitchFamily="18" charset="0"/>
                </a:rPr>
                <a:t> </a:t>
              </a:r>
              <a:r>
                <a:rPr lang="ru-RU" sz="1200" dirty="0" err="1">
                  <a:latin typeface="Georgia" panose="02040502050405020303" pitchFamily="18" charset="0"/>
                </a:rPr>
                <a:t>спеціально</a:t>
              </a:r>
              <a:r>
                <a:rPr lang="ru-RU" sz="1200" dirty="0">
                  <a:latin typeface="Georgia" panose="02040502050405020303" pitchFamily="18" charset="0"/>
                </a:rPr>
                <a:t> </a:t>
              </a:r>
              <a:r>
                <a:rPr lang="ru-RU" sz="1200" dirty="0" err="1">
                  <a:latin typeface="Georgia" panose="02040502050405020303" pitchFamily="18" charset="0"/>
                </a:rPr>
                <a:t>уповноваженого</a:t>
              </a:r>
              <a:r>
                <a:rPr lang="ru-RU" sz="1200" dirty="0">
                  <a:latin typeface="Georgia" panose="02040502050405020303" pitchFamily="18" charset="0"/>
                </a:rPr>
                <a:t> </a:t>
              </a:r>
              <a:r>
                <a:rPr lang="ru-RU" sz="1200" dirty="0" err="1">
                  <a:latin typeface="Georgia" panose="02040502050405020303" pitchFamily="18" charset="0"/>
                </a:rPr>
                <a:t>суб’єкта</a:t>
              </a:r>
              <a:r>
                <a:rPr lang="ru-RU" sz="1200" dirty="0">
                  <a:latin typeface="Georgia" panose="02040502050405020303" pitchFamily="18" charset="0"/>
                </a:rPr>
                <a:t> у </a:t>
              </a:r>
              <a:r>
                <a:rPr lang="ru-RU" sz="1200" dirty="0" err="1">
                  <a:latin typeface="Georgia" panose="02040502050405020303" pitchFamily="18" charset="0"/>
                </a:rPr>
                <a:t>сфері</a:t>
              </a:r>
              <a:r>
                <a:rPr lang="ru-RU" sz="1200" dirty="0">
                  <a:latin typeface="Georgia" panose="02040502050405020303" pitchFamily="18" charset="0"/>
                </a:rPr>
                <a:t> </a:t>
              </a:r>
              <a:r>
                <a:rPr lang="ru-RU" sz="1200" dirty="0" err="1">
                  <a:latin typeface="Georgia" panose="02040502050405020303" pitchFamily="18" charset="0"/>
                </a:rPr>
                <a:t>протидії</a:t>
              </a:r>
              <a:r>
                <a:rPr lang="ru-RU" sz="1200" dirty="0">
                  <a:latin typeface="Georgia" panose="02040502050405020303" pitchFamily="18" charset="0"/>
                </a:rPr>
                <a:t> </a:t>
              </a:r>
              <a:r>
                <a:rPr lang="ru-RU" sz="1200" dirty="0" err="1">
                  <a:latin typeface="Georgia" panose="02040502050405020303" pitchFamily="18" charset="0"/>
                </a:rPr>
                <a:t>корупції</a:t>
              </a:r>
              <a:r>
                <a:rPr lang="ru-RU" sz="1200" dirty="0">
                  <a:latin typeface="Georgia" panose="02040502050405020303" pitchFamily="18" charset="0"/>
                </a:rPr>
                <a:t> </a:t>
              </a:r>
              <a:r>
                <a:rPr lang="ru-RU" sz="1200" dirty="0" err="1">
                  <a:latin typeface="Georgia" panose="02040502050405020303" pitchFamily="18" charset="0"/>
                </a:rPr>
                <a:t>або</a:t>
              </a:r>
              <a:r>
                <a:rPr lang="ru-RU" sz="1200" dirty="0">
                  <a:latin typeface="Georgia" panose="02040502050405020303" pitchFamily="18" charset="0"/>
                </a:rPr>
                <a:t> </a:t>
              </a:r>
              <a:r>
                <a:rPr lang="ru-RU" sz="1200" dirty="0" err="1">
                  <a:latin typeface="Georgia" panose="02040502050405020303" pitchFamily="18" charset="0"/>
                </a:rPr>
                <a:t>приписом</a:t>
              </a:r>
              <a:r>
                <a:rPr lang="ru-RU" sz="1200" dirty="0">
                  <a:latin typeface="Georgia" panose="02040502050405020303" pitchFamily="18" charset="0"/>
                </a:rPr>
                <a:t> </a:t>
              </a:r>
              <a:r>
                <a:rPr lang="ru-RU" sz="1200" dirty="0" err="1">
                  <a:latin typeface="Georgia" panose="02040502050405020303" pitchFamily="18" charset="0"/>
                </a:rPr>
                <a:t>НАЗК</a:t>
              </a:r>
              <a:r>
                <a:rPr lang="ru-RU" sz="1200" dirty="0">
                  <a:latin typeface="Georgia" panose="02040502050405020303" pitchFamily="18" charset="0"/>
                </a:rPr>
                <a:t> </a:t>
              </a:r>
              <a:r>
                <a:rPr lang="uk-UA" sz="1200" dirty="0">
                  <a:latin typeface="Georgia" panose="02040502050405020303" pitchFamily="18" charset="0"/>
                </a:rPr>
                <a:t> працівники Сектору з питань запобігання та виявлення корупції проводять в установленому порядку службові розслідування (перевірки) в </a:t>
              </a:r>
              <a:r>
                <a:rPr lang="ru-RU" sz="1200" dirty="0" err="1">
                  <a:latin typeface="Georgia" panose="02040502050405020303" pitchFamily="18" charset="0"/>
                </a:rPr>
                <a:t>Держпродспоживслужбі</a:t>
              </a:r>
              <a:r>
                <a:rPr lang="ru-RU" sz="1200" dirty="0">
                  <a:latin typeface="Georgia" panose="02040502050405020303" pitchFamily="18" charset="0"/>
                </a:rPr>
                <a:t>, </a:t>
              </a:r>
              <a:r>
                <a:rPr lang="ru-RU" sz="1200" dirty="0" err="1">
                  <a:latin typeface="Georgia" panose="02040502050405020303" pitchFamily="18" charset="0"/>
                </a:rPr>
                <a:t>її</a:t>
              </a:r>
              <a:r>
                <a:rPr lang="ru-RU" sz="1200" dirty="0">
                  <a:latin typeface="Georgia" panose="02040502050405020303" pitchFamily="18" charset="0"/>
                </a:rPr>
                <a:t> </a:t>
              </a:r>
              <a:r>
                <a:rPr lang="ru-RU" sz="1200" dirty="0" err="1">
                  <a:latin typeface="Georgia" panose="02040502050405020303" pitchFamily="18" charset="0"/>
                </a:rPr>
                <a:t>територіальних</a:t>
              </a:r>
              <a:r>
                <a:rPr lang="ru-RU" sz="1200" dirty="0">
                  <a:latin typeface="Georgia" panose="02040502050405020303" pitchFamily="18" charset="0"/>
                </a:rPr>
                <a:t> органах, </a:t>
              </a:r>
              <a:r>
                <a:rPr lang="ru-RU" sz="1200" dirty="0" err="1">
                  <a:latin typeface="Georgia" panose="02040502050405020303" pitchFamily="18" charset="0"/>
                </a:rPr>
                <a:t>підприємствах</a:t>
              </a:r>
              <a:r>
                <a:rPr lang="ru-RU" sz="1200" dirty="0">
                  <a:latin typeface="Georgia" panose="02040502050405020303" pitchFamily="18" charset="0"/>
                </a:rPr>
                <a:t>, </a:t>
              </a:r>
              <a:r>
                <a:rPr lang="ru-RU" sz="1200" dirty="0" err="1">
                  <a:latin typeface="Georgia" panose="02040502050405020303" pitchFamily="18" charset="0"/>
                </a:rPr>
                <a:t>установах</a:t>
              </a:r>
              <a:r>
                <a:rPr lang="ru-RU" sz="1200" dirty="0">
                  <a:latin typeface="Georgia" panose="02040502050405020303" pitchFamily="18" charset="0"/>
                </a:rPr>
                <a:t> та </a:t>
              </a:r>
              <a:r>
                <a:rPr lang="ru-RU" sz="1200" dirty="0" err="1">
                  <a:latin typeface="Georgia" panose="02040502050405020303" pitchFamily="18" charset="0"/>
                </a:rPr>
                <a:t>організаціях</a:t>
              </a:r>
              <a:r>
                <a:rPr lang="ru-RU" sz="1200" dirty="0">
                  <a:latin typeface="Georgia" panose="02040502050405020303" pitchFamily="18" charset="0"/>
                </a:rPr>
                <a:t>, </a:t>
              </a:r>
              <a:r>
                <a:rPr lang="ru-RU" sz="1200" dirty="0" err="1">
                  <a:latin typeface="Georgia" panose="02040502050405020303" pitchFamily="18" charset="0"/>
                </a:rPr>
                <a:t>що</a:t>
              </a:r>
              <a:r>
                <a:rPr lang="ru-RU" sz="1200" dirty="0">
                  <a:latin typeface="Georgia" panose="02040502050405020303" pitchFamily="18" charset="0"/>
                </a:rPr>
                <a:t> належать до </a:t>
              </a:r>
              <a:r>
                <a:rPr lang="ru-RU" sz="1200" dirty="0" err="1">
                  <a:latin typeface="Georgia" panose="02040502050405020303" pitchFamily="18" charset="0"/>
                </a:rPr>
                <a:t>сфери</a:t>
              </a:r>
              <a:r>
                <a:rPr lang="ru-RU" sz="1200" dirty="0">
                  <a:latin typeface="Georgia" panose="02040502050405020303" pitchFamily="18" charset="0"/>
                </a:rPr>
                <a:t> </a:t>
              </a:r>
              <a:r>
                <a:rPr lang="ru-RU" sz="1200" dirty="0" err="1">
                  <a:latin typeface="Georgia" panose="02040502050405020303" pitchFamily="18" charset="0"/>
                </a:rPr>
                <a:t>її</a:t>
              </a:r>
              <a:r>
                <a:rPr lang="ru-RU" sz="1200" dirty="0">
                  <a:latin typeface="Georgia" panose="02040502050405020303" pitchFamily="18" charset="0"/>
                </a:rPr>
                <a:t> </a:t>
              </a:r>
              <a:r>
                <a:rPr lang="ru-RU" sz="1200" dirty="0" err="1">
                  <a:latin typeface="Georgia" panose="02040502050405020303" pitchFamily="18" charset="0"/>
                </a:rPr>
                <a:t>управління</a:t>
              </a:r>
              <a:r>
                <a:rPr lang="ru-RU" sz="1200" dirty="0">
                  <a:latin typeface="Georgia" panose="02040502050405020303" pitchFamily="18" charset="0"/>
                </a:rPr>
                <a:t> </a:t>
              </a:r>
              <a:r>
                <a:rPr lang="uk-UA" sz="1200" dirty="0">
                  <a:latin typeface="Georgia" panose="02040502050405020303" pitchFamily="18" charset="0"/>
                </a:rPr>
                <a:t> відносно осіб, суб’єктом призначення яких є Голова </a:t>
              </a:r>
              <a:r>
                <a:rPr lang="uk-UA" sz="1200" dirty="0" err="1">
                  <a:latin typeface="Georgia" panose="02040502050405020303" pitchFamily="18" charset="0"/>
                </a:rPr>
                <a:t>Держпродспоживслужби</a:t>
              </a:r>
              <a:r>
                <a:rPr lang="uk-UA" sz="1200" dirty="0">
                  <a:latin typeface="Georgia" panose="02040502050405020303" pitchFamily="18" charset="0"/>
                </a:rPr>
                <a:t>, з метою виявлення причин та умов, що призвели до вчинення корупційного або пов’язаного з корупцією правопорушення чи невиконання вимог антикорупційного законодавства та контролюють такі службові </a:t>
              </a:r>
              <a:r>
                <a:rPr lang="uk-UA" sz="1200" dirty="0" err="1">
                  <a:latin typeface="Georgia" panose="02040502050405020303" pitchFamily="18" charset="0"/>
                </a:rPr>
                <a:t>розслідуваня</a:t>
              </a:r>
              <a:r>
                <a:rPr lang="uk-UA" sz="1200" dirty="0">
                  <a:latin typeface="Georgia" panose="02040502050405020303" pitchFamily="18" charset="0"/>
                </a:rPr>
                <a:t> де </a:t>
              </a:r>
              <a:r>
                <a:rPr lang="ru-RU" sz="1200" dirty="0" err="1">
                  <a:latin typeface="Georgia" panose="02040502050405020303" pitchFamily="18" charset="0"/>
                </a:rPr>
                <a:t>суб’єктом</a:t>
              </a:r>
              <a:r>
                <a:rPr lang="ru-RU" sz="1200" dirty="0">
                  <a:latin typeface="Georgia" panose="02040502050405020303" pitchFamily="18" charset="0"/>
                </a:rPr>
                <a:t> </a:t>
              </a:r>
              <a:r>
                <a:rPr lang="ru-RU" sz="1200" dirty="0" err="1">
                  <a:latin typeface="Georgia" panose="02040502050405020303" pitchFamily="18" charset="0"/>
                </a:rPr>
                <a:t>призначення</a:t>
              </a:r>
              <a:r>
                <a:rPr lang="ru-RU" sz="1200" dirty="0">
                  <a:latin typeface="Georgia" panose="02040502050405020303" pitchFamily="18" charset="0"/>
                </a:rPr>
                <a:t> не є Голова </a:t>
              </a:r>
              <a:r>
                <a:rPr lang="ru-RU" sz="1200" dirty="0" err="1">
                  <a:latin typeface="Georgia" panose="02040502050405020303" pitchFamily="18" charset="0"/>
                </a:rPr>
                <a:t>Держпродспоживслужби</a:t>
              </a:r>
              <a:r>
                <a:rPr lang="ru-RU" sz="1200" dirty="0">
                  <a:latin typeface="Georgia" panose="02040502050405020303" pitchFamily="18" charset="0"/>
                </a:rPr>
                <a:t>.</a:t>
              </a:r>
              <a:endParaRPr lang="uk-UA" sz="1200" dirty="0">
                <a:latin typeface="Georgia" panose="02040502050405020303" pitchFamily="18" charset="0"/>
              </a:endParaRPr>
            </a:p>
          </p:txBody>
        </p:sp>
        <p:sp>
          <p:nvSpPr>
            <p:cNvPr id="6" name="TextBox 5"/>
            <p:cNvSpPr txBox="1"/>
            <p:nvPr/>
          </p:nvSpPr>
          <p:spPr>
            <a:xfrm>
              <a:off x="4365907" y="2460161"/>
              <a:ext cx="2578839" cy="523220"/>
            </a:xfrm>
            <a:prstGeom prst="rect">
              <a:avLst/>
            </a:prstGeom>
            <a:noFill/>
          </p:spPr>
          <p:txBody>
            <a:bodyPr wrap="square" rtlCol="0">
              <a:spAutoFit/>
            </a:bodyPr>
            <a:lstStyle/>
            <a:p>
              <a:pPr algn="ctr"/>
              <a:r>
                <a:rPr lang="uk-UA" sz="1400" b="1" dirty="0">
                  <a:latin typeface="Georgia" panose="02040502050405020303" pitchFamily="18" charset="0"/>
                </a:rPr>
                <a:t>стаття 71 Закону України "Про державну службу" </a:t>
              </a:r>
            </a:p>
          </p:txBody>
        </p:sp>
        <p:sp>
          <p:nvSpPr>
            <p:cNvPr id="7" name="TextBox 6"/>
            <p:cNvSpPr txBox="1"/>
            <p:nvPr/>
          </p:nvSpPr>
          <p:spPr>
            <a:xfrm>
              <a:off x="8858331" y="2514659"/>
              <a:ext cx="2581520" cy="523220"/>
            </a:xfrm>
            <a:prstGeom prst="rect">
              <a:avLst/>
            </a:prstGeom>
            <a:noFill/>
          </p:spPr>
          <p:txBody>
            <a:bodyPr wrap="square" rtlCol="0">
              <a:spAutoFit/>
            </a:bodyPr>
            <a:lstStyle/>
            <a:p>
              <a:pPr algn="ctr"/>
              <a:r>
                <a:rPr lang="uk-UA" sz="1400" b="1" dirty="0">
                  <a:latin typeface="Georgia" panose="02040502050405020303" pitchFamily="18" charset="0"/>
                </a:rPr>
                <a:t>постанова КМУ </a:t>
              </a:r>
            </a:p>
            <a:p>
              <a:pPr algn="ctr"/>
              <a:r>
                <a:rPr lang="uk-UA" sz="1400" b="1" dirty="0">
                  <a:latin typeface="Georgia" panose="02040502050405020303" pitchFamily="18" charset="0"/>
                </a:rPr>
                <a:t>від 13.06.2000 р. № 950</a:t>
              </a:r>
              <a:endParaRPr lang="ru-RU" sz="1400" b="1" dirty="0">
                <a:latin typeface="Georgia" panose="02040502050405020303" pitchFamily="18" charset="0"/>
              </a:endParaRPr>
            </a:p>
          </p:txBody>
        </p:sp>
        <p:sp>
          <p:nvSpPr>
            <p:cNvPr id="8" name="TextBox 7"/>
            <p:cNvSpPr txBox="1"/>
            <p:nvPr/>
          </p:nvSpPr>
          <p:spPr>
            <a:xfrm>
              <a:off x="3859731" y="355348"/>
              <a:ext cx="6602931" cy="369332"/>
            </a:xfrm>
            <a:prstGeom prst="rect">
              <a:avLst/>
            </a:prstGeom>
            <a:noFill/>
          </p:spPr>
          <p:txBody>
            <a:bodyPr wrap="square" rtlCol="0">
              <a:spAutoFit/>
            </a:bodyPr>
            <a:lstStyle/>
            <a:p>
              <a:r>
                <a:rPr lang="uk-UA" b="1" dirty="0">
                  <a:latin typeface="Georgia" panose="02040502050405020303" pitchFamily="18" charset="0"/>
                </a:rPr>
                <a:t>Участь у службовому розслідуванні</a:t>
              </a:r>
              <a:endParaRPr lang="ru-RU" b="1" dirty="0">
                <a:latin typeface="Georgia" panose="02040502050405020303" pitchFamily="18" charset="0"/>
              </a:endParaRPr>
            </a:p>
          </p:txBody>
        </p:sp>
        <p:pic>
          <p:nvPicPr>
            <p:cNvPr id="9" name="Рисунок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7092" y="2401186"/>
              <a:ext cx="1367087" cy="1825133"/>
            </a:xfrm>
            <a:prstGeom prst="rect">
              <a:avLst/>
            </a:prstGeom>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78514" y="2370936"/>
              <a:ext cx="2145171" cy="1771719"/>
            </a:xfrm>
            <a:prstGeom prst="rect">
              <a:avLst/>
            </a:prstGeom>
          </p:spPr>
        </p:pic>
        <p:sp>
          <p:nvSpPr>
            <p:cNvPr id="11" name="TextBox 10"/>
            <p:cNvSpPr txBox="1"/>
            <p:nvPr/>
          </p:nvSpPr>
          <p:spPr>
            <a:xfrm>
              <a:off x="550779" y="2405877"/>
              <a:ext cx="2560320" cy="523220"/>
            </a:xfrm>
            <a:prstGeom prst="rect">
              <a:avLst/>
            </a:prstGeom>
            <a:noFill/>
          </p:spPr>
          <p:txBody>
            <a:bodyPr wrap="square" rtlCol="0">
              <a:spAutoFit/>
            </a:bodyPr>
            <a:lstStyle/>
            <a:p>
              <a:pPr algn="ctr"/>
              <a:r>
                <a:rPr lang="uk-UA" sz="1400" b="1" dirty="0">
                  <a:latin typeface="Georgia" panose="02040502050405020303" pitchFamily="18" charset="0"/>
                </a:rPr>
                <a:t>Як проводити </a:t>
              </a:r>
            </a:p>
            <a:p>
              <a:pPr algn="ctr"/>
              <a:r>
                <a:rPr lang="uk-UA" sz="1400" b="1" dirty="0">
                  <a:latin typeface="Georgia" panose="02040502050405020303" pitchFamily="18" charset="0"/>
                </a:rPr>
                <a:t>службове розслідування</a:t>
              </a:r>
              <a:endParaRPr lang="ru-RU" sz="1400" dirty="0"/>
            </a:p>
          </p:txBody>
        </p:sp>
      </p:grpSp>
    </p:spTree>
    <p:extLst>
      <p:ext uri="{BB962C8B-B14F-4D97-AF65-F5344CB8AC3E}">
        <p14:creationId xmlns:p14="http://schemas.microsoft.com/office/powerpoint/2010/main" val="989777242"/>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e122d278-e0cc-4356-a943-e13746d0d0bd" xsi:nil="true"/>
    <TaxCatchAll xmlns="3d27a1d5-40fc-496c-8e63-8b364939e43f" xsi:nil="true"/>
    <_x041d__x043e__x043c__x0435__x0440__x0434__x043e__x0433__x043e__x0432__x043e__x0440__x0443_ xmlns="e122d278-e0cc-4356-a943-e13746d0d0bd" xsi:nil="true"/>
    <lcf76f155ced4ddcb4097134ff3c332f xmlns="e122d278-e0cc-4356-a943-e13746d0d0b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D4B83D0123EBD740AE3470DC94734DA6" ma:contentTypeVersion="16" ma:contentTypeDescription="Создание документа." ma:contentTypeScope="" ma:versionID="0704432df9e9dccda86bcf2144156ae3">
  <xsd:schema xmlns:xsd="http://www.w3.org/2001/XMLSchema" xmlns:xs="http://www.w3.org/2001/XMLSchema" xmlns:p="http://schemas.microsoft.com/office/2006/metadata/properties" xmlns:ns2="3d27a1d5-40fc-496c-8e63-8b364939e43f" xmlns:ns3="e122d278-e0cc-4356-a943-e13746d0d0bd" targetNamespace="http://schemas.microsoft.com/office/2006/metadata/properties" ma:root="true" ma:fieldsID="47eba6aaf5f80832ff04d7c69c0ef41f" ns2:_="" ns3:_="">
    <xsd:import namespace="3d27a1d5-40fc-496c-8e63-8b364939e43f"/>
    <xsd:import namespace="e122d278-e0cc-4356-a943-e13746d0d0b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_Flow_SignoffStatu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x041d__x043e__x043c__x0435__x0440__x0434__x043e__x0433__x043e__x0432__x043e__x0440__x0443_"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27a1d5-40fc-496c-8e63-8b364939e43f"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Совместно с подробностями" ma:internalName="SharedWithDetails" ma:readOnly="true">
      <xsd:simpleType>
        <xsd:restriction base="dms:Note">
          <xsd:maxLength value="255"/>
        </xsd:restriction>
      </xsd:simpleType>
    </xsd:element>
    <xsd:element name="TaxCatchAll" ma:index="15" nillable="true" ma:displayName="Taxonomy Catch All Column" ma:hidden="true" ma:list="{a044e101-0a6b-4eca-8c9c-f200d584c6da}" ma:internalName="TaxCatchAll" ma:showField="CatchAllData" ma:web="3d27a1d5-40fc-496c-8e63-8b364939e43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122d278-e0cc-4356-a943-e13746d0d0b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_Flow_SignoffStatus" ma:index="12" nillable="true" ma:displayName="Стан погодження" ma:internalName="_x0421__x0442__x0430__x043d__x0020__x043f__x043e__x0433__x043e__x0434__x0436__x0435__x043d__x043d__x044f_">
      <xsd:simpleType>
        <xsd:restriction base="dms:Text"/>
      </xsd:simpleType>
    </xsd:element>
    <xsd:element name="lcf76f155ced4ddcb4097134ff3c332f" ma:index="14" nillable="true" ma:taxonomy="true" ma:internalName="lcf76f155ced4ddcb4097134ff3c332f" ma:taxonomyFieldName="MediaServiceImageTags" ma:displayName="Теги изображений" ma:readOnly="false" ma:fieldId="{5cf76f15-5ced-4ddc-b409-7134ff3c332f}" ma:taxonomyMulti="true" ma:sspId="e720fedc-1001-4014-95c8-dc61bc8aa94a"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x041d__x043e__x043c__x0435__x0440__x0434__x043e__x0433__x043e__x0432__x043e__x0440__x0443_" ma:index="21" nillable="true" ma:displayName=" Номер договору" ma:format="Dropdown" ma:internalName="_x041d__x043e__x043c__x0435__x0440__x0434__x043e__x0433__x043e__x0432__x043e__x0440__x0443_" ma:percentage="FALSE">
      <xsd:simpleType>
        <xsd:restriction base="dms:Number"/>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9DBB6B-49CF-410C-B949-B1AEFAF24571}">
  <ds:schemaRefs>
    <ds:schemaRef ds:uri="http://schemas.microsoft.com/office/2006/metadata/properties"/>
    <ds:schemaRef ds:uri="http://schemas.microsoft.com/office/infopath/2007/PartnerControls"/>
    <ds:schemaRef ds:uri="e122d278-e0cc-4356-a943-e13746d0d0bd"/>
    <ds:schemaRef ds:uri="3d27a1d5-40fc-496c-8e63-8b364939e43f"/>
  </ds:schemaRefs>
</ds:datastoreItem>
</file>

<file path=customXml/itemProps2.xml><?xml version="1.0" encoding="utf-8"?>
<ds:datastoreItem xmlns:ds="http://schemas.openxmlformats.org/officeDocument/2006/customXml" ds:itemID="{14CE72B9-FFD6-48E3-A802-0ED3E1255A3E}">
  <ds:schemaRefs>
    <ds:schemaRef ds:uri="http://schemas.microsoft.com/sharepoint/v3/contenttype/forms"/>
  </ds:schemaRefs>
</ds:datastoreItem>
</file>

<file path=customXml/itemProps3.xml><?xml version="1.0" encoding="utf-8"?>
<ds:datastoreItem xmlns:ds="http://schemas.openxmlformats.org/officeDocument/2006/customXml" ds:itemID="{201C4BB2-A6D6-4826-B970-CAC9759C73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27a1d5-40fc-496c-8e63-8b364939e43f"/>
    <ds:schemaRef ds:uri="e122d278-e0cc-4356-a943-e13746d0d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Slipstream</Template>
  <TotalTime>509</TotalTime>
  <Words>2307</Words>
  <Application>Microsoft Office PowerPoint</Application>
  <PresentationFormat>Екран (4:3)</PresentationFormat>
  <Paragraphs>142</Paragraphs>
  <Slides>12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12</vt:i4>
      </vt:variant>
    </vt:vector>
  </HeadingPairs>
  <TitlesOfParts>
    <vt:vector size="17" baseType="lpstr">
      <vt:lpstr>Arial</vt:lpstr>
      <vt:lpstr>Georgia</vt:lpstr>
      <vt:lpstr>Times New Roman</vt:lpstr>
      <vt:lpstr>Trebuchet MS</vt:lpstr>
      <vt:lpstr>Воздушный поток</vt:lpstr>
      <vt:lpstr>Державна служба України з питань безпечності харчових продуктів та захисту споживачів  Сектор з питань запобігання  та виявлення корупції </vt:lpstr>
      <vt:lpstr>Корупція (від лат. corrumpere — псувати) — використання особою, зазначеною у частині першій статті 3 Закону, наданих їй службових повноважень чи пов’язаних з ними можливостей з метою одержання неправомірної вигоди або прийняття такої вигоди чи прийняття обіцянки/пропозиції такої вигоди для себе чи інших осіб або відповідно обіцянка/пропозиція чи надання неправомірної вигоди особі, зазначеній у частині першій статті 3 цього Закону, або на її вимогу іншим фізичним чи юридичним особам з метою схилити цю особу до протиправного використання наданих їй службових повноважень чи пов’язаних з ними можливостей</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Админ</dc:creator>
  <cp:lastModifiedBy>Евгений Пшеничный</cp:lastModifiedBy>
  <cp:revision>112</cp:revision>
  <dcterms:created xsi:type="dcterms:W3CDTF">2015-11-09T15:32:53Z</dcterms:created>
  <dcterms:modified xsi:type="dcterms:W3CDTF">2025-01-17T08:50:19Z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0x010100D4B83D0123EBD740AE3470DC94734DA6</vt:lpwstr>
  </property>
</Properties>
</file>